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3" r:id="rId23"/>
    <p:sldId id="334" r:id="rId24"/>
    <p:sldId id="335" r:id="rId25"/>
    <p:sldId id="336" r:id="rId26"/>
    <p:sldId id="337" r:id="rId27"/>
    <p:sldId id="339" r:id="rId28"/>
    <p:sldId id="338" r:id="rId29"/>
    <p:sldId id="341" r:id="rId30"/>
    <p:sldId id="346" r:id="rId31"/>
    <p:sldId id="343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355" r:id="rId40"/>
    <p:sldId id="356" r:id="rId41"/>
    <p:sldId id="357" r:id="rId42"/>
    <p:sldId id="358" r:id="rId43"/>
    <p:sldId id="359" r:id="rId44"/>
    <p:sldId id="370" r:id="rId45"/>
    <p:sldId id="361" r:id="rId46"/>
    <p:sldId id="363" r:id="rId47"/>
    <p:sldId id="364" r:id="rId48"/>
    <p:sldId id="365" r:id="rId49"/>
    <p:sldId id="369" r:id="rId50"/>
    <p:sldId id="371" r:id="rId51"/>
    <p:sldId id="373" r:id="rId52"/>
    <p:sldId id="374" r:id="rId53"/>
    <p:sldId id="377" r:id="rId54"/>
    <p:sldId id="376" r:id="rId55"/>
    <p:sldId id="378" r:id="rId56"/>
    <p:sldId id="380" r:id="rId57"/>
    <p:sldId id="379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9" r:id="rId66"/>
    <p:sldId id="388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408" r:id="rId77"/>
    <p:sldId id="400" r:id="rId78"/>
    <p:sldId id="401" r:id="rId79"/>
    <p:sldId id="403" r:id="rId80"/>
    <p:sldId id="402" r:id="rId81"/>
    <p:sldId id="404" r:id="rId82"/>
    <p:sldId id="405" r:id="rId83"/>
    <p:sldId id="406" r:id="rId84"/>
    <p:sldId id="407" r:id="rId85"/>
    <p:sldId id="409" r:id="rId86"/>
    <p:sldId id="410" r:id="rId87"/>
    <p:sldId id="411" r:id="rId88"/>
    <p:sldId id="412" r:id="rId89"/>
    <p:sldId id="413" r:id="rId90"/>
    <p:sldId id="414" r:id="rId91"/>
    <p:sldId id="416" r:id="rId92"/>
    <p:sldId id="417" r:id="rId93"/>
    <p:sldId id="419" r:id="rId94"/>
    <p:sldId id="420" r:id="rId95"/>
    <p:sldId id="418" r:id="rId96"/>
    <p:sldId id="421" r:id="rId97"/>
    <p:sldId id="422" r:id="rId98"/>
    <p:sldId id="423" r:id="rId99"/>
    <p:sldId id="424" r:id="rId100"/>
    <p:sldId id="425" r:id="rId101"/>
  </p:sldIdLst>
  <p:sldSz cx="9144000" cy="6858000" type="screen4x3"/>
  <p:notesSz cx="6858000" cy="9144000"/>
  <p:defaultTextStyle>
    <a:defPPr>
      <a:defRPr lang="es-MX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4561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73D0482-8CFF-44D2-9C02-374B7242BB5B}" type="datetimeFigureOut">
              <a:rPr lang="es-ES"/>
              <a:pPr>
                <a:defRPr/>
              </a:pPr>
              <a:t>25/10/2009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07EF6EE-40E9-47D9-BD0C-A2D3BFB9B6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F43DD-2650-4D59-9866-40E46E6262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74FB1-283F-461F-94BF-2B1345230C0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EE004-3EF8-442E-9754-C2902AA2059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19817-8A91-49E1-826D-08D428DD8C3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7C05-B9B4-4B65-A204-22F045BA9CE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7EC7-B82F-4B0D-AEA2-F0E3A121CC5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4FBC-7854-4BE2-A2DF-CB0BE91C314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6706-5963-44F7-B502-74C479704F7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579-AF4A-48BA-B6AE-388EFACF0E7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D39F5-29D4-474C-9895-098FB6A04A5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83415-DA56-4299-B6E2-EE703ADEF39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594B-2836-4B7B-B547-A57E4A7D580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 spd="med" advTm="20000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E74797-EE52-4D9D-BDEA-F7B946E257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20000">
    <p:sndAc>
      <p:stSnd>
        <p:snd r:embed="rId14" name="camera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net.edu/conganat/conferencias/C002/fig12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107/62.html#i263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magen:Illu_synovial_joint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Archivo:Human_anatomy_planes-EScor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bp0.blogger.com/_xNxMeZFMD2Y/SCXZmI91y8I/AAAAAAAABzI/ORxZMwkcIlc/s1600-h/Imagen1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bp0.blogger.com/_xNxMeZFMD2Y/SCXZmI91y8I/AAAAAAAABzI/ORxZMwkcIlc/s1600-h/Imagen1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bp0.blogger.com/_xNxMeZFMD2Y/SCXZmI91y8I/AAAAAAAABzI/ORxZMwkcIlc/s1600-h/Imagen1.pn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1. Este tejido contiene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Colágena.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Actina y miosina.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Hemoglobina.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Elástina.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Histamina</a:t>
            </a:r>
          </a:p>
          <a:p>
            <a:pPr marL="609600" indent="-609600" eaLnBrk="1" hangingPunct="1">
              <a:buFontTx/>
              <a:buAutoNum type="alphaLcPeriod"/>
            </a:pPr>
            <a:endParaRPr lang="es-MX" sz="2800" smtClean="0"/>
          </a:p>
        </p:txBody>
      </p:sp>
      <p:pic>
        <p:nvPicPr>
          <p:cNvPr id="2052" name="Picture 4" descr="hamd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1125" y="1385888"/>
            <a:ext cx="5114925" cy="4130675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10. La flecha señala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Tálamo óptico.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Esplenio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Rodilla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Gran lóbulo límbico de Broca.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Septum lúcido.</a:t>
            </a:r>
          </a:p>
        </p:txBody>
      </p:sp>
      <p:pic>
        <p:nvPicPr>
          <p:cNvPr id="11268" name="Picture 4" descr="100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341438"/>
            <a:ext cx="4859337" cy="4175125"/>
          </a:xfrm>
          <a:noFill/>
        </p:spPr>
      </p:pic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4356100" y="2492375"/>
            <a:ext cx="1223963" cy="7921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Título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es-ES" smtClean="0"/>
              <a:t>100. El epitelio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Plano simple.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Cúbico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ciliado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Transicional.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103428" name="Picture 7" descr="w0102b-nc"/>
          <p:cNvPicPr>
            <a:picLocks noChangeAspect="1" noChangeArrowheads="1"/>
          </p:cNvPicPr>
          <p:nvPr/>
        </p:nvPicPr>
        <p:blipFill>
          <a:blip r:embed="rId3" cstate="print"/>
          <a:srcRect l="18082" r="44458" b="17116"/>
          <a:stretch>
            <a:fillRect/>
          </a:stretch>
        </p:blipFill>
        <p:spPr bwMode="auto">
          <a:xfrm>
            <a:off x="4286250" y="1320800"/>
            <a:ext cx="457676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11. La flecha señala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Tálamo óptico.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Esplenio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Rodilla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Gran lóbulo límbico de Broca.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Septum lúcido.</a:t>
            </a:r>
          </a:p>
        </p:txBody>
      </p:sp>
      <p:pic>
        <p:nvPicPr>
          <p:cNvPr id="12292" name="Picture 4" descr="100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557338"/>
            <a:ext cx="4714875" cy="3959225"/>
          </a:xfrm>
          <a:noFill/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427538" y="2349500"/>
            <a:ext cx="1152525" cy="7921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12. La flecha señala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Tálamo óptico.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Esplenio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Rodilla del cuerpo calloso.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Gran lóbulo límbico de Broca.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Septum lúcido.</a:t>
            </a:r>
          </a:p>
        </p:txBody>
      </p:sp>
      <p:pic>
        <p:nvPicPr>
          <p:cNvPr id="13316" name="Picture 4" descr="100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557338"/>
            <a:ext cx="4786312" cy="4019550"/>
          </a:xfrm>
          <a:noFill/>
        </p:spPr>
      </p:pic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4932363" y="2636838"/>
            <a:ext cx="1081087" cy="7921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13. La flecha señala: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interna.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externa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Capa granulosa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Corona radiada.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Zona pelúcida.</a:t>
            </a:r>
          </a:p>
        </p:txBody>
      </p:sp>
      <p:pic>
        <p:nvPicPr>
          <p:cNvPr id="14340" name="Picture 4" descr="1_2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1125538"/>
            <a:ext cx="4464050" cy="5472112"/>
          </a:xfrm>
          <a:noFill/>
        </p:spPr>
      </p:pic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3348038" y="1700213"/>
            <a:ext cx="1728787" cy="10080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5940425" y="908050"/>
            <a:ext cx="792163" cy="136683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14. La flecha señala: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interna.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externa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Capa granulosa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Corona radiada.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Zona pelúcida.</a:t>
            </a:r>
          </a:p>
        </p:txBody>
      </p:sp>
      <p:pic>
        <p:nvPicPr>
          <p:cNvPr id="15364" name="Picture 4" descr="1_2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2438" y="1196975"/>
            <a:ext cx="4413250" cy="5545138"/>
          </a:xfrm>
          <a:noFill/>
        </p:spPr>
      </p:pic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708400" y="5876925"/>
            <a:ext cx="936625" cy="431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15. El corchete limita a la: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interna.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Teca externa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Capa granulosa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Corona radiada.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Zona pelúcida.</a:t>
            </a:r>
          </a:p>
        </p:txBody>
      </p:sp>
      <p:pic>
        <p:nvPicPr>
          <p:cNvPr id="16388" name="Picture 4" descr="1_2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1938" y="1182688"/>
            <a:ext cx="4460875" cy="5559425"/>
          </a:xfrm>
          <a:noFill/>
          <a:ln w="41275">
            <a:solidFill>
              <a:schemeClr val="tx1"/>
            </a:solidFill>
          </a:ln>
        </p:spPr>
      </p:pic>
      <p:sp>
        <p:nvSpPr>
          <p:cNvPr id="16389" name="AutoShape 6"/>
          <p:cNvSpPr>
            <a:spLocks/>
          </p:cNvSpPr>
          <p:nvPr/>
        </p:nvSpPr>
        <p:spPr bwMode="auto">
          <a:xfrm>
            <a:off x="6100763" y="5013325"/>
            <a:ext cx="393700" cy="1223963"/>
          </a:xfrm>
          <a:prstGeom prst="leftBracket">
            <a:avLst>
              <a:gd name="adj" fmla="val 25907"/>
            </a:avLst>
          </a:prstGeom>
          <a:noFill/>
          <a:ln w="76200">
            <a:solidFill>
              <a:srgbClr val="00FF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16. El tejido es: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Fibroblastos del tejido conjuntivo.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Músculo liso.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Músculo estriado.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Músculo estriado cardiaco.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nerviosas.</a:t>
            </a:r>
          </a:p>
        </p:txBody>
      </p:sp>
      <p:pic>
        <p:nvPicPr>
          <p:cNvPr id="17412" name="Picture 4" descr="1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4025" y="1143000"/>
            <a:ext cx="4124325" cy="5526088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17. Los gránulos señalados son: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Aparato de Golgi.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Lisosomas.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Gránulos de Histamina.</a:t>
            </a:r>
          </a:p>
        </p:txBody>
      </p:sp>
      <p:pic>
        <p:nvPicPr>
          <p:cNvPr id="18436" name="Picture 4" descr="1_8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257300"/>
            <a:ext cx="5113337" cy="4908550"/>
          </a:xfrm>
          <a:noFill/>
        </p:spPr>
      </p:pic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4356100" y="2205038"/>
            <a:ext cx="1223963" cy="9366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H="1">
            <a:off x="6516688" y="1916113"/>
            <a:ext cx="792162" cy="1366837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18. La flecha señala: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Una célula cardiaca.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Una mitocondria.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Una célula de la glía.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Una profase.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Una metafase.</a:t>
            </a:r>
          </a:p>
        </p:txBody>
      </p:sp>
      <p:pic>
        <p:nvPicPr>
          <p:cNvPr id="19460" name="Picture 4" descr="1_23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5175" y="1139825"/>
            <a:ext cx="4029075" cy="5457825"/>
          </a:xfrm>
          <a:noFill/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5292725" y="2924175"/>
            <a:ext cx="1368425" cy="8651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7019925" y="2781300"/>
            <a:ext cx="504825" cy="93503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19. El epitelio es: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Cilíndrico simple.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tipo respiratorio.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tipo polimorfo trancisional.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estratificado queratinizado.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estratificado No queratinizado.</a:t>
            </a:r>
          </a:p>
          <a:p>
            <a:pPr marL="609600" indent="-609600" eaLnBrk="1" hangingPunct="1">
              <a:buFontTx/>
              <a:buAutoNum type="alphaLcPeriod"/>
            </a:pPr>
            <a:endParaRPr lang="es-MX" sz="2800" smtClean="0"/>
          </a:p>
        </p:txBody>
      </p:sp>
      <p:pic>
        <p:nvPicPr>
          <p:cNvPr id="20484" name="Picture 4" descr="2_6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474788"/>
            <a:ext cx="4751387" cy="4365625"/>
          </a:xfrm>
          <a:noFill/>
        </p:spPr>
      </p:pic>
      <p:sp>
        <p:nvSpPr>
          <p:cNvPr id="20485" name="AutoShape 6"/>
          <p:cNvSpPr>
            <a:spLocks/>
          </p:cNvSpPr>
          <p:nvPr/>
        </p:nvSpPr>
        <p:spPr bwMode="auto">
          <a:xfrm>
            <a:off x="4500563" y="1628775"/>
            <a:ext cx="503237" cy="1512888"/>
          </a:xfrm>
          <a:prstGeom prst="leftBracket">
            <a:avLst>
              <a:gd name="adj" fmla="val 25053"/>
            </a:avLst>
          </a:prstGeom>
          <a:noFill/>
          <a:ln w="730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2. Las flechas señalan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Axón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Pericarion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Corpúsculos de Nissl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Dendrita</a:t>
            </a:r>
          </a:p>
        </p:txBody>
      </p:sp>
      <p:pic>
        <p:nvPicPr>
          <p:cNvPr id="3076" name="Picture 4" descr="hamd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341438"/>
            <a:ext cx="5329238" cy="4127500"/>
          </a:xfrm>
          <a:noFill/>
        </p:spPr>
      </p:pic>
      <p:sp>
        <p:nvSpPr>
          <p:cNvPr id="3077" name="Line 6"/>
          <p:cNvSpPr>
            <a:spLocks noChangeShapeType="1"/>
          </p:cNvSpPr>
          <p:nvPr/>
        </p:nvSpPr>
        <p:spPr bwMode="auto">
          <a:xfrm flipH="1">
            <a:off x="5580063" y="1628775"/>
            <a:ext cx="792162" cy="1366838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E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>
            <a:off x="3779838" y="2349500"/>
            <a:ext cx="1728787" cy="10080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20. El epitelio es: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Cilíndrico simple.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tipo respiratorio.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tipo polimorfo trancisional.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estratificado queratinizado.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estratificado No queratinizado.</a:t>
            </a:r>
          </a:p>
          <a:p>
            <a:pPr marL="609600" indent="-609600" eaLnBrk="1" hangingPunct="1">
              <a:buFontTx/>
              <a:buAutoNum type="alphaLcPeriod"/>
            </a:pPr>
            <a:endParaRPr lang="es-MX" sz="2800" smtClean="0"/>
          </a:p>
        </p:txBody>
      </p:sp>
      <p:pic>
        <p:nvPicPr>
          <p:cNvPr id="21508" name="Picture 4" descr="3_5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2024063"/>
            <a:ext cx="4932363" cy="3492500"/>
          </a:xfrm>
          <a:noFill/>
        </p:spPr>
      </p:pic>
      <p:sp>
        <p:nvSpPr>
          <p:cNvPr id="21509" name="AutoShape 8"/>
          <p:cNvSpPr>
            <a:spLocks/>
          </p:cNvSpPr>
          <p:nvPr/>
        </p:nvSpPr>
        <p:spPr bwMode="auto">
          <a:xfrm>
            <a:off x="4716463" y="2997200"/>
            <a:ext cx="503237" cy="1008063"/>
          </a:xfrm>
          <a:prstGeom prst="leftBracket">
            <a:avLst>
              <a:gd name="adj" fmla="val 16693"/>
            </a:avLst>
          </a:prstGeom>
          <a:noFill/>
          <a:ln w="730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21. La fibras negras: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fibras elásticas.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 tiñen con Orceina.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Contienen la proteina colágena.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fibras cardiacas.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 ácido hialurónico.</a:t>
            </a:r>
          </a:p>
        </p:txBody>
      </p:sp>
      <p:pic>
        <p:nvPicPr>
          <p:cNvPr id="22532" name="Picture 4" descr="4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3250" y="1095375"/>
            <a:ext cx="4335463" cy="5573713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22. La fibras negras: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argirofilas.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eosinofilas.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fibras nerviosas.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Son fibras cardiacas.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Tienen ácido hialurónico.</a:t>
            </a:r>
          </a:p>
        </p:txBody>
      </p:sp>
      <p:pic>
        <p:nvPicPr>
          <p:cNvPr id="23556" name="Picture 4" descr="4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59288" y="1268413"/>
            <a:ext cx="4144962" cy="5329237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23. La lineas onduladas son: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elásticas.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argirofilas.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colágenas.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musculares.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nerviosas.</a:t>
            </a:r>
          </a:p>
        </p:txBody>
      </p:sp>
      <p:pic>
        <p:nvPicPr>
          <p:cNvPr id="24580" name="Picture 4" descr="4_7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5125" y="1196975"/>
            <a:ext cx="4718050" cy="5545138"/>
          </a:xfrm>
          <a:noFill/>
        </p:spPr>
      </p:pic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851275" y="2133600"/>
            <a:ext cx="1009650" cy="57467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6443663" y="2492375"/>
            <a:ext cx="1441450" cy="865188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24. El contenido de estas células es: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Colesterol.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Esteroides.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Glucosa.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Insulina.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Triglicéridos.</a:t>
            </a:r>
          </a:p>
        </p:txBody>
      </p:sp>
      <p:pic>
        <p:nvPicPr>
          <p:cNvPr id="25604" name="Picture 4" descr="4_11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8" y="850900"/>
            <a:ext cx="4968875" cy="596265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25. Las células son: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Neuronas.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Glía.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Del hueso.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cartílago.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Glóbulos blancos.</a:t>
            </a:r>
          </a:p>
        </p:txBody>
      </p:sp>
      <p:pic>
        <p:nvPicPr>
          <p:cNvPr id="26628" name="Picture 4" descr="8_10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35450" y="1196975"/>
            <a:ext cx="4584700" cy="5310188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26. Las células señaladas son </a:t>
            </a:r>
            <a:r>
              <a:rPr lang="es-MX" sz="4000" b="1" smtClean="0"/>
              <a:t>análogas</a:t>
            </a:r>
            <a:r>
              <a:rPr lang="es-MX" sz="4000" smtClean="0"/>
              <a:t> de: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Los oligodendrocitos.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las células de Schwann.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la microglia.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los astrocitos.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 las neuronas bipolares.</a:t>
            </a:r>
          </a:p>
        </p:txBody>
      </p:sp>
      <p:pic>
        <p:nvPicPr>
          <p:cNvPr id="27652" name="Picture 4" descr="8_17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1719263"/>
            <a:ext cx="5111750" cy="3941762"/>
          </a:xfrm>
          <a:noFill/>
        </p:spPr>
      </p:pic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5003800" y="2781300"/>
            <a:ext cx="865188" cy="5762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6516688" y="2636838"/>
            <a:ext cx="865187" cy="5762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27. La lineas onduladas son: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elásticas.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argirofilas.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colágenas.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musculares.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nerviosas.</a:t>
            </a:r>
          </a:p>
        </p:txBody>
      </p:sp>
      <p:pic>
        <p:nvPicPr>
          <p:cNvPr id="28676" name="Picture 4" descr="9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497013"/>
            <a:ext cx="4895850" cy="4308475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28. El tejido es: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Epitelial.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Dermis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Conjuntivo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Tejido nervioso.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Tejido muscular.</a:t>
            </a:r>
          </a:p>
        </p:txBody>
      </p:sp>
      <p:pic>
        <p:nvPicPr>
          <p:cNvPr id="29700" name="Picture 4" descr="11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3025" y="1169988"/>
            <a:ext cx="4360863" cy="5211762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29. El corchete limita: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corneo.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lúcido.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granuloso.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espinoso.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basal.</a:t>
            </a:r>
          </a:p>
        </p:txBody>
      </p:sp>
      <p:pic>
        <p:nvPicPr>
          <p:cNvPr id="30724" name="Picture 4" descr="11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1625" y="1098550"/>
            <a:ext cx="4781550" cy="5715000"/>
          </a:xfrm>
          <a:noFill/>
        </p:spPr>
      </p:pic>
      <p:sp>
        <p:nvSpPr>
          <p:cNvPr id="30725" name="AutoShape 6"/>
          <p:cNvSpPr>
            <a:spLocks/>
          </p:cNvSpPr>
          <p:nvPr/>
        </p:nvSpPr>
        <p:spPr bwMode="auto">
          <a:xfrm>
            <a:off x="4787900" y="3500438"/>
            <a:ext cx="287338" cy="3097212"/>
          </a:xfrm>
          <a:prstGeom prst="leftBracket">
            <a:avLst>
              <a:gd name="adj" fmla="val 89825"/>
            </a:avLst>
          </a:prstGeom>
          <a:noFill/>
          <a:ln w="793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s-MX" sz="4000" smtClean="0"/>
              <a:t>3. La estructura 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 folículo de Von Graff.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 folículo primario.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 folículo primordial.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Al cuerpo luteo.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Un folículo secundario antral.</a:t>
            </a:r>
          </a:p>
        </p:txBody>
      </p:sp>
      <p:pic>
        <p:nvPicPr>
          <p:cNvPr id="4100" name="Picture 4" descr="hamd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9938" y="1052513"/>
            <a:ext cx="4313237" cy="5545137"/>
          </a:xfrm>
          <a:noFill/>
        </p:spPr>
      </p:pic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7596188" y="4076700"/>
            <a:ext cx="649287" cy="3603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30. El corchete limita: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corneo.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lúcido.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granuloso.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espinoso.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basal.</a:t>
            </a:r>
          </a:p>
        </p:txBody>
      </p:sp>
      <p:pic>
        <p:nvPicPr>
          <p:cNvPr id="31748" name="Picture 4" descr="11_4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1196975"/>
            <a:ext cx="4699000" cy="5616575"/>
          </a:xfrm>
          <a:noFill/>
        </p:spPr>
      </p:pic>
      <p:sp>
        <p:nvSpPr>
          <p:cNvPr id="31749" name="AutoShape 6"/>
          <p:cNvSpPr>
            <a:spLocks/>
          </p:cNvSpPr>
          <p:nvPr/>
        </p:nvSpPr>
        <p:spPr bwMode="auto">
          <a:xfrm>
            <a:off x="4643438" y="2708275"/>
            <a:ext cx="73025" cy="720725"/>
          </a:xfrm>
          <a:prstGeom prst="leftBracket">
            <a:avLst>
              <a:gd name="adj" fmla="val 82246"/>
            </a:avLst>
          </a:prstGeom>
          <a:noFill/>
          <a:ln w="539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1750" name="AutoShape 7"/>
          <p:cNvSpPr>
            <a:spLocks/>
          </p:cNvSpPr>
          <p:nvPr/>
        </p:nvSpPr>
        <p:spPr bwMode="auto">
          <a:xfrm flipH="1">
            <a:off x="8604250" y="2492375"/>
            <a:ext cx="144463" cy="720725"/>
          </a:xfrm>
          <a:prstGeom prst="leftBracket">
            <a:avLst>
              <a:gd name="adj" fmla="val 124725"/>
            </a:avLst>
          </a:prstGeom>
          <a:noFill/>
          <a:ln w="539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31. El corchete limita: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corneo.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lúcido.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granuloso.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espinoso.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Estrato basal.</a:t>
            </a:r>
          </a:p>
        </p:txBody>
      </p:sp>
      <p:pic>
        <p:nvPicPr>
          <p:cNvPr id="32772" name="Picture 4" descr="11_5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29100" y="1196975"/>
            <a:ext cx="4519613" cy="5400675"/>
          </a:xfrm>
          <a:noFill/>
        </p:spPr>
      </p:pic>
      <p:sp>
        <p:nvSpPr>
          <p:cNvPr id="32773" name="AutoShape 6"/>
          <p:cNvSpPr>
            <a:spLocks/>
          </p:cNvSpPr>
          <p:nvPr/>
        </p:nvSpPr>
        <p:spPr bwMode="auto">
          <a:xfrm>
            <a:off x="4859338" y="1557338"/>
            <a:ext cx="217487" cy="792162"/>
          </a:xfrm>
          <a:prstGeom prst="leftBracket">
            <a:avLst>
              <a:gd name="adj" fmla="val 0"/>
            </a:avLst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2774" name="AutoShape 7"/>
          <p:cNvSpPr>
            <a:spLocks/>
          </p:cNvSpPr>
          <p:nvPr/>
        </p:nvSpPr>
        <p:spPr bwMode="auto">
          <a:xfrm flipH="1">
            <a:off x="8388350" y="2133600"/>
            <a:ext cx="431800" cy="1441450"/>
          </a:xfrm>
          <a:prstGeom prst="leftBracket">
            <a:avLst>
              <a:gd name="adj" fmla="val 27819"/>
            </a:avLst>
          </a:prstGeom>
          <a:noFill/>
          <a:ln w="5397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32. El epitelio folicular es: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simple.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Cúbico simple.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Cilíndrico simple.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Plano estratificado.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Cúbico estratificado.</a:t>
            </a:r>
          </a:p>
        </p:txBody>
      </p:sp>
      <p:pic>
        <p:nvPicPr>
          <p:cNvPr id="33796" name="Picture 4" descr="15_13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3900" y="1125538"/>
            <a:ext cx="4286250" cy="5688012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33. La flecha señala.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primordial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primario.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antral.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de Graaf.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tiroides.</a:t>
            </a:r>
          </a:p>
        </p:txBody>
      </p:sp>
      <p:pic>
        <p:nvPicPr>
          <p:cNvPr id="34820" name="Picture 4" descr="16_2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0238" y="1071563"/>
            <a:ext cx="4164012" cy="5597525"/>
          </a:xfrm>
          <a:noFill/>
        </p:spPr>
      </p:pic>
      <p:sp>
        <p:nvSpPr>
          <p:cNvPr id="34821" name="Line 6"/>
          <p:cNvSpPr>
            <a:spLocks noChangeShapeType="1"/>
          </p:cNvSpPr>
          <p:nvPr/>
        </p:nvSpPr>
        <p:spPr bwMode="auto">
          <a:xfrm flipV="1">
            <a:off x="5724525" y="2781300"/>
            <a:ext cx="649288" cy="15128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34. La flecha señala.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primordial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primario.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antral.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de Graaf.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tiroides.</a:t>
            </a:r>
          </a:p>
        </p:txBody>
      </p:sp>
      <p:pic>
        <p:nvPicPr>
          <p:cNvPr id="35844" name="Picture 4" descr="16_2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2575" y="1071563"/>
            <a:ext cx="4440238" cy="5526087"/>
          </a:xfrm>
          <a:noFill/>
        </p:spPr>
      </p:pic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6516688" y="3141663"/>
            <a:ext cx="433387" cy="6477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 flipV="1">
            <a:off x="6372225" y="4149725"/>
            <a:ext cx="649288" cy="151288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35. La flecha señala.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primordial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primario.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antral.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de Graaf.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Folículo tiroides.</a:t>
            </a:r>
          </a:p>
        </p:txBody>
      </p:sp>
      <p:pic>
        <p:nvPicPr>
          <p:cNvPr id="36868" name="Picture 4" descr="16_5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06875" y="1125538"/>
            <a:ext cx="4468813" cy="5616575"/>
          </a:xfrm>
          <a:noFill/>
        </p:spPr>
      </p:pic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5435600" y="3357563"/>
            <a:ext cx="649288" cy="1512887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36. Las células señaladas tienen: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dobles.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sencillos.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46 cromosomas dobles o sencillos.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XXX</a:t>
            </a:r>
          </a:p>
        </p:txBody>
      </p:sp>
      <p:pic>
        <p:nvPicPr>
          <p:cNvPr id="37892" name="Picture 4" descr="16_29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87813" y="1116013"/>
            <a:ext cx="4587875" cy="5626100"/>
          </a:xfrm>
          <a:noFill/>
        </p:spPr>
      </p:pic>
      <p:sp>
        <p:nvSpPr>
          <p:cNvPr id="37893" name="Line 6"/>
          <p:cNvSpPr>
            <a:spLocks noChangeShapeType="1"/>
          </p:cNvSpPr>
          <p:nvPr/>
        </p:nvSpPr>
        <p:spPr bwMode="auto">
          <a:xfrm>
            <a:off x="5724525" y="2060575"/>
            <a:ext cx="1439863" cy="9366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37. Las células señaladas tienen: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dobles.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sencillos.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46 cromosomas dobles.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XXX</a:t>
            </a:r>
          </a:p>
        </p:txBody>
      </p:sp>
      <p:pic>
        <p:nvPicPr>
          <p:cNvPr id="38916" name="Picture 4" descr="16_29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30675" y="1125538"/>
            <a:ext cx="4402138" cy="5399087"/>
          </a:xfrm>
          <a:noFill/>
        </p:spPr>
      </p:pic>
      <p:sp>
        <p:nvSpPr>
          <p:cNvPr id="38917" name="Line 6"/>
          <p:cNvSpPr>
            <a:spLocks noChangeShapeType="1"/>
          </p:cNvSpPr>
          <p:nvPr/>
        </p:nvSpPr>
        <p:spPr bwMode="auto">
          <a:xfrm>
            <a:off x="4427538" y="4508500"/>
            <a:ext cx="865187" cy="5762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>
            <a:off x="3419475" y="1052513"/>
            <a:ext cx="1728788" cy="10080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4787900" y="3716338"/>
            <a:ext cx="1009650" cy="7921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38. Las células pequeñas señaladas tienen: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dobles.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sencillos.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46 cromosomas dobles o sencillos.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Tienen cariotipo sexual XXX</a:t>
            </a:r>
          </a:p>
        </p:txBody>
      </p:sp>
      <p:pic>
        <p:nvPicPr>
          <p:cNvPr id="39940" name="Picture 4" descr="16_27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0363" y="1412875"/>
            <a:ext cx="4362450" cy="5256213"/>
          </a:xfrm>
          <a:noFill/>
        </p:spPr>
      </p:pic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419475" y="4652963"/>
            <a:ext cx="1223963" cy="7921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>
            <a:off x="5651500" y="5373688"/>
            <a:ext cx="1081088" cy="7207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39. Las células señaladas: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Secretan estrógenos.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Secretan progesterona.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Secretan hormona luteinizante.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Secretan andrógenos.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Secretan glucagón.</a:t>
            </a:r>
          </a:p>
        </p:txBody>
      </p:sp>
      <p:pic>
        <p:nvPicPr>
          <p:cNvPr id="40964" name="Picture 4" descr="16_29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1125538"/>
            <a:ext cx="4391025" cy="5327650"/>
          </a:xfrm>
          <a:noFill/>
        </p:spPr>
      </p:pic>
      <p:sp>
        <p:nvSpPr>
          <p:cNvPr id="40965" name="Line 6"/>
          <p:cNvSpPr>
            <a:spLocks noChangeShapeType="1"/>
          </p:cNvSpPr>
          <p:nvPr/>
        </p:nvSpPr>
        <p:spPr bwMode="auto">
          <a:xfrm>
            <a:off x="5940425" y="2492375"/>
            <a:ext cx="720725" cy="4318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6588125" y="2492375"/>
            <a:ext cx="720725" cy="3603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4. Esta estructura se encuentra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Primera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Final de la segunda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Final de la tercera semana.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La cuarta semana.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Fin del primer mes.</a:t>
            </a:r>
          </a:p>
        </p:txBody>
      </p:sp>
      <p:pic>
        <p:nvPicPr>
          <p:cNvPr id="5124" name="Picture 6" descr="04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52913" y="1235075"/>
            <a:ext cx="4495800" cy="5218113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40. Su número normal por c.c. es de: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100 millones.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5 millones.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 millón.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10 mil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5 mil.</a:t>
            </a:r>
          </a:p>
          <a:p>
            <a:pPr marL="609600" indent="-609600" eaLnBrk="1" hangingPunct="1">
              <a:buFontTx/>
              <a:buAutoNum type="alphaLcPeriod"/>
            </a:pPr>
            <a:endParaRPr lang="es-MX" sz="2800" smtClean="0"/>
          </a:p>
        </p:txBody>
      </p:sp>
      <p:pic>
        <p:nvPicPr>
          <p:cNvPr id="41988" name="Picture 4" descr="16_28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1489075"/>
            <a:ext cx="5400675" cy="512445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41. Su velocidad normal de desplazamiento es de: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 mm por hora.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 micra por minuto.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3 mm por minuto.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 cm por hora.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1 cm al dia.</a:t>
            </a:r>
          </a:p>
        </p:txBody>
      </p:sp>
      <p:pic>
        <p:nvPicPr>
          <p:cNvPr id="43012" name="Picture 4" descr="16_28_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7350" y="1709738"/>
            <a:ext cx="4695825" cy="4456112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42. Se trata de fibras: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Musculares estriadas esqueléticas.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Nerviosas mielínicas.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Nerviosas amielínicas.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Colágenas.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Reticulares.</a:t>
            </a:r>
          </a:p>
        </p:txBody>
      </p:sp>
      <p:pic>
        <p:nvPicPr>
          <p:cNvPr id="44036" name="Picture 4" descr="micro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1697038"/>
            <a:ext cx="5329238" cy="4468812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43. Su cariotipo probable es: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46 cromosomas dobles (XX)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46 cromosomas dobles (XY)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dobles. (X) o (Y)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sencillos (X) o (Y)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23 cromosomas sencillos (X)</a:t>
            </a:r>
          </a:p>
        </p:txBody>
      </p:sp>
      <p:pic>
        <p:nvPicPr>
          <p:cNvPr id="45060" name="Picture 4" descr="Male25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196975"/>
            <a:ext cx="4032250" cy="5616575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44. Se trata de fibras: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Musculares estriadas esqueléticas.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Nerviosas mielínicas.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Nerviosas amielínicas.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Colágenas.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Reticulares.</a:t>
            </a:r>
          </a:p>
        </p:txBody>
      </p:sp>
      <p:pic>
        <p:nvPicPr>
          <p:cNvPr id="46084" name="Picture 4" descr="Musc02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5013" y="1901825"/>
            <a:ext cx="5689600" cy="375920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45. Se trata de: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Fibras musculares estriadas cardíacas.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Fibras nerviosas mielínicas.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Fibras nerviosas amielínicas.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Fibras estriadas esqueléticas.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</a:pPr>
            <a:r>
              <a:rPr lang="es-MX" sz="2800" smtClean="0"/>
              <a:t>Fibras músculares lisas.</a:t>
            </a:r>
          </a:p>
        </p:txBody>
      </p:sp>
      <p:pic>
        <p:nvPicPr>
          <p:cNvPr id="47108" name="Picture 4" descr="Musc14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052513"/>
            <a:ext cx="4248150" cy="568960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46. La flecha azul señala: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Discos intercalares.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Disco teca.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Banda I.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Banda 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Banda límite.</a:t>
            </a:r>
          </a:p>
        </p:txBody>
      </p:sp>
      <p:pic>
        <p:nvPicPr>
          <p:cNvPr id="48132" name="Picture 4" descr="Musc14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1268413"/>
            <a:ext cx="4103688" cy="5229225"/>
          </a:xfrm>
          <a:noFill/>
        </p:spPr>
      </p:pic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5003800" y="5157788"/>
            <a:ext cx="1079500" cy="1428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47. La célula es: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Fibroblasto.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Neurona.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Célula plasmática.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Linfocito B.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Macrófago.</a:t>
            </a:r>
          </a:p>
        </p:txBody>
      </p:sp>
      <p:pic>
        <p:nvPicPr>
          <p:cNvPr id="49156" name="Picture 4" descr="cont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00525" y="1379538"/>
            <a:ext cx="4619625" cy="528955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48. La célula es: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Fibroblasto.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Neurona.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Célula plasmática.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Linfocito B.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Macrófago.</a:t>
            </a:r>
          </a:p>
        </p:txBody>
      </p:sp>
      <p:pic>
        <p:nvPicPr>
          <p:cNvPr id="50180" name="Picture 4" descr="con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4325" y="1196975"/>
            <a:ext cx="4398963" cy="5545138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49. Esta célula sintetiza: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Globulinas. Anticuerpos.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Histamina.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elásticas.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Fibras colágenas.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Mielina.</a:t>
            </a:r>
          </a:p>
        </p:txBody>
      </p:sp>
      <p:pic>
        <p:nvPicPr>
          <p:cNvPr id="51204" name="Picture 4" descr="cont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59250" y="1163638"/>
            <a:ext cx="4516438" cy="5505450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4000" smtClean="0"/>
              <a:t>5. La estructura se encuentra 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Primera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Tercera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Quinta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Cuarta semana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Segundo mes.</a:t>
            </a:r>
          </a:p>
        </p:txBody>
      </p:sp>
      <p:pic>
        <p:nvPicPr>
          <p:cNvPr id="6148" name="Picture 4" descr="04_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1270000"/>
            <a:ext cx="4968875" cy="5183188"/>
          </a:xfrm>
          <a:noFill/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50. Esta célula se origina de: 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Fibroblasto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Neurona. </a:t>
            </a:r>
          </a:p>
          <a:p>
            <a:pPr>
              <a:buFontTx/>
              <a:buNone/>
              <a:defRPr/>
            </a:pPr>
            <a:r>
              <a:rPr lang="es-ES" dirty="0" smtClean="0"/>
              <a:t>c. Célula plasmática. </a:t>
            </a:r>
          </a:p>
          <a:p>
            <a:pPr>
              <a:buFontTx/>
              <a:buNone/>
              <a:defRPr/>
            </a:pPr>
            <a:r>
              <a:rPr lang="es-ES" dirty="0" smtClean="0"/>
              <a:t>d. Linfocito B.</a:t>
            </a:r>
          </a:p>
          <a:p>
            <a:pPr>
              <a:buFontTx/>
              <a:buNone/>
              <a:defRPr/>
            </a:pPr>
            <a:r>
              <a:rPr lang="es-ES" dirty="0" smtClean="0"/>
              <a:t>e. Macrófago. </a:t>
            </a:r>
          </a:p>
        </p:txBody>
      </p:sp>
      <p:pic>
        <p:nvPicPr>
          <p:cNvPr id="52228" name="Picture 4" descr="cont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1363" y="1428750"/>
            <a:ext cx="444976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51. La estructura corresponde a:</a:t>
            </a:r>
          </a:p>
        </p:txBody>
      </p:sp>
      <p:sp>
        <p:nvSpPr>
          <p:cNvPr id="532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Cilios.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Flagelos.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Centrómeros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Centriolos.</a:t>
            </a:r>
          </a:p>
          <a:p>
            <a:pPr marL="514350" indent="-514350">
              <a:buFontTx/>
              <a:buNone/>
            </a:pPr>
            <a:endParaRPr lang="es-ES" smtClean="0"/>
          </a:p>
          <a:p>
            <a:pPr marL="514350" indent="-514350">
              <a:buFontTx/>
              <a:buNone/>
            </a:pPr>
            <a:endParaRPr lang="es-ES" smtClean="0"/>
          </a:p>
        </p:txBody>
      </p:sp>
      <p:pic>
        <p:nvPicPr>
          <p:cNvPr id="53252" name="Picture 8" descr="tac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8088" y="1755775"/>
            <a:ext cx="3697287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52. La estructura contiene neuronas</a:t>
            </a: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Unipolares.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Bipolares.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Multipolares.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Todas las anteriores.</a:t>
            </a:r>
          </a:p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endParaRPr lang="es-ES" smtClean="0"/>
          </a:p>
        </p:txBody>
      </p:sp>
      <p:pic>
        <p:nvPicPr>
          <p:cNvPr id="54276" name="Picture 4" descr="Eye01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013" y="1357313"/>
            <a:ext cx="33924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53. La estructura contiene neuronas</a:t>
            </a:r>
          </a:p>
        </p:txBody>
      </p:sp>
      <p:sp>
        <p:nvSpPr>
          <p:cNvPr id="552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Unipolares.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Pseudomonopolares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Todas las anteriores.</a:t>
            </a:r>
          </a:p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endParaRPr lang="es-ES" smtClean="0"/>
          </a:p>
        </p:txBody>
      </p:sp>
      <p:pic>
        <p:nvPicPr>
          <p:cNvPr id="55300" name="Picture 4" descr="Eye012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0013" y="1357313"/>
            <a:ext cx="33924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54. Los ganglios raquídeos tienen neuronas: </a:t>
            </a:r>
          </a:p>
        </p:txBody>
      </p:sp>
      <p:sp>
        <p:nvSpPr>
          <p:cNvPr id="563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Unipolares.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Pseudomonopolares.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Bipolares.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Multipolares.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Todas las anteriores</a:t>
            </a:r>
          </a:p>
        </p:txBody>
      </p:sp>
      <p:pic>
        <p:nvPicPr>
          <p:cNvPr id="56324" name="Picture 4" descr="Ver imagen en tamaño complet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263" y="1501775"/>
            <a:ext cx="311467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55. Se trata de: </a:t>
            </a:r>
          </a:p>
        </p:txBody>
      </p:sp>
      <p:sp>
        <p:nvSpPr>
          <p:cNvPr id="573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Adiposo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compacto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haversiano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esponjoso.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primario</a:t>
            </a:r>
          </a:p>
        </p:txBody>
      </p:sp>
      <p:pic>
        <p:nvPicPr>
          <p:cNvPr id="57348" name="Picture 13" descr="6_9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36766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56. Se trata de: </a:t>
            </a:r>
          </a:p>
        </p:txBody>
      </p:sp>
      <p:sp>
        <p:nvSpPr>
          <p:cNvPr id="583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Adiposo.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primario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secundario.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Osteonas,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Ductos de Wolkman</a:t>
            </a:r>
          </a:p>
        </p:txBody>
      </p:sp>
      <p:pic>
        <p:nvPicPr>
          <p:cNvPr id="58372" name="Picture 13" descr="6_9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850" y="1557338"/>
            <a:ext cx="36766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57. Corresponde a:</a:t>
            </a:r>
          </a:p>
        </p:txBody>
      </p:sp>
      <p:sp>
        <p:nvSpPr>
          <p:cNvPr id="593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Hueso compacto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secundario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Osteona.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Conducto de Havers. 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Todo lo anterior.</a:t>
            </a:r>
          </a:p>
        </p:txBody>
      </p:sp>
      <p:pic>
        <p:nvPicPr>
          <p:cNvPr id="59396" name="Picture 5" descr="6_7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071563"/>
            <a:ext cx="3957637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58. Corresponde a:</a:t>
            </a:r>
          </a:p>
        </p:txBody>
      </p:sp>
      <p:sp>
        <p:nvSpPr>
          <p:cNvPr id="604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Hueso primario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secundario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Hueso esponjoso.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Todo lo anterior.</a:t>
            </a:r>
          </a:p>
        </p:txBody>
      </p:sp>
      <p:pic>
        <p:nvPicPr>
          <p:cNvPr id="60420" name="Picture 5" descr="6_7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363" y="1071563"/>
            <a:ext cx="3957637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59. Es una articulación:</a:t>
            </a:r>
          </a:p>
        </p:txBody>
      </p:sp>
      <p:sp>
        <p:nvSpPr>
          <p:cNvPr id="614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Sinostosis fibrosa.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Artrodia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Sincondrosis.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Sinovial.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Diartrosis.</a:t>
            </a:r>
          </a:p>
        </p:txBody>
      </p:sp>
      <p:pic>
        <p:nvPicPr>
          <p:cNvPr id="61444" name="Picture 4" descr="Image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2571750"/>
            <a:ext cx="431958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6. La flecha señala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precentral prerolándico.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frontal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Pars opercular.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Girus temporal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Rolando.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Silvio.</a:t>
            </a:r>
          </a:p>
        </p:txBody>
      </p:sp>
      <p:pic>
        <p:nvPicPr>
          <p:cNvPr id="7172" name="Picture 4" descr="9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29088" y="1068388"/>
            <a:ext cx="5014912" cy="5097462"/>
          </a:xfrm>
          <a:noFill/>
        </p:spPr>
      </p:pic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5219700" y="3213100"/>
            <a:ext cx="1728788" cy="100806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60. </a:t>
            </a:r>
            <a:r>
              <a:rPr lang="es-ES" dirty="0" smtClean="0"/>
              <a:t>Es una articulación:</a:t>
            </a:r>
          </a:p>
        </p:txBody>
      </p:sp>
      <p:sp>
        <p:nvSpPr>
          <p:cNvPr id="624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r>
              <a:rPr lang="es-ES" smtClean="0"/>
              <a:t>Artrodia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Sincondrosis.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Sinovial.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Diartrosis.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Sinostosis fibrosa tipo Gonfosis. </a:t>
            </a:r>
          </a:p>
          <a:p>
            <a:pPr marL="514350" indent="-514350">
              <a:buFontTx/>
              <a:buAutoNum type="alphaLcPeriod"/>
            </a:pPr>
            <a:endParaRPr lang="es-ES" smtClean="0"/>
          </a:p>
        </p:txBody>
      </p:sp>
      <p:pic>
        <p:nvPicPr>
          <p:cNvPr id="62468" name="Picture 6" descr="Image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392238"/>
            <a:ext cx="459105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61. El ligamento interoseo Radio Ulnar es:</a:t>
            </a:r>
          </a:p>
        </p:txBody>
      </p:sp>
      <p:sp>
        <p:nvSpPr>
          <p:cNvPr id="634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Sindesmosis.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Sincondrosis.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Diartrosis.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Articulación sinovial.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Artrodia. </a:t>
            </a:r>
          </a:p>
        </p:txBody>
      </p:sp>
      <p:pic>
        <p:nvPicPr>
          <p:cNvPr id="63492" name="Picture 14" descr="radiouln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25588"/>
            <a:ext cx="3697288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62. Este hueso es:</a:t>
            </a:r>
          </a:p>
        </p:txBody>
      </p:sp>
      <p:sp>
        <p:nvSpPr>
          <p:cNvPr id="645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El radio.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El ulnar.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La tibia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El peroné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El fémur</a:t>
            </a:r>
          </a:p>
        </p:txBody>
      </p:sp>
      <p:pic>
        <p:nvPicPr>
          <p:cNvPr id="64516" name="Picture 2" descr="http://www.fhuce.edu.uy/antrop/cursos/abiol/practicos/extremimg/cub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357313"/>
            <a:ext cx="2752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63. Fíbula se usa para:</a:t>
            </a:r>
          </a:p>
        </p:txBody>
      </p:sp>
      <p:sp>
        <p:nvSpPr>
          <p:cNvPr id="655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Húmero.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Cúbito.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Radio.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Fémur. 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Tibia.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Peroné. </a:t>
            </a:r>
          </a:p>
        </p:txBody>
      </p:sp>
      <p:pic>
        <p:nvPicPr>
          <p:cNvPr id="65540" name="Picture 2" descr="http://www.bartleby.com/107/Images/large/image263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173288"/>
            <a:ext cx="51419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64. El hueso medial del antebrazo es: </a:t>
            </a:r>
          </a:p>
        </p:txBody>
      </p:sp>
      <p:sp>
        <p:nvSpPr>
          <p:cNvPr id="665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r>
              <a:rPr lang="es-ES" smtClean="0"/>
              <a:t>Húmero.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Ulnar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Radio.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Tibia.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Fibula. </a:t>
            </a:r>
          </a:p>
        </p:txBody>
      </p:sp>
      <p:pic>
        <p:nvPicPr>
          <p:cNvPr id="66564" name="Picture 2" descr="http://www.fhuce.edu.uy/antrop/cursos/abiol/practicos/extremimg/cub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357313"/>
            <a:ext cx="2752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65. El término Ulnar se usa para: </a:t>
            </a:r>
          </a:p>
        </p:txBody>
      </p:sp>
      <p:sp>
        <p:nvSpPr>
          <p:cNvPr id="675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r>
              <a:rPr lang="es-ES" smtClean="0"/>
              <a:t>Húmero.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Cubito.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Radio.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Tibia.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Peroné. </a:t>
            </a:r>
          </a:p>
        </p:txBody>
      </p:sp>
      <p:pic>
        <p:nvPicPr>
          <p:cNvPr id="67588" name="Picture 2" descr="http://www.fhuce.edu.uy/antrop/cursos/abiol/practicos/extremimg/cub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1357313"/>
            <a:ext cx="275272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66. Esta articulación es una:</a:t>
            </a:r>
          </a:p>
        </p:txBody>
      </p:sp>
      <p:sp>
        <p:nvSpPr>
          <p:cNvPr id="686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Sinartrosis.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Anfiartrosis.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Diartrosis.</a:t>
            </a:r>
          </a:p>
        </p:txBody>
      </p:sp>
      <p:pic>
        <p:nvPicPr>
          <p:cNvPr id="68612" name="Picture 5" descr="Ilustración de una articulación sinovial (diartrosis).">
            <a:hlinkClick r:id="rId3" tooltip="Ilustración de una articulación sinovial (diartrosis).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85875"/>
            <a:ext cx="408146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67. Abrir o separar los brazos del eje del tronco se le llama. </a:t>
            </a:r>
          </a:p>
        </p:txBody>
      </p:sp>
      <p:sp>
        <p:nvSpPr>
          <p:cNvPr id="696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Abducción.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Flexión.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Torsión. </a:t>
            </a:r>
          </a:p>
        </p:txBody>
      </p:sp>
      <p:pic>
        <p:nvPicPr>
          <p:cNvPr id="69636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68. Abrir o separar los dedos entre si, se le llama. </a:t>
            </a:r>
          </a:p>
        </p:txBody>
      </p:sp>
      <p:sp>
        <p:nvSpPr>
          <p:cNvPr id="706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Abducción.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Flexión.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Torsión. </a:t>
            </a:r>
          </a:p>
        </p:txBody>
      </p:sp>
      <p:pic>
        <p:nvPicPr>
          <p:cNvPr id="70660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69. Aproximar los brazos al eje del tronco se le llama. </a:t>
            </a:r>
          </a:p>
        </p:txBody>
      </p:sp>
      <p:sp>
        <p:nvSpPr>
          <p:cNvPr id="716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Abducción.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Aducción.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Flexión.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Torsión. </a:t>
            </a:r>
          </a:p>
        </p:txBody>
      </p:sp>
      <p:pic>
        <p:nvPicPr>
          <p:cNvPr id="71684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7. La flecha señala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precentral prerolándico.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frontal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Pars opercular.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Girus temporal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Rolando.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Silvio.</a:t>
            </a:r>
          </a:p>
        </p:txBody>
      </p:sp>
      <p:pic>
        <p:nvPicPr>
          <p:cNvPr id="8196" name="Picture 4" descr="9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341438"/>
            <a:ext cx="5003800" cy="4895850"/>
          </a:xfrm>
          <a:noFill/>
        </p:spPr>
      </p:pic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4859338" y="3357563"/>
            <a:ext cx="1370012" cy="7921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70. Plano que divide el cuerpo en mitades derecha e izquierda:</a:t>
            </a:r>
          </a:p>
        </p:txBody>
      </p:sp>
      <p:sp>
        <p:nvSpPr>
          <p:cNvPr id="727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Plano simple.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Plano estratificado.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Sagital.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Coronal.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Transversal.  </a:t>
            </a:r>
          </a:p>
        </p:txBody>
      </p:sp>
      <p:pic>
        <p:nvPicPr>
          <p:cNvPr id="72708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71. Plano que divide el cuerpo en mitades superior e inferior:</a:t>
            </a:r>
          </a:p>
        </p:txBody>
      </p:sp>
      <p:sp>
        <p:nvSpPr>
          <p:cNvPr id="737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Plano simple.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Plano estratificado.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Sagital.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Coronal.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Transversal.  </a:t>
            </a:r>
          </a:p>
        </p:txBody>
      </p:sp>
      <p:pic>
        <p:nvPicPr>
          <p:cNvPr id="73732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72. Plano que divide el cuerpo en mitades anterior y posterior:</a:t>
            </a:r>
          </a:p>
        </p:txBody>
      </p:sp>
      <p:sp>
        <p:nvSpPr>
          <p:cNvPr id="747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Plano simple.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Plano estratificado.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Sagital.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Coronal.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Transversal.  </a:t>
            </a:r>
          </a:p>
        </p:txBody>
      </p:sp>
      <p:pic>
        <p:nvPicPr>
          <p:cNvPr id="74756" name="Picture 2" descr="http://upload.wikimedia.org/wikipedia/commons/thumb/2/20/Human_anatomy_planes-EScor.png/350px-Human_anatomy_planes-ESco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643063"/>
            <a:ext cx="39147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73. Es la articulación:</a:t>
            </a:r>
          </a:p>
        </p:txBody>
      </p:sp>
      <p:sp>
        <p:nvSpPr>
          <p:cNvPr id="757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Gleno humeral.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Húmero cubital.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Cúbito radial.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Coxofemoral.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Femorotibial. </a:t>
            </a:r>
          </a:p>
          <a:p>
            <a:pPr marL="514350" indent="-514350">
              <a:buFontTx/>
              <a:buAutoNum type="alphaLcPeriod"/>
            </a:pPr>
            <a:endParaRPr lang="es-ES" smtClean="0"/>
          </a:p>
        </p:txBody>
      </p:sp>
      <p:pic>
        <p:nvPicPr>
          <p:cNvPr id="75780" name="Picture 11" descr="Image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8" y="1601788"/>
            <a:ext cx="43037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74. La Húmero ulnar es una articulación: </a:t>
            </a:r>
          </a:p>
        </p:txBody>
      </p:sp>
      <p:sp>
        <p:nvSpPr>
          <p:cNvPr id="768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Troclear.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Encaje reciproco. </a:t>
            </a:r>
          </a:p>
        </p:txBody>
      </p:sp>
      <p:pic>
        <p:nvPicPr>
          <p:cNvPr id="76804" name="Picture 17" descr="Imagen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24288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75. La articulación Trapecio metacarpo es de tipo: </a:t>
            </a:r>
          </a:p>
        </p:txBody>
      </p:sp>
      <p:sp>
        <p:nvSpPr>
          <p:cNvPr id="778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Trocclear.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Condilea.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Encaje reciproco</a:t>
            </a:r>
          </a:p>
        </p:txBody>
      </p:sp>
      <p:pic>
        <p:nvPicPr>
          <p:cNvPr id="77828" name="Picture 19" descr="hnd_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8" y="1785938"/>
            <a:ext cx="41767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76. La articulacion Acromio Clavicular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endParaRPr lang="es-ES" dirty="0" smtClean="0"/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plana.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bisagra.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pivote.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err="1" smtClean="0"/>
              <a:t>Condilea</a:t>
            </a:r>
            <a:r>
              <a:rPr lang="es-ES" dirty="0" smtClean="0"/>
              <a:t>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silla de montar.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78852" name="Picture 9" descr="biology1_clip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363" y="2000250"/>
            <a:ext cx="4505325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77. Esta articulación es de tipo</a:t>
            </a:r>
          </a:p>
        </p:txBody>
      </p:sp>
      <p:sp>
        <p:nvSpPr>
          <p:cNvPr id="798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Troclear.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Trocoide. 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Condilea.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Enartrosis. </a:t>
            </a:r>
          </a:p>
        </p:txBody>
      </p:sp>
      <p:pic>
        <p:nvPicPr>
          <p:cNvPr id="79876" name="Picture 5" descr="Image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214563"/>
            <a:ext cx="242093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78. La articulación primer metacarpiano con el carpo es de tipo:</a:t>
            </a:r>
            <a:r>
              <a:rPr lang="es-ES" smtClean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s-ES" dirty="0" smtClean="0"/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plana.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bisagra.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pivote.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err="1" smtClean="0"/>
              <a:t>Condilea</a:t>
            </a:r>
            <a:r>
              <a:rPr lang="es-ES" dirty="0" smtClean="0"/>
              <a:t>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En silla de montar.</a:t>
            </a:r>
            <a:endParaRPr lang="es-ES" dirty="0"/>
          </a:p>
        </p:txBody>
      </p:sp>
      <p:pic>
        <p:nvPicPr>
          <p:cNvPr id="80900" name="Picture 13" descr="10_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143125"/>
            <a:ext cx="417671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79. La Húmero ulnar es una articulación: </a:t>
            </a:r>
          </a:p>
        </p:txBody>
      </p:sp>
      <p:sp>
        <p:nvSpPr>
          <p:cNvPr id="819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 bisagra.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Condilea. </a:t>
            </a:r>
          </a:p>
        </p:txBody>
      </p:sp>
      <p:pic>
        <p:nvPicPr>
          <p:cNvPr id="81924" name="Picture 17" descr="Imagen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24288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8. La flecha señala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precentral prerolándico.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frontal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Pars opercular.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Girus temporal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Rolando.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Silvio.</a:t>
            </a:r>
          </a:p>
        </p:txBody>
      </p:sp>
      <p:pic>
        <p:nvPicPr>
          <p:cNvPr id="9220" name="Picture 4" descr="9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533525"/>
            <a:ext cx="5003800" cy="4991100"/>
          </a:xfrm>
          <a:noFill/>
        </p:spPr>
      </p:pic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5508625" y="2852738"/>
            <a:ext cx="1296988" cy="792162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80. Esta estructura es el:</a:t>
            </a:r>
          </a:p>
        </p:txBody>
      </p:sp>
      <p:sp>
        <p:nvSpPr>
          <p:cNvPr id="829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Atlas.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Axis.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Omoplato.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Astrágalo.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Calcáneo. </a:t>
            </a:r>
          </a:p>
        </p:txBody>
      </p:sp>
      <p:pic>
        <p:nvPicPr>
          <p:cNvPr id="82948" name="Picture 13" descr="a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857375"/>
            <a:ext cx="41544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81. La Húmero ulnar es una articulación: </a:t>
            </a:r>
          </a:p>
        </p:txBody>
      </p:sp>
      <p:sp>
        <p:nvSpPr>
          <p:cNvPr id="839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Ginglimo 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Enartrosis.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Condilea. </a:t>
            </a:r>
          </a:p>
        </p:txBody>
      </p:sp>
      <p:pic>
        <p:nvPicPr>
          <p:cNvPr id="83972" name="Picture 17" descr="Imagen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143000"/>
            <a:ext cx="2428875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82. Esta articulación es:</a:t>
            </a:r>
          </a:p>
        </p:txBody>
      </p:sp>
      <p:sp>
        <p:nvSpPr>
          <p:cNvPr id="849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Humero cubital.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Radio cubital proximal.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Radio cubital distal.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Tibio femoral.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Tibio fibular. </a:t>
            </a:r>
          </a:p>
        </p:txBody>
      </p:sp>
      <p:pic>
        <p:nvPicPr>
          <p:cNvPr id="84996" name="Picture 5" descr="Image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214563"/>
            <a:ext cx="242093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83. La articulación entre estos dos huesos es de tipo</a:t>
            </a:r>
          </a:p>
        </p:txBody>
      </p:sp>
      <p:sp>
        <p:nvSpPr>
          <p:cNvPr id="86019" name="2 Marcador de contenido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r>
              <a:rPr lang="es-ES" smtClean="0"/>
              <a:t>Artrodia.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Troclear de bisagra.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Trocoide de pivote.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 silla de montar.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Esferoidal.</a:t>
            </a:r>
          </a:p>
        </p:txBody>
      </p:sp>
      <p:pic>
        <p:nvPicPr>
          <p:cNvPr id="86020" name="Picture 13" descr="ax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225" y="3500438"/>
            <a:ext cx="35020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9" descr="at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838" y="1428750"/>
            <a:ext cx="41179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84. La articulación es de tipo:</a:t>
            </a:r>
          </a:p>
        </p:txBody>
      </p:sp>
      <p:sp>
        <p:nvSpPr>
          <p:cNvPr id="870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Plana.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Ginglimo.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Pivote.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Condilea.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Enartrosis o de bola.</a:t>
            </a:r>
          </a:p>
          <a:p>
            <a:pPr marL="514350" indent="-514350">
              <a:buFontTx/>
              <a:buAutoNum type="alphaLcPeriod"/>
            </a:pPr>
            <a:endParaRPr lang="es-ES" smtClean="0"/>
          </a:p>
        </p:txBody>
      </p:sp>
      <p:pic>
        <p:nvPicPr>
          <p:cNvPr id="87044" name="Picture 11" descr="Image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8" y="1601788"/>
            <a:ext cx="430371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85. El tejido o las células son:</a:t>
            </a:r>
          </a:p>
        </p:txBody>
      </p:sp>
      <p:sp>
        <p:nvSpPr>
          <p:cNvPr id="880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Fibroblastos.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Osteoblastos.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liso.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Musculo esquelético.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cardiaco. </a:t>
            </a:r>
          </a:p>
        </p:txBody>
      </p:sp>
      <p:pic>
        <p:nvPicPr>
          <p:cNvPr id="88068" name="Picture 6" descr="1_4_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285875"/>
            <a:ext cx="39401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86. El tejido o las células son:</a:t>
            </a:r>
          </a:p>
        </p:txBody>
      </p:sp>
      <p:sp>
        <p:nvSpPr>
          <p:cNvPr id="890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Fibroblastos.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Osteoblastos.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liso.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Musculo esquelético.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cardiaco. </a:t>
            </a:r>
          </a:p>
        </p:txBody>
      </p:sp>
      <p:pic>
        <p:nvPicPr>
          <p:cNvPr id="89092" name="Picture 4" descr="musc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571625"/>
            <a:ext cx="37020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87. La estructura granulosa libera: </a:t>
            </a:r>
          </a:p>
        </p:txBody>
      </p:sp>
      <p:sp>
        <p:nvSpPr>
          <p:cNvPr id="901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Acetilcolina. 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Noradrenalina.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Histamina.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Insulina.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Glucagon. </a:t>
            </a:r>
          </a:p>
        </p:txBody>
      </p:sp>
      <p:pic>
        <p:nvPicPr>
          <p:cNvPr id="90116" name="Picture 4" descr="hl3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431925"/>
            <a:ext cx="3929062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88. El tejido o las células son:</a:t>
            </a:r>
          </a:p>
        </p:txBody>
      </p:sp>
      <p:sp>
        <p:nvSpPr>
          <p:cNvPr id="9113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Fibroblastos.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Osteoblastos.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liso.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Musculo esquelético.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Músculo cardiaco. </a:t>
            </a:r>
          </a:p>
        </p:txBody>
      </p:sp>
      <p:pic>
        <p:nvPicPr>
          <p:cNvPr id="91140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89. Se trata de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endParaRPr lang="es-ES" dirty="0" smtClean="0"/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Fibroblastos.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Osteoblastos.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Músculo liso.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Musculo esquelético.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Músculo cardiaco. 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92164" name="Picture 4" descr="Musc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214438"/>
            <a:ext cx="3643313" cy="54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9. La flecha señala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precentral prerolándico.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Giro frontal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Pars opercular.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Girus temporal superior.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Rolando.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s-MX" sz="2800" smtClean="0"/>
              <a:t>Cisura de Silvio.</a:t>
            </a:r>
          </a:p>
        </p:txBody>
      </p:sp>
      <p:pic>
        <p:nvPicPr>
          <p:cNvPr id="10244" name="Picture 4" descr="99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628775"/>
            <a:ext cx="4946650" cy="4968875"/>
          </a:xfrm>
          <a:noFill/>
        </p:spPr>
      </p:pic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5076825" y="3789363"/>
            <a:ext cx="1438275" cy="8636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90. Se trata de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endParaRPr lang="es-ES" dirty="0" smtClean="0"/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Fibroblastos.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Osteoblastos.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Músculo liso.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Musculo esquelético.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Músculo cardiaco. 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93188" name="Picture 4" descr="MUSC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1285875"/>
            <a:ext cx="3816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91. La linea negra es :</a:t>
            </a:r>
          </a:p>
        </p:txBody>
      </p:sp>
      <p:sp>
        <p:nvSpPr>
          <p:cNvPr id="94211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Banda 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Banda I.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Linea Z.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Banda H.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Linea M</a:t>
            </a:r>
          </a:p>
        </p:txBody>
      </p:sp>
      <p:pic>
        <p:nvPicPr>
          <p:cNvPr id="94212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92. La Banda A contiene moléculas de:</a:t>
            </a:r>
          </a:p>
        </p:txBody>
      </p:sp>
      <p:sp>
        <p:nvSpPr>
          <p:cNvPr id="9523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Actina. Solo,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Miosina. Solo,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Actina y miosina</a:t>
            </a:r>
          </a:p>
        </p:txBody>
      </p:sp>
      <p:pic>
        <p:nvPicPr>
          <p:cNvPr id="95236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93. La Banda I contiene moléculas de:</a:t>
            </a:r>
          </a:p>
        </p:txBody>
      </p:sp>
      <p:sp>
        <p:nvSpPr>
          <p:cNvPr id="96259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Actina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Miosina.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Actina y miosina</a:t>
            </a:r>
          </a:p>
        </p:txBody>
      </p:sp>
      <p:pic>
        <p:nvPicPr>
          <p:cNvPr id="96260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94. La línea M contiene moléculas de:</a:t>
            </a:r>
          </a:p>
        </p:txBody>
      </p:sp>
      <p:sp>
        <p:nvSpPr>
          <p:cNvPr id="9728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Actina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Miosina.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Actina y miosina</a:t>
            </a:r>
          </a:p>
        </p:txBody>
      </p:sp>
      <p:pic>
        <p:nvPicPr>
          <p:cNvPr id="97284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95. La sarcómera se extiende de: </a:t>
            </a:r>
          </a:p>
        </p:txBody>
      </p:sp>
      <p:sp>
        <p:nvSpPr>
          <p:cNvPr id="98307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3" cy="4525963"/>
          </a:xfrm>
        </p:spPr>
        <p:txBody>
          <a:bodyPr/>
          <a:lstStyle/>
          <a:p>
            <a:pPr marL="514350" indent="-514350">
              <a:buFontTx/>
              <a:buAutoNum type="alphaLcPeriod"/>
            </a:pPr>
            <a:endParaRPr lang="es-ES" smtClean="0"/>
          </a:p>
          <a:p>
            <a:pPr marL="514350" indent="-514350">
              <a:buFontTx/>
              <a:buAutoNum type="alphaLcPeriod"/>
            </a:pPr>
            <a:r>
              <a:rPr lang="es-ES" smtClean="0"/>
              <a:t>De Linea Z a Z. 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De banda I a A.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De Linea M a M.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De Banda A a I.  </a:t>
            </a:r>
          </a:p>
        </p:txBody>
      </p:sp>
      <p:pic>
        <p:nvPicPr>
          <p:cNvPr id="98308" name="Picture 4" descr="musc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428750"/>
            <a:ext cx="467518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96. El epitelio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Plano simple.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Cúbico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Plano estratificado.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Transicional.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99332" name="Picture 8" descr="w0099a-nc"/>
          <p:cNvPicPr>
            <a:picLocks noChangeAspect="1" noChangeArrowheads="1"/>
          </p:cNvPicPr>
          <p:nvPr/>
        </p:nvPicPr>
        <p:blipFill>
          <a:blip r:embed="rId3" cstate="print"/>
          <a:srcRect l="23427" t="13893" r="46794" b="24200"/>
          <a:stretch>
            <a:fillRect/>
          </a:stretch>
        </p:blipFill>
        <p:spPr bwMode="auto">
          <a:xfrm>
            <a:off x="4487863" y="1285875"/>
            <a:ext cx="44418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97. El epitelio es: </a:t>
            </a:r>
          </a:p>
        </p:txBody>
      </p:sp>
      <p:sp>
        <p:nvSpPr>
          <p:cNvPr id="1003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</a:pPr>
            <a:r>
              <a:rPr lang="es-ES" smtClean="0"/>
              <a:t>Plano simple.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Cúbico simple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Cilíndrico ciliado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Plano estratificado.</a:t>
            </a:r>
          </a:p>
          <a:p>
            <a:pPr marL="514350" indent="-514350">
              <a:buFontTx/>
              <a:buAutoNum type="alphaLcPeriod"/>
            </a:pPr>
            <a:r>
              <a:rPr lang="es-ES" smtClean="0"/>
              <a:t>Transicional.</a:t>
            </a:r>
          </a:p>
        </p:txBody>
      </p:sp>
      <p:pic>
        <p:nvPicPr>
          <p:cNvPr id="100356" name="Picture 7" descr="w0099b-nc"/>
          <p:cNvPicPr>
            <a:picLocks noChangeAspect="1" noChangeArrowheads="1"/>
          </p:cNvPicPr>
          <p:nvPr/>
        </p:nvPicPr>
        <p:blipFill>
          <a:blip r:embed="rId3" cstate="print"/>
          <a:srcRect l="23428" t="8720" r="49803" b="19365"/>
          <a:stretch>
            <a:fillRect/>
          </a:stretch>
        </p:blipFill>
        <p:spPr bwMode="auto">
          <a:xfrm>
            <a:off x="4572000" y="1765300"/>
            <a:ext cx="4357688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98. El epitelio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Plano simple.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Cúbico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ciliado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Transicional.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101380" name="Picture 4" descr="w0098b-nc"/>
          <p:cNvPicPr>
            <a:picLocks noChangeAspect="1" noChangeArrowheads="1"/>
          </p:cNvPicPr>
          <p:nvPr/>
        </p:nvPicPr>
        <p:blipFill>
          <a:blip r:embed="rId3" cstate="print"/>
          <a:srcRect l="18655" t="21501" r="2521" b="42683"/>
          <a:stretch>
            <a:fillRect/>
          </a:stretch>
        </p:blipFill>
        <p:spPr bwMode="auto">
          <a:xfrm>
            <a:off x="4681538" y="1357313"/>
            <a:ext cx="422751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99. El epitelio es: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Cúbico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simple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Cilíndrico ciliado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Plano estratificado.</a:t>
            </a:r>
          </a:p>
          <a:p>
            <a:pPr marL="514350" indent="-514350">
              <a:buFontTx/>
              <a:buAutoNum type="alphaLcPeriod"/>
              <a:defRPr/>
            </a:pPr>
            <a:r>
              <a:rPr lang="es-ES" dirty="0" smtClean="0"/>
              <a:t>Transicional.</a:t>
            </a:r>
          </a:p>
          <a:p>
            <a:pPr>
              <a:buFontTx/>
              <a:buNone/>
              <a:defRPr/>
            </a:pPr>
            <a:endParaRPr lang="es-ES" dirty="0"/>
          </a:p>
        </p:txBody>
      </p:sp>
      <p:pic>
        <p:nvPicPr>
          <p:cNvPr id="102404" name="Picture 7" descr="w0101a-nc"/>
          <p:cNvPicPr>
            <a:picLocks noChangeAspect="1" noChangeArrowheads="1"/>
          </p:cNvPicPr>
          <p:nvPr/>
        </p:nvPicPr>
        <p:blipFill>
          <a:blip r:embed="rId3" cstate="print"/>
          <a:srcRect l="18082" r="46266" b="11385"/>
          <a:stretch>
            <a:fillRect/>
          </a:stretch>
        </p:blipFill>
        <p:spPr bwMode="auto">
          <a:xfrm>
            <a:off x="4429125" y="1298575"/>
            <a:ext cx="4389438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0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76200" cap="flat" cmpd="sng" algn="ctr">
          <a:solidFill>
            <a:srgbClr val="0000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2162</Words>
  <Application>Microsoft Office PowerPoint</Application>
  <PresentationFormat>Presentación en pantalla (4:3)</PresentationFormat>
  <Paragraphs>599</Paragraphs>
  <Slides>100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100</vt:i4>
      </vt:variant>
    </vt:vector>
  </HeadingPairs>
  <TitlesOfParts>
    <vt:vector size="101" baseType="lpstr">
      <vt:lpstr>Diseño predeterminado</vt:lpstr>
      <vt:lpstr>1. Este tejido contiene</vt:lpstr>
      <vt:lpstr>2. Las flechas señalan</vt:lpstr>
      <vt:lpstr>3. La estructura es</vt:lpstr>
      <vt:lpstr>4. Esta estructura se encuentra</vt:lpstr>
      <vt:lpstr>5. La estructura se encuentra en</vt:lpstr>
      <vt:lpstr>6. La flecha señala</vt:lpstr>
      <vt:lpstr>7. La flecha señala</vt:lpstr>
      <vt:lpstr>8. La flecha señala</vt:lpstr>
      <vt:lpstr>9. La flecha señala</vt:lpstr>
      <vt:lpstr>10. La flecha señala</vt:lpstr>
      <vt:lpstr>11. La flecha señala</vt:lpstr>
      <vt:lpstr>12. La flecha señala</vt:lpstr>
      <vt:lpstr>13. La flecha señala:</vt:lpstr>
      <vt:lpstr>14. La flecha señala:</vt:lpstr>
      <vt:lpstr>15. El corchete limita a la:</vt:lpstr>
      <vt:lpstr>16. El tejido es:</vt:lpstr>
      <vt:lpstr>17. Los gránulos señalados son:</vt:lpstr>
      <vt:lpstr>18. La flecha señala: </vt:lpstr>
      <vt:lpstr>19. El epitelio es:</vt:lpstr>
      <vt:lpstr>20. El epitelio es:</vt:lpstr>
      <vt:lpstr>21. La fibras negras:</vt:lpstr>
      <vt:lpstr>22. La fibras negras:</vt:lpstr>
      <vt:lpstr>23. La lineas onduladas son:</vt:lpstr>
      <vt:lpstr>24. El contenido de estas células es:</vt:lpstr>
      <vt:lpstr>25. Las células son: </vt:lpstr>
      <vt:lpstr>26. Las células señaladas son análogas de:</vt:lpstr>
      <vt:lpstr>27. La lineas onduladas son:</vt:lpstr>
      <vt:lpstr>28. El tejido es:</vt:lpstr>
      <vt:lpstr>29. El corchete limita:</vt:lpstr>
      <vt:lpstr>30. El corchete limita:</vt:lpstr>
      <vt:lpstr>31. El corchete limita:</vt:lpstr>
      <vt:lpstr>32. El epitelio folicular es:</vt:lpstr>
      <vt:lpstr>33. La flecha señala.</vt:lpstr>
      <vt:lpstr>34. La flecha señala.</vt:lpstr>
      <vt:lpstr>35. La flecha señala.</vt:lpstr>
      <vt:lpstr>36. Las células señaladas tienen:</vt:lpstr>
      <vt:lpstr>37. Las células señaladas tienen:</vt:lpstr>
      <vt:lpstr>38. Las células pequeñas señaladas tienen:</vt:lpstr>
      <vt:lpstr>39. Las células señaladas:</vt:lpstr>
      <vt:lpstr>40. Su número normal por c.c. es de:</vt:lpstr>
      <vt:lpstr>41. Su velocidad normal de desplazamiento es de:</vt:lpstr>
      <vt:lpstr>42. Se trata de fibras:</vt:lpstr>
      <vt:lpstr>43. Su cariotipo probable es:</vt:lpstr>
      <vt:lpstr>44. Se trata de fibras:</vt:lpstr>
      <vt:lpstr>45. Se trata de:</vt:lpstr>
      <vt:lpstr>46. La flecha azul señala:</vt:lpstr>
      <vt:lpstr>47. La célula es:</vt:lpstr>
      <vt:lpstr>48. La célula es:</vt:lpstr>
      <vt:lpstr>49. Esta célula sintetiza:</vt:lpstr>
      <vt:lpstr>50. Esta célula se origina de: </vt:lpstr>
      <vt:lpstr>51. La estructura corresponde a:</vt:lpstr>
      <vt:lpstr>52. La estructura contiene neuronas</vt:lpstr>
      <vt:lpstr>53. La estructura contiene neuronas</vt:lpstr>
      <vt:lpstr>54. Los ganglios raquídeos tienen neuronas: </vt:lpstr>
      <vt:lpstr> 55. Se trata de: </vt:lpstr>
      <vt:lpstr> 56. Se trata de: </vt:lpstr>
      <vt:lpstr>57. Corresponde a:</vt:lpstr>
      <vt:lpstr>58. Corresponde a:</vt:lpstr>
      <vt:lpstr>59. Es una articulación:</vt:lpstr>
      <vt:lpstr>60. Es una articulación:</vt:lpstr>
      <vt:lpstr>61. El ligamento interoseo Radio Ulnar es:</vt:lpstr>
      <vt:lpstr>62. Este hueso es:</vt:lpstr>
      <vt:lpstr>63. Fíbula se usa para:</vt:lpstr>
      <vt:lpstr>64. El hueso medial del antebrazo es: </vt:lpstr>
      <vt:lpstr>65. El término Ulnar se usa para: </vt:lpstr>
      <vt:lpstr>66. Esta articulación es una:</vt:lpstr>
      <vt:lpstr>67. Abrir o separar los brazos del eje del tronco se le llama. </vt:lpstr>
      <vt:lpstr>68. Abrir o separar los dedos entre si, se le llama. </vt:lpstr>
      <vt:lpstr>69. Aproximar los brazos al eje del tronco se le llama. </vt:lpstr>
      <vt:lpstr>70. Plano que divide el cuerpo en mitades derecha e izquierda:</vt:lpstr>
      <vt:lpstr>71. Plano que divide el cuerpo en mitades superior e inferior:</vt:lpstr>
      <vt:lpstr>72. Plano que divide el cuerpo en mitades anterior y posterior:</vt:lpstr>
      <vt:lpstr>73. Es la articulación:</vt:lpstr>
      <vt:lpstr>74. La Húmero ulnar es una articulación: </vt:lpstr>
      <vt:lpstr>75. La articulación Trapecio metacarpo es de tipo: </vt:lpstr>
      <vt:lpstr>76. La articulacion Acromio Clavicular es: </vt:lpstr>
      <vt:lpstr>77. Esta articulación es de tipo</vt:lpstr>
      <vt:lpstr>78. La articulación primer metacarpiano con el carpo es de tipo: </vt:lpstr>
      <vt:lpstr>79. La Húmero ulnar es una articulación: </vt:lpstr>
      <vt:lpstr>80. Esta estructura es el:</vt:lpstr>
      <vt:lpstr>81. La Húmero ulnar es una articulación: </vt:lpstr>
      <vt:lpstr>82. Esta articulación es:</vt:lpstr>
      <vt:lpstr>83. La articulación entre estos dos huesos es de tipo</vt:lpstr>
      <vt:lpstr>84. La articulación es de tipo:</vt:lpstr>
      <vt:lpstr>85. El tejido o las células son:</vt:lpstr>
      <vt:lpstr>86. El tejido o las células son:</vt:lpstr>
      <vt:lpstr>87. La estructura granulosa libera: </vt:lpstr>
      <vt:lpstr>88. El tejido o las células son:</vt:lpstr>
      <vt:lpstr>89. Se trata de</vt:lpstr>
      <vt:lpstr>90. Se trata de </vt:lpstr>
      <vt:lpstr>91. La linea negra es :</vt:lpstr>
      <vt:lpstr>92. La Banda A contiene moléculas de:</vt:lpstr>
      <vt:lpstr>93. La Banda I contiene moléculas de:</vt:lpstr>
      <vt:lpstr>94. La línea M contiene moléculas de:</vt:lpstr>
      <vt:lpstr>95. La sarcómera se extiende de: </vt:lpstr>
      <vt:lpstr>96. El epitelio es: </vt:lpstr>
      <vt:lpstr>97. El epitelio es: </vt:lpstr>
      <vt:lpstr>98. El epitelio es: </vt:lpstr>
      <vt:lpstr>99. El epitelio es: </vt:lpstr>
      <vt:lpstr>100. El epitelio es: 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Dr. Sixto Sosa</dc:creator>
  <cp:lastModifiedBy>PROPIETARIO</cp:lastModifiedBy>
  <cp:revision>38</cp:revision>
  <dcterms:created xsi:type="dcterms:W3CDTF">2006-10-04T03:01:38Z</dcterms:created>
  <dcterms:modified xsi:type="dcterms:W3CDTF">2009-10-26T05:30:25Z</dcterms:modified>
</cp:coreProperties>
</file>