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36.xml" ContentType="application/vnd.openxmlformats-officedocument.presentationml.slide+xml"/>
  <Override PartName="/ppt/slides/slide83.xml" ContentType="application/vnd.openxmlformats-officedocument.presentationml.slide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85.xml" ContentType="application/vnd.openxmlformats-officedocument.presentationml.notesSlide+xml"/>
  <Override PartName="/ppt/slides/slide25.xml" ContentType="application/vnd.openxmlformats-officedocument.presentationml.slide+xml"/>
  <Override PartName="/ppt/slides/slide72.xml" ContentType="application/vnd.openxmlformats-officedocument.presentationml.slid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74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81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3.xml" ContentType="application/vnd.openxmlformats-officedocument.presentationml.notesSlide+xml"/>
  <Default Extension="png" ContentType="image/png"/>
  <Override PartName="/ppt/notesSlides/notesSlide68.xml" ContentType="application/vnd.openxmlformats-officedocument.presentationml.notesSlide+xml"/>
  <Override PartName="/ppt/notesSlides/notesSlide79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39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86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75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82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60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slides/slide89.xml" ContentType="application/vnd.openxmlformats-officedocument.presentationml.slide+xml"/>
  <Override PartName="/ppt/slides/slide49.xml" ContentType="application/vnd.openxmlformats-officedocument.presentationml.slide+xml"/>
  <Override PartName="/ppt/slides/slide7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69.xml" ContentType="application/vnd.openxmlformats-officedocument.presentationml.notesSlide+xml"/>
  <Override PartName="/ppt/notesSlides/notesSlide87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76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83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90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slides/slide79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88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77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notesSlides/notesSlide37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84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73.xml" ContentType="application/vnd.openxmlformats-officedocument.presentationml.notesSlide+xml"/>
  <Override PartName="/ppt/slides/slide20.xml" ContentType="application/vnd.openxmlformats-officedocument.presentationml.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slides/slide87.xml" ContentType="application/vnd.openxmlformats-officedocument.presentationml.slide+xml"/>
  <Override PartName="/ppt/notesSlides/notesSlide89.xml" ContentType="application/vnd.openxmlformats-officedocument.presentationml.notesSlide+xml"/>
  <Override PartName="/ppt/slides/slide29.xml" ContentType="application/vnd.openxmlformats-officedocument.presentationml.slide+xml"/>
  <Override PartName="/ppt/slides/slide76.xml" ContentType="application/vnd.openxmlformats-officedocument.presentationml.slide+xml"/>
  <Override PartName="/ppt/notesSlides/notesSlide78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67.xml" ContentType="application/vnd.openxmlformats-officedocument.presentationml.notesSlide+xml"/>
  <Override PartName="/ppt/slides/slide43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2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0" r:id="rId14"/>
    <p:sldId id="269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  <p:sldId id="313" r:id="rId58"/>
    <p:sldId id="314" r:id="rId59"/>
    <p:sldId id="315" r:id="rId60"/>
    <p:sldId id="316" r:id="rId61"/>
    <p:sldId id="317" r:id="rId62"/>
    <p:sldId id="318" r:id="rId63"/>
    <p:sldId id="319" r:id="rId64"/>
    <p:sldId id="320" r:id="rId65"/>
    <p:sldId id="321" r:id="rId66"/>
    <p:sldId id="322" r:id="rId67"/>
    <p:sldId id="323" r:id="rId68"/>
    <p:sldId id="324" r:id="rId69"/>
    <p:sldId id="332" r:id="rId70"/>
    <p:sldId id="333" r:id="rId71"/>
    <p:sldId id="334" r:id="rId72"/>
    <p:sldId id="335" r:id="rId73"/>
    <p:sldId id="336" r:id="rId74"/>
    <p:sldId id="337" r:id="rId75"/>
    <p:sldId id="338" r:id="rId76"/>
    <p:sldId id="339" r:id="rId77"/>
    <p:sldId id="340" r:id="rId78"/>
    <p:sldId id="341" r:id="rId79"/>
    <p:sldId id="325" r:id="rId80"/>
    <p:sldId id="327" r:id="rId81"/>
    <p:sldId id="342" r:id="rId82"/>
    <p:sldId id="343" r:id="rId83"/>
    <p:sldId id="344" r:id="rId84"/>
    <p:sldId id="326" r:id="rId85"/>
    <p:sldId id="328" r:id="rId86"/>
    <p:sldId id="329" r:id="rId87"/>
    <p:sldId id="330" r:id="rId88"/>
    <p:sldId id="331" r:id="rId89"/>
    <p:sldId id="345" r:id="rId90"/>
    <p:sldId id="346" r:id="rId91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699" autoAdjust="0"/>
    <p:restoredTop sz="91479" autoAdjust="0"/>
  </p:normalViewPr>
  <p:slideViewPr>
    <p:cSldViewPr>
      <p:cViewPr>
        <p:scale>
          <a:sx n="58" d="100"/>
          <a:sy n="58" d="100"/>
        </p:scale>
        <p:origin x="-816" y="168"/>
      </p:cViewPr>
      <p:guideLst>
        <p:guide orient="horz" pos="2160"/>
        <p:guide pos="2880"/>
      </p:guideLst>
    </p:cSldViewPr>
  </p:slideViewPr>
  <p:notesTextViewPr>
    <p:cViewPr>
      <p:scale>
        <a:sx n="200" d="100"/>
        <a:sy n="2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446DD0-4807-465D-A301-72D3F336BE3F}" type="datetimeFigureOut">
              <a:rPr lang="es-ES" smtClean="0"/>
              <a:pPr/>
              <a:t>02/09/2009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23B22D-8EDA-4035-B5B0-E5A0131E9B2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23B22D-8EDA-4035-B5B0-E5A0131E9B23}" type="slidenum">
              <a:rPr lang="es-ES" smtClean="0"/>
              <a:pPr/>
              <a:t>1</a:t>
            </a:fld>
            <a:endParaRPr lang="es-E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23B22D-8EDA-4035-B5B0-E5A0131E9B23}" type="slidenum">
              <a:rPr lang="es-ES" smtClean="0"/>
              <a:pPr/>
              <a:t>10</a:t>
            </a:fld>
            <a:endParaRPr lang="es-E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23B22D-8EDA-4035-B5B0-E5A0131E9B23}" type="slidenum">
              <a:rPr lang="es-ES" smtClean="0"/>
              <a:pPr/>
              <a:t>11</a:t>
            </a:fld>
            <a:endParaRPr lang="es-E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23B22D-8EDA-4035-B5B0-E5A0131E9B23}" type="slidenum">
              <a:rPr lang="es-ES" smtClean="0"/>
              <a:pPr/>
              <a:t>12</a:t>
            </a:fld>
            <a:endParaRPr lang="es-E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23B22D-8EDA-4035-B5B0-E5A0131E9B23}" type="slidenum">
              <a:rPr lang="es-ES" smtClean="0"/>
              <a:pPr/>
              <a:t>13</a:t>
            </a:fld>
            <a:endParaRPr lang="es-E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23B22D-8EDA-4035-B5B0-E5A0131E9B23}" type="slidenum">
              <a:rPr lang="es-ES" smtClean="0"/>
              <a:pPr/>
              <a:t>14</a:t>
            </a:fld>
            <a:endParaRPr lang="es-E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23B22D-8EDA-4035-B5B0-E5A0131E9B23}" type="slidenum">
              <a:rPr lang="es-ES" smtClean="0"/>
              <a:pPr/>
              <a:t>15</a:t>
            </a:fld>
            <a:endParaRPr lang="es-E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23B22D-8EDA-4035-B5B0-E5A0131E9B23}" type="slidenum">
              <a:rPr lang="es-ES" smtClean="0"/>
              <a:pPr/>
              <a:t>16</a:t>
            </a:fld>
            <a:endParaRPr lang="es-E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23B22D-8EDA-4035-B5B0-E5A0131E9B23}" type="slidenum">
              <a:rPr lang="es-ES" smtClean="0"/>
              <a:pPr/>
              <a:t>17</a:t>
            </a:fld>
            <a:endParaRPr lang="es-E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23B22D-8EDA-4035-B5B0-E5A0131E9B23}" type="slidenum">
              <a:rPr lang="es-ES" smtClean="0"/>
              <a:pPr/>
              <a:t>18</a:t>
            </a:fld>
            <a:endParaRPr lang="es-E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23B22D-8EDA-4035-B5B0-E5A0131E9B23}" type="slidenum">
              <a:rPr lang="es-ES" smtClean="0"/>
              <a:pPr/>
              <a:t>19</a:t>
            </a:fld>
            <a:endParaRPr 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23B22D-8EDA-4035-B5B0-E5A0131E9B23}" type="slidenum">
              <a:rPr lang="es-ES" smtClean="0"/>
              <a:pPr/>
              <a:t>2</a:t>
            </a:fld>
            <a:endParaRPr lang="es-E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23B22D-8EDA-4035-B5B0-E5A0131E9B23}" type="slidenum">
              <a:rPr lang="es-ES" smtClean="0"/>
              <a:pPr/>
              <a:t>20</a:t>
            </a:fld>
            <a:endParaRPr lang="es-E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23B22D-8EDA-4035-B5B0-E5A0131E9B23}" type="slidenum">
              <a:rPr lang="es-ES" smtClean="0"/>
              <a:pPr/>
              <a:t>21</a:t>
            </a:fld>
            <a:endParaRPr lang="es-E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23B22D-8EDA-4035-B5B0-E5A0131E9B23}" type="slidenum">
              <a:rPr lang="es-ES" smtClean="0"/>
              <a:pPr/>
              <a:t>22</a:t>
            </a:fld>
            <a:endParaRPr lang="es-E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23B22D-8EDA-4035-B5B0-E5A0131E9B23}" type="slidenum">
              <a:rPr lang="es-ES" smtClean="0"/>
              <a:pPr/>
              <a:t>23</a:t>
            </a:fld>
            <a:endParaRPr lang="es-E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23B22D-8EDA-4035-B5B0-E5A0131E9B23}" type="slidenum">
              <a:rPr lang="es-ES" smtClean="0"/>
              <a:pPr/>
              <a:t>24</a:t>
            </a:fld>
            <a:endParaRPr lang="es-E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23B22D-8EDA-4035-B5B0-E5A0131E9B23}" type="slidenum">
              <a:rPr lang="es-ES" smtClean="0"/>
              <a:pPr/>
              <a:t>25</a:t>
            </a:fld>
            <a:endParaRPr lang="es-E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23B22D-8EDA-4035-B5B0-E5A0131E9B23}" type="slidenum">
              <a:rPr lang="es-ES" smtClean="0"/>
              <a:pPr/>
              <a:t>26</a:t>
            </a:fld>
            <a:endParaRPr lang="es-E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23B22D-8EDA-4035-B5B0-E5A0131E9B23}" type="slidenum">
              <a:rPr lang="es-ES" smtClean="0"/>
              <a:pPr/>
              <a:t>27</a:t>
            </a:fld>
            <a:endParaRPr lang="es-E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23B22D-8EDA-4035-B5B0-E5A0131E9B23}" type="slidenum">
              <a:rPr lang="es-ES" smtClean="0"/>
              <a:pPr/>
              <a:t>28</a:t>
            </a:fld>
            <a:endParaRPr lang="es-E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23B22D-8EDA-4035-B5B0-E5A0131E9B23}" type="slidenum">
              <a:rPr lang="es-ES" smtClean="0"/>
              <a:pPr/>
              <a:t>29</a:t>
            </a:fld>
            <a:endParaRPr lang="es-E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23B22D-8EDA-4035-B5B0-E5A0131E9B23}" type="slidenum">
              <a:rPr lang="es-ES" smtClean="0"/>
              <a:pPr/>
              <a:t>3</a:t>
            </a:fld>
            <a:endParaRPr lang="es-ES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23B22D-8EDA-4035-B5B0-E5A0131E9B23}" type="slidenum">
              <a:rPr lang="es-ES" smtClean="0"/>
              <a:pPr/>
              <a:t>30</a:t>
            </a:fld>
            <a:endParaRPr lang="es-E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23B22D-8EDA-4035-B5B0-E5A0131E9B23}" type="slidenum">
              <a:rPr lang="es-ES" smtClean="0"/>
              <a:pPr/>
              <a:t>31</a:t>
            </a:fld>
            <a:endParaRPr lang="es-E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23B22D-8EDA-4035-B5B0-E5A0131E9B23}" type="slidenum">
              <a:rPr lang="es-ES" smtClean="0"/>
              <a:pPr/>
              <a:t>32</a:t>
            </a:fld>
            <a:endParaRPr lang="es-E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23B22D-8EDA-4035-B5B0-E5A0131E9B23}" type="slidenum">
              <a:rPr lang="es-ES" smtClean="0"/>
              <a:pPr/>
              <a:t>33</a:t>
            </a:fld>
            <a:endParaRPr lang="es-E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23B22D-8EDA-4035-B5B0-E5A0131E9B23}" type="slidenum">
              <a:rPr lang="es-ES" smtClean="0"/>
              <a:pPr/>
              <a:t>34</a:t>
            </a:fld>
            <a:endParaRPr lang="es-E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23B22D-8EDA-4035-B5B0-E5A0131E9B23}" type="slidenum">
              <a:rPr lang="es-ES" smtClean="0"/>
              <a:pPr/>
              <a:t>35</a:t>
            </a:fld>
            <a:endParaRPr lang="es-E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23B22D-8EDA-4035-B5B0-E5A0131E9B23}" type="slidenum">
              <a:rPr lang="es-ES" smtClean="0"/>
              <a:pPr/>
              <a:t>36</a:t>
            </a:fld>
            <a:endParaRPr lang="es-E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23B22D-8EDA-4035-B5B0-E5A0131E9B23}" type="slidenum">
              <a:rPr lang="es-ES" smtClean="0"/>
              <a:pPr/>
              <a:t>37</a:t>
            </a:fld>
            <a:endParaRPr lang="es-E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23B22D-8EDA-4035-B5B0-E5A0131E9B23}" type="slidenum">
              <a:rPr lang="es-ES" smtClean="0"/>
              <a:pPr/>
              <a:t>38</a:t>
            </a:fld>
            <a:endParaRPr lang="es-E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23B22D-8EDA-4035-B5B0-E5A0131E9B23}" type="slidenum">
              <a:rPr lang="es-ES" smtClean="0"/>
              <a:pPr/>
              <a:t>39</a:t>
            </a:fld>
            <a:endParaRPr lang="es-E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23B22D-8EDA-4035-B5B0-E5A0131E9B23}" type="slidenum">
              <a:rPr lang="es-ES" smtClean="0"/>
              <a:pPr/>
              <a:t>4</a:t>
            </a:fld>
            <a:endParaRPr lang="es-ES" dirty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23B22D-8EDA-4035-B5B0-E5A0131E9B23}" type="slidenum">
              <a:rPr lang="es-ES" smtClean="0"/>
              <a:pPr/>
              <a:t>40</a:t>
            </a:fld>
            <a:endParaRPr lang="es-E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23B22D-8EDA-4035-B5B0-E5A0131E9B23}" type="slidenum">
              <a:rPr lang="es-ES" smtClean="0"/>
              <a:pPr/>
              <a:t>41</a:t>
            </a:fld>
            <a:endParaRPr lang="es-E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23B22D-8EDA-4035-B5B0-E5A0131E9B23}" type="slidenum">
              <a:rPr lang="es-ES" smtClean="0"/>
              <a:pPr/>
              <a:t>42</a:t>
            </a:fld>
            <a:endParaRPr lang="es-E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23B22D-8EDA-4035-B5B0-E5A0131E9B23}" type="slidenum">
              <a:rPr lang="es-ES" smtClean="0"/>
              <a:pPr/>
              <a:t>43</a:t>
            </a:fld>
            <a:endParaRPr lang="es-E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23B22D-8EDA-4035-B5B0-E5A0131E9B23}" type="slidenum">
              <a:rPr lang="es-ES" smtClean="0"/>
              <a:pPr/>
              <a:t>44</a:t>
            </a:fld>
            <a:endParaRPr lang="es-E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23B22D-8EDA-4035-B5B0-E5A0131E9B23}" type="slidenum">
              <a:rPr lang="es-ES" smtClean="0"/>
              <a:pPr/>
              <a:t>45</a:t>
            </a:fld>
            <a:endParaRPr lang="es-E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23B22D-8EDA-4035-B5B0-E5A0131E9B23}" type="slidenum">
              <a:rPr lang="es-ES" smtClean="0"/>
              <a:pPr/>
              <a:t>46</a:t>
            </a:fld>
            <a:endParaRPr lang="es-E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23B22D-8EDA-4035-B5B0-E5A0131E9B23}" type="slidenum">
              <a:rPr lang="es-ES" smtClean="0"/>
              <a:pPr/>
              <a:t>47</a:t>
            </a:fld>
            <a:endParaRPr lang="es-E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23B22D-8EDA-4035-B5B0-E5A0131E9B23}" type="slidenum">
              <a:rPr lang="es-ES" smtClean="0"/>
              <a:pPr/>
              <a:t>48</a:t>
            </a:fld>
            <a:endParaRPr lang="es-E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23B22D-8EDA-4035-B5B0-E5A0131E9B23}" type="slidenum">
              <a:rPr lang="es-ES" smtClean="0"/>
              <a:pPr/>
              <a:t>49</a:t>
            </a:fld>
            <a:endParaRPr lang="es-E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23B22D-8EDA-4035-B5B0-E5A0131E9B23}" type="slidenum">
              <a:rPr lang="es-ES" smtClean="0"/>
              <a:pPr/>
              <a:t>5</a:t>
            </a:fld>
            <a:endParaRPr lang="es-ES" dirty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23B22D-8EDA-4035-B5B0-E5A0131E9B23}" type="slidenum">
              <a:rPr lang="es-ES" smtClean="0"/>
              <a:pPr/>
              <a:t>50</a:t>
            </a:fld>
            <a:endParaRPr lang="es-E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23B22D-8EDA-4035-B5B0-E5A0131E9B23}" type="slidenum">
              <a:rPr lang="es-ES" smtClean="0"/>
              <a:pPr/>
              <a:t>51</a:t>
            </a:fld>
            <a:endParaRPr lang="es-E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23B22D-8EDA-4035-B5B0-E5A0131E9B23}" type="slidenum">
              <a:rPr lang="es-ES" smtClean="0"/>
              <a:pPr/>
              <a:t>52</a:t>
            </a:fld>
            <a:endParaRPr lang="es-E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23B22D-8EDA-4035-B5B0-E5A0131E9B23}" type="slidenum">
              <a:rPr lang="es-ES" smtClean="0"/>
              <a:pPr/>
              <a:t>53</a:t>
            </a:fld>
            <a:endParaRPr lang="es-E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23B22D-8EDA-4035-B5B0-E5A0131E9B23}" type="slidenum">
              <a:rPr lang="es-ES" smtClean="0"/>
              <a:pPr/>
              <a:t>54</a:t>
            </a:fld>
            <a:endParaRPr lang="es-E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23B22D-8EDA-4035-B5B0-E5A0131E9B23}" type="slidenum">
              <a:rPr lang="es-ES" smtClean="0"/>
              <a:pPr/>
              <a:t>55</a:t>
            </a:fld>
            <a:endParaRPr lang="es-E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23B22D-8EDA-4035-B5B0-E5A0131E9B23}" type="slidenum">
              <a:rPr lang="es-ES" smtClean="0"/>
              <a:pPr/>
              <a:t>56</a:t>
            </a:fld>
            <a:endParaRPr lang="es-ES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23B22D-8EDA-4035-B5B0-E5A0131E9B23}" type="slidenum">
              <a:rPr lang="es-ES" smtClean="0"/>
              <a:pPr/>
              <a:t>57</a:t>
            </a:fld>
            <a:endParaRPr lang="es-ES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23B22D-8EDA-4035-B5B0-E5A0131E9B23}" type="slidenum">
              <a:rPr lang="es-ES" smtClean="0"/>
              <a:pPr/>
              <a:t>58</a:t>
            </a:fld>
            <a:endParaRPr lang="es-ES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23B22D-8EDA-4035-B5B0-E5A0131E9B23}" type="slidenum">
              <a:rPr lang="es-ES" smtClean="0"/>
              <a:pPr/>
              <a:t>59</a:t>
            </a:fld>
            <a:endParaRPr lang="es-E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23B22D-8EDA-4035-B5B0-E5A0131E9B23}" type="slidenum">
              <a:rPr lang="es-ES" smtClean="0"/>
              <a:pPr/>
              <a:t>6</a:t>
            </a:fld>
            <a:endParaRPr lang="es-ES" dirty="0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23B22D-8EDA-4035-B5B0-E5A0131E9B23}" type="slidenum">
              <a:rPr lang="es-ES" smtClean="0"/>
              <a:pPr/>
              <a:t>60</a:t>
            </a:fld>
            <a:endParaRPr lang="es-ES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23B22D-8EDA-4035-B5B0-E5A0131E9B23}" type="slidenum">
              <a:rPr lang="es-ES" smtClean="0"/>
              <a:pPr/>
              <a:t>61</a:t>
            </a:fld>
            <a:endParaRPr lang="es-ES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23B22D-8EDA-4035-B5B0-E5A0131E9B23}" type="slidenum">
              <a:rPr lang="es-ES" smtClean="0"/>
              <a:pPr/>
              <a:t>62</a:t>
            </a:fld>
            <a:endParaRPr lang="es-ES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23B22D-8EDA-4035-B5B0-E5A0131E9B23}" type="slidenum">
              <a:rPr lang="es-ES" smtClean="0"/>
              <a:pPr/>
              <a:t>63</a:t>
            </a:fld>
            <a:endParaRPr lang="es-ES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23B22D-8EDA-4035-B5B0-E5A0131E9B23}" type="slidenum">
              <a:rPr lang="es-ES" smtClean="0"/>
              <a:pPr/>
              <a:t>64</a:t>
            </a:fld>
            <a:endParaRPr lang="es-ES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23B22D-8EDA-4035-B5B0-E5A0131E9B23}" type="slidenum">
              <a:rPr lang="es-ES" smtClean="0"/>
              <a:pPr/>
              <a:t>65</a:t>
            </a:fld>
            <a:endParaRPr lang="es-ES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23B22D-8EDA-4035-B5B0-E5A0131E9B23}" type="slidenum">
              <a:rPr lang="es-ES" smtClean="0"/>
              <a:pPr/>
              <a:t>66</a:t>
            </a:fld>
            <a:endParaRPr lang="es-ES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23B22D-8EDA-4035-B5B0-E5A0131E9B23}" type="slidenum">
              <a:rPr lang="es-ES" smtClean="0"/>
              <a:pPr/>
              <a:t>67</a:t>
            </a:fld>
            <a:endParaRPr lang="es-ES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23B22D-8EDA-4035-B5B0-E5A0131E9B23}" type="slidenum">
              <a:rPr lang="es-ES" smtClean="0"/>
              <a:pPr/>
              <a:t>68</a:t>
            </a:fld>
            <a:endParaRPr lang="es-ES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23B22D-8EDA-4035-B5B0-E5A0131E9B23}" type="slidenum">
              <a:rPr lang="es-ES" smtClean="0"/>
              <a:pPr/>
              <a:t>69</a:t>
            </a:fld>
            <a:endParaRPr lang="es-E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23B22D-8EDA-4035-B5B0-E5A0131E9B23}" type="slidenum">
              <a:rPr lang="es-ES" smtClean="0"/>
              <a:pPr/>
              <a:t>7</a:t>
            </a:fld>
            <a:endParaRPr lang="es-ES" dirty="0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23B22D-8EDA-4035-B5B0-E5A0131E9B23}" type="slidenum">
              <a:rPr lang="es-ES" smtClean="0"/>
              <a:pPr/>
              <a:t>70</a:t>
            </a:fld>
            <a:endParaRPr lang="es-ES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23B22D-8EDA-4035-B5B0-E5A0131E9B23}" type="slidenum">
              <a:rPr lang="es-ES" smtClean="0"/>
              <a:pPr/>
              <a:t>71</a:t>
            </a:fld>
            <a:endParaRPr lang="es-ES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23B22D-8EDA-4035-B5B0-E5A0131E9B23}" type="slidenum">
              <a:rPr lang="es-ES" smtClean="0"/>
              <a:pPr/>
              <a:t>72</a:t>
            </a:fld>
            <a:endParaRPr lang="es-ES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23B22D-8EDA-4035-B5B0-E5A0131E9B23}" type="slidenum">
              <a:rPr lang="es-ES" smtClean="0"/>
              <a:pPr/>
              <a:t>73</a:t>
            </a:fld>
            <a:endParaRPr lang="es-ES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23B22D-8EDA-4035-B5B0-E5A0131E9B23}" type="slidenum">
              <a:rPr lang="es-ES" smtClean="0"/>
              <a:pPr/>
              <a:t>74</a:t>
            </a:fld>
            <a:endParaRPr lang="es-ES"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23B22D-8EDA-4035-B5B0-E5A0131E9B23}" type="slidenum">
              <a:rPr lang="es-ES" smtClean="0"/>
              <a:pPr/>
              <a:t>75</a:t>
            </a:fld>
            <a:endParaRPr lang="es-ES"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23B22D-8EDA-4035-B5B0-E5A0131E9B23}" type="slidenum">
              <a:rPr lang="es-ES" smtClean="0"/>
              <a:pPr/>
              <a:t>76</a:t>
            </a:fld>
            <a:endParaRPr lang="es-ES"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23B22D-8EDA-4035-B5B0-E5A0131E9B23}" type="slidenum">
              <a:rPr lang="es-ES" smtClean="0"/>
              <a:pPr/>
              <a:t>77</a:t>
            </a:fld>
            <a:endParaRPr lang="es-ES"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23B22D-8EDA-4035-B5B0-E5A0131E9B23}" type="slidenum">
              <a:rPr lang="es-ES" smtClean="0"/>
              <a:pPr/>
              <a:t>78</a:t>
            </a:fld>
            <a:endParaRPr lang="es-ES"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23B22D-8EDA-4035-B5B0-E5A0131E9B23}" type="slidenum">
              <a:rPr lang="es-ES" smtClean="0"/>
              <a:pPr/>
              <a:t>79</a:t>
            </a:fld>
            <a:endParaRPr lang="es-E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23B22D-8EDA-4035-B5B0-E5A0131E9B23}" type="slidenum">
              <a:rPr lang="es-ES" smtClean="0"/>
              <a:pPr/>
              <a:t>8</a:t>
            </a:fld>
            <a:endParaRPr lang="es-ES"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23B22D-8EDA-4035-B5B0-E5A0131E9B23}" type="slidenum">
              <a:rPr lang="es-ES" smtClean="0"/>
              <a:pPr/>
              <a:t>80</a:t>
            </a:fld>
            <a:endParaRPr lang="es-ES"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23B22D-8EDA-4035-B5B0-E5A0131E9B23}" type="slidenum">
              <a:rPr lang="es-ES" smtClean="0"/>
              <a:pPr/>
              <a:t>81</a:t>
            </a:fld>
            <a:endParaRPr lang="es-ES"/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23B22D-8EDA-4035-B5B0-E5A0131E9B23}" type="slidenum">
              <a:rPr lang="es-ES" smtClean="0"/>
              <a:pPr/>
              <a:t>82</a:t>
            </a:fld>
            <a:endParaRPr lang="es-ES"/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23B22D-8EDA-4035-B5B0-E5A0131E9B23}" type="slidenum">
              <a:rPr lang="es-ES" smtClean="0"/>
              <a:pPr/>
              <a:t>83</a:t>
            </a:fld>
            <a:endParaRPr lang="es-ES"/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23B22D-8EDA-4035-B5B0-E5A0131E9B23}" type="slidenum">
              <a:rPr lang="es-ES" smtClean="0"/>
              <a:pPr/>
              <a:t>84</a:t>
            </a:fld>
            <a:endParaRPr lang="es-ES"/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23B22D-8EDA-4035-B5B0-E5A0131E9B23}" type="slidenum">
              <a:rPr lang="es-ES" smtClean="0"/>
              <a:pPr/>
              <a:t>85</a:t>
            </a:fld>
            <a:endParaRPr lang="es-ES"/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23B22D-8EDA-4035-B5B0-E5A0131E9B23}" type="slidenum">
              <a:rPr lang="es-ES" smtClean="0"/>
              <a:pPr/>
              <a:t>86</a:t>
            </a:fld>
            <a:endParaRPr lang="es-ES"/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23B22D-8EDA-4035-B5B0-E5A0131E9B23}" type="slidenum">
              <a:rPr lang="es-ES" smtClean="0"/>
              <a:pPr/>
              <a:t>87</a:t>
            </a:fld>
            <a:endParaRPr lang="es-ES"/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23B22D-8EDA-4035-B5B0-E5A0131E9B23}" type="slidenum">
              <a:rPr lang="es-ES" smtClean="0"/>
              <a:pPr/>
              <a:t>88</a:t>
            </a:fld>
            <a:endParaRPr lang="es-ES"/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23B22D-8EDA-4035-B5B0-E5A0131E9B23}" type="slidenum">
              <a:rPr lang="es-ES" smtClean="0"/>
              <a:pPr/>
              <a:t>89</a:t>
            </a:fld>
            <a:endParaRPr lang="es-E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23B22D-8EDA-4035-B5B0-E5A0131E9B23}" type="slidenum">
              <a:rPr lang="es-ES" smtClean="0"/>
              <a:pPr/>
              <a:t>9</a:t>
            </a:fld>
            <a:endParaRPr lang="es-ES"/>
          </a:p>
        </p:txBody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23B22D-8EDA-4035-B5B0-E5A0131E9B23}" type="slidenum">
              <a:rPr lang="es-ES" smtClean="0"/>
              <a:pPr/>
              <a:t>90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Triángulo rectángulo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grpSp>
        <p:nvGrpSpPr>
          <p:cNvPr id="2" name="1 Grupo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6 Forma libre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7 Forma libre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10 Forma libre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11 Conector recto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315C33D-8337-42A7-9CCB-AA3032FC8285}" type="datetimeFigureOut">
              <a:rPr lang="es-ES" smtClean="0"/>
              <a:pPr/>
              <a:t>02/09/2009</a:t>
            </a:fld>
            <a:endParaRPr lang="es-ES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91E78D4-B7B9-41AE-A532-42014E75288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15C33D-8337-42A7-9CCB-AA3032FC8285}" type="datetimeFigureOut">
              <a:rPr lang="es-ES" smtClean="0"/>
              <a:pPr/>
              <a:t>02/09/2009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91E78D4-B7B9-41AE-A532-42014E75288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15C33D-8337-42A7-9CCB-AA3032FC8285}" type="datetimeFigureOut">
              <a:rPr lang="es-ES" smtClean="0"/>
              <a:pPr/>
              <a:t>02/09/2009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91E78D4-B7B9-41AE-A532-42014E75288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15C33D-8337-42A7-9CCB-AA3032FC8285}" type="datetimeFigureOut">
              <a:rPr lang="es-ES" smtClean="0"/>
              <a:pPr/>
              <a:t>02/09/2009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91E78D4-B7B9-41AE-A532-42014E752883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15C33D-8337-42A7-9CCB-AA3032FC8285}" type="datetimeFigureOut">
              <a:rPr lang="es-ES" smtClean="0"/>
              <a:pPr/>
              <a:t>02/09/2009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91E78D4-B7B9-41AE-A532-42014E752883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7" name="6 Cheurón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7 Cheurón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15C33D-8337-42A7-9CCB-AA3032FC8285}" type="datetimeFigureOut">
              <a:rPr lang="es-ES" smtClean="0"/>
              <a:pPr/>
              <a:t>02/09/2009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91E78D4-B7B9-41AE-A532-42014E752883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8" name="7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15C33D-8337-42A7-9CCB-AA3032FC8285}" type="datetimeFigureOut">
              <a:rPr lang="es-ES" smtClean="0"/>
              <a:pPr/>
              <a:t>02/09/2009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91E78D4-B7B9-41AE-A532-42014E75288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15C33D-8337-42A7-9CCB-AA3032FC8285}" type="datetimeFigureOut">
              <a:rPr lang="es-ES" smtClean="0"/>
              <a:pPr/>
              <a:t>02/09/2009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91E78D4-B7B9-41AE-A532-42014E752883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15C33D-8337-42A7-9CCB-AA3032FC8285}" type="datetimeFigureOut">
              <a:rPr lang="es-ES" smtClean="0"/>
              <a:pPr/>
              <a:t>02/09/2009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91E78D4-B7B9-41AE-A532-42014E75288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2315C33D-8337-42A7-9CCB-AA3032FC8285}" type="datetimeFigureOut">
              <a:rPr lang="es-ES" smtClean="0"/>
              <a:pPr/>
              <a:t>02/09/2009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91E78D4-B7B9-41AE-A532-42014E75288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315C33D-8337-42A7-9CCB-AA3032FC8285}" type="datetimeFigureOut">
              <a:rPr lang="es-ES" smtClean="0"/>
              <a:pPr/>
              <a:t>02/09/2009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91E78D4-B7B9-41AE-A532-42014E752883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8 Forma libre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9 Triángulo rectángulo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10 Conector recto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11 Cheurón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12 Cheurón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Forma libre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11 Forma libre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13 Triángulo rectángulo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14 Conector recto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29 Marcador de texto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2315C33D-8337-42A7-9CCB-AA3032FC8285}" type="datetimeFigureOut">
              <a:rPr lang="es-ES" smtClean="0"/>
              <a:pPr/>
              <a:t>02/09/2009</a:t>
            </a:fld>
            <a:endParaRPr lang="es-ES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D91E78D4-B7B9-41AE-A532-42014E75288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gif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gif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gif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gif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eg"/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eg"/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457200" y="2357431"/>
            <a:ext cx="8229600" cy="3500462"/>
          </a:xfrm>
        </p:spPr>
        <p:txBody>
          <a:bodyPr/>
          <a:lstStyle/>
          <a:p>
            <a:pPr marL="624078" indent="-514350">
              <a:buFont typeface="+mj-lt"/>
              <a:buAutoNum type="alphaLcParenR"/>
            </a:pPr>
            <a:r>
              <a:rPr lang="es-ES" dirty="0" smtClean="0"/>
              <a:t>Glucosa.</a:t>
            </a:r>
          </a:p>
          <a:p>
            <a:pPr marL="624078" indent="-514350">
              <a:buFont typeface="+mj-lt"/>
              <a:buAutoNum type="alphaLcParenR"/>
            </a:pPr>
            <a:r>
              <a:rPr lang="es-ES" dirty="0" smtClean="0"/>
              <a:t>Agua.</a:t>
            </a:r>
          </a:p>
          <a:p>
            <a:pPr marL="624078" indent="-514350">
              <a:buFont typeface="+mj-lt"/>
              <a:buAutoNum type="alphaLcParenR"/>
            </a:pPr>
            <a:r>
              <a:rPr lang="es-ES" dirty="0" smtClean="0"/>
              <a:t>Ácido láctico.</a:t>
            </a:r>
          </a:p>
          <a:p>
            <a:pPr marL="624078" indent="-514350">
              <a:buFont typeface="+mj-lt"/>
              <a:buAutoNum type="alphaLcParenR"/>
            </a:pPr>
            <a:r>
              <a:rPr lang="es-ES" dirty="0" smtClean="0"/>
              <a:t>Neuroglia.</a:t>
            </a:r>
            <a:endParaRPr lang="es-ES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25668"/>
          </a:xfrm>
        </p:spPr>
        <p:txBody>
          <a:bodyPr>
            <a:normAutofit/>
          </a:bodyPr>
          <a:lstStyle/>
          <a:p>
            <a:pPr marL="742950" lvl="0" indent="-742950"/>
            <a:r>
              <a:rPr lang="es-ES" dirty="0" smtClean="0"/>
              <a:t>    Es un componente de la sustancia gris del encéfalo. </a:t>
            </a:r>
            <a:endParaRPr lang="es-ES" dirty="0"/>
          </a:p>
        </p:txBody>
      </p:sp>
      <p:pic>
        <p:nvPicPr>
          <p:cNvPr id="4" name="3 Imagen" descr="pegamento-7608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9124" y="2500306"/>
            <a:ext cx="3048000" cy="2286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457200" y="2500306"/>
            <a:ext cx="8229600" cy="3000396"/>
          </a:xfrm>
        </p:spPr>
        <p:txBody>
          <a:bodyPr/>
          <a:lstStyle/>
          <a:p>
            <a:pPr marL="624078" indent="-514350">
              <a:buFont typeface="+mj-lt"/>
              <a:buAutoNum type="alphaLcParenR"/>
            </a:pPr>
            <a:r>
              <a:rPr lang="es-ES" dirty="0" smtClean="0"/>
              <a:t>Duramadre y aracnoides.</a:t>
            </a:r>
          </a:p>
          <a:p>
            <a:pPr marL="624078" indent="-514350">
              <a:buFont typeface="+mj-lt"/>
              <a:buAutoNum type="alphaLcParenR"/>
            </a:pPr>
            <a:r>
              <a:rPr lang="es-ES" dirty="0" smtClean="0"/>
              <a:t>Neuronas, duramadre y meninge.</a:t>
            </a:r>
          </a:p>
          <a:p>
            <a:pPr marL="624078" indent="-514350">
              <a:buFont typeface="+mj-lt"/>
              <a:buAutoNum type="alphaLcParenR"/>
            </a:pPr>
            <a:r>
              <a:rPr lang="es-ES" dirty="0" smtClean="0"/>
              <a:t>Raquídea, media y duramadre.</a:t>
            </a:r>
          </a:p>
          <a:p>
            <a:pPr marL="624078" indent="-514350">
              <a:buFont typeface="+mj-lt"/>
              <a:buAutoNum type="alphaLcParenR"/>
            </a:pPr>
            <a:r>
              <a:rPr lang="es-ES" dirty="0" smtClean="0"/>
              <a:t>Duramadre, piamadre y aracnoides.</a:t>
            </a: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 ¿Cuáles son las membranas que protegen al SNC?</a:t>
            </a:r>
            <a:endParaRPr lang="es-ES" dirty="0"/>
          </a:p>
        </p:txBody>
      </p:sp>
      <p:pic>
        <p:nvPicPr>
          <p:cNvPr id="4" name="3 Imagen" descr="tel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2264" y="4500570"/>
            <a:ext cx="1859750" cy="192882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457200" y="2000241"/>
            <a:ext cx="8229600" cy="3429024"/>
          </a:xfrm>
        </p:spPr>
        <p:txBody>
          <a:bodyPr/>
          <a:lstStyle/>
          <a:p>
            <a:endParaRPr lang="es-ES" dirty="0" smtClean="0"/>
          </a:p>
          <a:p>
            <a:pPr marL="624078" indent="-514350">
              <a:buFont typeface="+mj-lt"/>
              <a:buAutoNum type="alphaLcParenR"/>
            </a:pPr>
            <a:r>
              <a:rPr lang="es-ES" dirty="0" smtClean="0"/>
              <a:t>Sinopsis.</a:t>
            </a:r>
          </a:p>
          <a:p>
            <a:pPr marL="624078" indent="-514350">
              <a:buFont typeface="+mj-lt"/>
              <a:buAutoNum type="alphaLcParenR"/>
            </a:pPr>
            <a:r>
              <a:rPr lang="es-ES" dirty="0" smtClean="0"/>
              <a:t>Axón.</a:t>
            </a:r>
            <a:endParaRPr lang="es-ES" dirty="0" smtClean="0"/>
          </a:p>
          <a:p>
            <a:pPr marL="624078" indent="-514350">
              <a:buFont typeface="+mj-lt"/>
              <a:buAutoNum type="alphaLcParenR"/>
            </a:pPr>
            <a:r>
              <a:rPr lang="es-ES" dirty="0" smtClean="0"/>
              <a:t>Sinapsis.</a:t>
            </a:r>
          </a:p>
          <a:p>
            <a:pPr marL="624078" indent="-514350">
              <a:buFont typeface="+mj-lt"/>
              <a:buAutoNum type="alphaLcParenR"/>
            </a:pPr>
            <a:r>
              <a:rPr lang="es-ES" dirty="0" smtClean="0"/>
              <a:t>Mielina.</a:t>
            </a:r>
            <a:endParaRPr lang="es-ES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68478"/>
          </a:xfrm>
        </p:spPr>
        <p:txBody>
          <a:bodyPr>
            <a:normAutofit/>
          </a:bodyPr>
          <a:lstStyle/>
          <a:p>
            <a:r>
              <a:rPr lang="es-ES" dirty="0" smtClean="0"/>
              <a:t>¿Cómo se le llama al punto de </a:t>
            </a:r>
            <a:r>
              <a:rPr lang="es-ES" dirty="0" err="1" smtClean="0"/>
              <a:t>comunicacion</a:t>
            </a:r>
            <a:r>
              <a:rPr lang="es-ES" dirty="0" smtClean="0"/>
              <a:t> de las neuronas? </a:t>
            </a:r>
            <a:endParaRPr lang="es-ES" dirty="0"/>
          </a:p>
        </p:txBody>
      </p:sp>
      <p:pic>
        <p:nvPicPr>
          <p:cNvPr id="4" name="3 Imagen" descr="sinapsi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7686" y="2643182"/>
            <a:ext cx="3935250" cy="264320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457200" y="2285993"/>
            <a:ext cx="8229600" cy="3214710"/>
          </a:xfrm>
        </p:spPr>
        <p:txBody>
          <a:bodyPr/>
          <a:lstStyle/>
          <a:p>
            <a:pPr marL="624078" indent="-514350">
              <a:buFont typeface="+mj-lt"/>
              <a:buAutoNum type="alphaLcParenR"/>
            </a:pPr>
            <a:r>
              <a:rPr lang="es-ES" dirty="0" smtClean="0"/>
              <a:t>Occipital, parietal y temporal.</a:t>
            </a:r>
          </a:p>
          <a:p>
            <a:pPr marL="624078" indent="-514350">
              <a:buFont typeface="+mj-lt"/>
              <a:buAutoNum type="alphaLcParenR"/>
            </a:pPr>
            <a:r>
              <a:rPr lang="es-ES" dirty="0" smtClean="0"/>
              <a:t>Occipital, parietal, temporal y frontal.</a:t>
            </a:r>
          </a:p>
          <a:p>
            <a:pPr marL="624078" indent="-514350">
              <a:buFont typeface="+mj-lt"/>
              <a:buAutoNum type="alphaLcParenR"/>
            </a:pPr>
            <a:r>
              <a:rPr lang="es-ES" dirty="0" smtClean="0"/>
              <a:t>Duramadre, piamadre y aracnoides.</a:t>
            </a:r>
          </a:p>
          <a:p>
            <a:pPr marL="624078" indent="-514350">
              <a:buFont typeface="+mj-lt"/>
              <a:buAutoNum type="alphaLcParenR"/>
            </a:pPr>
            <a:r>
              <a:rPr lang="es-ES" dirty="0" smtClean="0"/>
              <a:t>Occipital, temporal.</a:t>
            </a:r>
            <a:endParaRPr lang="es-ES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11354"/>
          </a:xfrm>
        </p:spPr>
        <p:txBody>
          <a:bodyPr>
            <a:normAutofit/>
          </a:bodyPr>
          <a:lstStyle/>
          <a:p>
            <a:r>
              <a:rPr lang="es-ES" dirty="0" smtClean="0"/>
              <a:t>¿Cuáles son los nombres de lóbulos que forman los hemisferios cerebrales?</a:t>
            </a:r>
            <a:endParaRPr lang="es-ES" dirty="0"/>
          </a:p>
        </p:txBody>
      </p:sp>
      <p:pic>
        <p:nvPicPr>
          <p:cNvPr id="4" name="3 Imagen" descr="imagesCAVY4SMU.jpg"/>
          <p:cNvPicPr>
            <a:picLocks noChangeAspect="1"/>
          </p:cNvPicPr>
          <p:nvPr/>
        </p:nvPicPr>
        <p:blipFill>
          <a:blip r:embed="rId3"/>
          <a:srcRect l="17937" t="2836" r="12556" b="23437"/>
          <a:stretch>
            <a:fillRect/>
          </a:stretch>
        </p:blipFill>
        <p:spPr>
          <a:xfrm>
            <a:off x="5357818" y="4143380"/>
            <a:ext cx="2384930" cy="2000264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457200" y="2285993"/>
            <a:ext cx="8229600" cy="3214710"/>
          </a:xfrm>
        </p:spPr>
        <p:txBody>
          <a:bodyPr/>
          <a:lstStyle/>
          <a:p>
            <a:endParaRPr lang="es-ES" dirty="0" smtClean="0"/>
          </a:p>
          <a:p>
            <a:pPr marL="624078" indent="-514350">
              <a:buFont typeface="+mj-lt"/>
              <a:buAutoNum type="alphaLcParenR"/>
            </a:pPr>
            <a:r>
              <a:rPr lang="es-ES" dirty="0" smtClean="0"/>
              <a:t>Cel. De Schwan.</a:t>
            </a:r>
          </a:p>
          <a:p>
            <a:pPr marL="624078" indent="-514350">
              <a:buFont typeface="+mj-lt"/>
              <a:buAutoNum type="alphaLcParenR"/>
            </a:pPr>
            <a:r>
              <a:rPr lang="es-ES" dirty="0" smtClean="0"/>
              <a:t>Oligodentrocito.</a:t>
            </a:r>
          </a:p>
          <a:p>
            <a:pPr marL="624078" indent="-514350">
              <a:buFont typeface="+mj-lt"/>
              <a:buAutoNum type="alphaLcParenR"/>
            </a:pPr>
            <a:r>
              <a:rPr lang="es-ES" dirty="0" smtClean="0"/>
              <a:t>Microglia.</a:t>
            </a:r>
          </a:p>
          <a:p>
            <a:pPr marL="624078" indent="-514350">
              <a:buFont typeface="+mj-lt"/>
              <a:buAutoNum type="alphaLcParenR"/>
            </a:pPr>
            <a:r>
              <a:rPr lang="es-ES" dirty="0" smtClean="0"/>
              <a:t>Neurona.</a:t>
            </a: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154230"/>
          </a:xfrm>
        </p:spPr>
        <p:txBody>
          <a:bodyPr>
            <a:normAutofit/>
          </a:bodyPr>
          <a:lstStyle/>
          <a:p>
            <a:r>
              <a:rPr lang="es-ES" dirty="0" smtClean="0"/>
              <a:t>Son el tipo de células nerviosas que forman la vaina de mielina. </a:t>
            </a:r>
            <a:endParaRPr lang="es-ES" dirty="0"/>
          </a:p>
        </p:txBody>
      </p:sp>
      <p:pic>
        <p:nvPicPr>
          <p:cNvPr id="5" name="4 Imagen" descr="imagesCAH3G84O.jpg"/>
          <p:cNvPicPr>
            <a:picLocks noChangeAspect="1"/>
          </p:cNvPicPr>
          <p:nvPr/>
        </p:nvPicPr>
        <p:blipFill>
          <a:blip r:embed="rId3"/>
          <a:srcRect t="7572"/>
          <a:stretch>
            <a:fillRect/>
          </a:stretch>
        </p:blipFill>
        <p:spPr>
          <a:xfrm>
            <a:off x="5357818" y="3143248"/>
            <a:ext cx="2878498" cy="2000264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457200" y="2071679"/>
            <a:ext cx="8229600" cy="3429024"/>
          </a:xfrm>
        </p:spPr>
        <p:txBody>
          <a:bodyPr/>
          <a:lstStyle/>
          <a:p>
            <a:pPr marL="624078" indent="-514350">
              <a:buFont typeface="+mj-lt"/>
              <a:buAutoNum type="alphaLcParenR"/>
            </a:pPr>
            <a:r>
              <a:rPr lang="es-ES" dirty="0" smtClean="0"/>
              <a:t>Cé</a:t>
            </a:r>
            <a:r>
              <a:rPr lang="es-ES" dirty="0" smtClean="0"/>
              <a:t>lulas </a:t>
            </a:r>
            <a:r>
              <a:rPr lang="es-ES" dirty="0" smtClean="0"/>
              <a:t>del sistema nervioso.</a:t>
            </a:r>
          </a:p>
          <a:p>
            <a:pPr marL="624078" indent="-514350">
              <a:buFont typeface="+mj-lt"/>
              <a:buAutoNum type="alphaLcParenR"/>
            </a:pPr>
            <a:r>
              <a:rPr lang="es-ES" dirty="0" smtClean="0"/>
              <a:t>Células </a:t>
            </a:r>
            <a:r>
              <a:rPr lang="es-ES" dirty="0" smtClean="0"/>
              <a:t>del sistema musculo.</a:t>
            </a:r>
          </a:p>
          <a:p>
            <a:pPr marL="624078" indent="-514350">
              <a:buFont typeface="+mj-lt"/>
              <a:buAutoNum type="alphaLcParenR"/>
            </a:pPr>
            <a:r>
              <a:rPr lang="es-ES" dirty="0" smtClean="0"/>
              <a:t>Células </a:t>
            </a:r>
            <a:r>
              <a:rPr lang="es-ES" dirty="0" smtClean="0"/>
              <a:t>del sistema nervioso y muscular.</a:t>
            </a:r>
          </a:p>
          <a:p>
            <a:pPr marL="624078" indent="-514350">
              <a:buFont typeface="+mj-lt"/>
              <a:buAutoNum type="alphaLcParenR"/>
            </a:pPr>
            <a:r>
              <a:rPr lang="es-ES" dirty="0" smtClean="0"/>
              <a:t>Ninguna </a:t>
            </a:r>
            <a:r>
              <a:rPr lang="es-ES" dirty="0" smtClean="0"/>
              <a:t>de </a:t>
            </a:r>
            <a:r>
              <a:rPr lang="es-ES" dirty="0" smtClean="0"/>
              <a:t>las anteriores</a:t>
            </a:r>
            <a:r>
              <a:rPr lang="es-ES" dirty="0" smtClean="0"/>
              <a:t>.</a:t>
            </a:r>
            <a:endParaRPr lang="es-ES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54164"/>
          </a:xfrm>
        </p:spPr>
        <p:txBody>
          <a:bodyPr>
            <a:normAutofit/>
          </a:bodyPr>
          <a:lstStyle/>
          <a:p>
            <a:r>
              <a:rPr lang="es-ES" dirty="0" smtClean="0"/>
              <a:t>¿Qué tipo de </a:t>
            </a:r>
            <a:r>
              <a:rPr lang="es-ES" dirty="0" err="1" smtClean="0"/>
              <a:t>celulas</a:t>
            </a:r>
            <a:r>
              <a:rPr lang="es-ES" dirty="0" smtClean="0"/>
              <a:t> son las microglia?</a:t>
            </a:r>
            <a:endParaRPr lang="es-ES" dirty="0"/>
          </a:p>
        </p:txBody>
      </p:sp>
      <p:pic>
        <p:nvPicPr>
          <p:cNvPr id="5" name="4 Imagen" descr="nm0806-885-F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2132" y="3929066"/>
            <a:ext cx="3357618" cy="250142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 smtClean="0"/>
          </a:p>
          <a:p>
            <a:pPr marL="624078" indent="-514350">
              <a:buFont typeface="+mj-lt"/>
              <a:buAutoNum type="alphaLcParenR"/>
            </a:pPr>
            <a:r>
              <a:rPr lang="es-ES" dirty="0" smtClean="0"/>
              <a:t>Ependimocitos.</a:t>
            </a:r>
          </a:p>
          <a:p>
            <a:pPr marL="624078" indent="-514350">
              <a:buFont typeface="+mj-lt"/>
              <a:buAutoNum type="alphaLcParenR"/>
            </a:pPr>
            <a:r>
              <a:rPr lang="es-ES" dirty="0" smtClean="0"/>
              <a:t>Neuronas.</a:t>
            </a:r>
          </a:p>
          <a:p>
            <a:pPr marL="624078" indent="-514350">
              <a:buFont typeface="+mj-lt"/>
              <a:buAutoNum type="alphaLcParenR"/>
            </a:pPr>
            <a:r>
              <a:rPr lang="es-ES" dirty="0" smtClean="0"/>
              <a:t>Astrocitos.</a:t>
            </a:r>
          </a:p>
          <a:p>
            <a:pPr marL="624078" indent="-514350">
              <a:buFont typeface="+mj-lt"/>
              <a:buAutoNum type="alphaLcParenR"/>
            </a:pPr>
            <a:r>
              <a:rPr lang="es-ES" dirty="0" smtClean="0"/>
              <a:t>Todas las anteriores.</a:t>
            </a:r>
          </a:p>
          <a:p>
            <a:pPr marL="624078" indent="-514350">
              <a:buFont typeface="+mj-lt"/>
              <a:buAutoNum type="alphaLcParenR"/>
            </a:pPr>
            <a:endParaRPr lang="es-ES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68478"/>
          </a:xfrm>
        </p:spPr>
        <p:txBody>
          <a:bodyPr>
            <a:normAutofit/>
          </a:bodyPr>
          <a:lstStyle/>
          <a:p>
            <a:r>
              <a:rPr lang="es-ES" dirty="0" err="1" smtClean="0"/>
              <a:t>Celulas</a:t>
            </a:r>
            <a:r>
              <a:rPr lang="es-ES" dirty="0" smtClean="0"/>
              <a:t> especializadas en la </a:t>
            </a:r>
            <a:r>
              <a:rPr lang="es-ES" dirty="0" err="1" smtClean="0"/>
              <a:t>conduccion</a:t>
            </a:r>
            <a:r>
              <a:rPr lang="es-ES" dirty="0" smtClean="0"/>
              <a:t> nerviosa?</a:t>
            </a:r>
            <a:endParaRPr lang="es-ES" dirty="0"/>
          </a:p>
        </p:txBody>
      </p:sp>
      <p:pic>
        <p:nvPicPr>
          <p:cNvPr id="4" name="3 Imagen" descr="20070417klpcnavid_109_Ees_SC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752" y="2857496"/>
            <a:ext cx="3523810" cy="2609524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457200" y="2214555"/>
            <a:ext cx="8229600" cy="3429024"/>
          </a:xfrm>
        </p:spPr>
        <p:txBody>
          <a:bodyPr/>
          <a:lstStyle/>
          <a:p>
            <a:pPr marL="624078" indent="-514350">
              <a:buFont typeface="+mj-lt"/>
              <a:buAutoNum type="alphaLcParenR"/>
            </a:pPr>
            <a:endParaRPr lang="es-ES" dirty="0" smtClean="0"/>
          </a:p>
          <a:p>
            <a:pPr marL="624078" indent="-514350">
              <a:buFont typeface="+mj-lt"/>
              <a:buAutoNum type="alphaLcParenR"/>
            </a:pPr>
            <a:r>
              <a:rPr lang="es-ES" dirty="0" smtClean="0"/>
              <a:t>Fibroblastos.</a:t>
            </a:r>
          </a:p>
          <a:p>
            <a:pPr marL="624078" indent="-514350">
              <a:buFont typeface="+mj-lt"/>
              <a:buAutoNum type="alphaLcParenR"/>
            </a:pPr>
            <a:r>
              <a:rPr lang="es-ES" dirty="0" smtClean="0"/>
              <a:t>Oligodentrocitos.</a:t>
            </a:r>
          </a:p>
          <a:p>
            <a:pPr marL="624078" indent="-514350">
              <a:buFont typeface="+mj-lt"/>
              <a:buAutoNum type="alphaLcParenR"/>
            </a:pPr>
            <a:r>
              <a:rPr lang="es-ES" dirty="0" smtClean="0"/>
              <a:t>Astrocito.</a:t>
            </a:r>
          </a:p>
          <a:p>
            <a:pPr marL="624078" indent="-514350">
              <a:buFont typeface="+mj-lt"/>
              <a:buAutoNum type="alphaLcParenR"/>
            </a:pPr>
            <a:r>
              <a:rPr lang="es-ES" dirty="0" smtClean="0"/>
              <a:t>Ependimocito.</a:t>
            </a:r>
          </a:p>
          <a:p>
            <a:pPr marL="624078" indent="-514350">
              <a:buFont typeface="+mj-lt"/>
              <a:buAutoNum type="alphaLcParenR"/>
            </a:pPr>
            <a:endParaRPr lang="es-ES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68478"/>
          </a:xfrm>
        </p:spPr>
        <p:txBody>
          <a:bodyPr>
            <a:normAutofit/>
          </a:bodyPr>
          <a:lstStyle/>
          <a:p>
            <a:r>
              <a:rPr lang="es-ES" dirty="0" smtClean="0"/>
              <a:t>¿Son las </a:t>
            </a:r>
            <a:r>
              <a:rPr lang="es-ES" dirty="0" err="1" smtClean="0"/>
              <a:t>celulas</a:t>
            </a:r>
            <a:r>
              <a:rPr lang="es-ES" dirty="0" smtClean="0"/>
              <a:t> </a:t>
            </a:r>
            <a:r>
              <a:rPr lang="es-ES" dirty="0" err="1" smtClean="0"/>
              <a:t>gliales</a:t>
            </a:r>
            <a:r>
              <a:rPr lang="es-ES" dirty="0" smtClean="0"/>
              <a:t> mas numerosas? </a:t>
            </a:r>
            <a:endParaRPr lang="es-ES" dirty="0"/>
          </a:p>
        </p:txBody>
      </p:sp>
      <p:pic>
        <p:nvPicPr>
          <p:cNvPr id="4" name="3 Imagen" descr="250px-Gray62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3438" y="3000372"/>
            <a:ext cx="3800548" cy="2295531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24078" indent="-514350">
              <a:buFont typeface="+mj-lt"/>
              <a:buAutoNum type="alphaLcParenR"/>
            </a:pPr>
            <a:endParaRPr lang="es-ES" dirty="0" smtClean="0"/>
          </a:p>
          <a:p>
            <a:pPr marL="624078" indent="-514350">
              <a:buFont typeface="+mj-lt"/>
              <a:buAutoNum type="alphaLcParenR"/>
            </a:pPr>
            <a:r>
              <a:rPr lang="es-ES" dirty="0" smtClean="0"/>
              <a:t>Piel.</a:t>
            </a:r>
          </a:p>
          <a:p>
            <a:pPr marL="624078" indent="-514350">
              <a:buFont typeface="+mj-lt"/>
              <a:buAutoNum type="alphaLcParenR"/>
            </a:pPr>
            <a:r>
              <a:rPr lang="es-ES" dirty="0" smtClean="0"/>
              <a:t>Músculo.</a:t>
            </a:r>
          </a:p>
          <a:p>
            <a:pPr marL="624078" indent="-514350">
              <a:buFont typeface="+mj-lt"/>
              <a:buAutoNum type="alphaLcParenR"/>
            </a:pPr>
            <a:r>
              <a:rPr lang="es-ES" dirty="0" smtClean="0"/>
              <a:t>Sistema nervioso.</a:t>
            </a:r>
          </a:p>
          <a:p>
            <a:pPr marL="624078" indent="-514350">
              <a:buFont typeface="+mj-lt"/>
              <a:buAutoNum type="alphaLcParenR"/>
            </a:pPr>
            <a:r>
              <a:rPr lang="es-ES" dirty="0" smtClean="0"/>
              <a:t>De todas las anteriores.</a:t>
            </a:r>
          </a:p>
          <a:p>
            <a:pPr marL="624078" indent="-514350">
              <a:buFont typeface="+mj-lt"/>
              <a:buAutoNum type="alphaLcParenR"/>
            </a:pPr>
            <a:endParaRPr lang="es-ES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¿De qué forman parte la dermis y la epidermis?</a:t>
            </a:r>
            <a:endParaRPr lang="es-ES" dirty="0"/>
          </a:p>
        </p:txBody>
      </p:sp>
      <p:pic>
        <p:nvPicPr>
          <p:cNvPr id="4" name="3 Imagen" descr="la-piel-del-torso-omar-ortiz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2132" y="2786058"/>
            <a:ext cx="2857520" cy="2428892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 smtClean="0"/>
          </a:p>
          <a:p>
            <a:pPr marL="624078" indent="-514350">
              <a:buFont typeface="+mj-lt"/>
              <a:buAutoNum type="alphaLcParenR"/>
            </a:pPr>
            <a:r>
              <a:rPr lang="es-ES" dirty="0" smtClean="0"/>
              <a:t>Estrato basal, espinoso, granuloso.</a:t>
            </a:r>
          </a:p>
          <a:p>
            <a:pPr marL="624078" indent="-514350">
              <a:buFont typeface="+mj-lt"/>
              <a:buAutoNum type="alphaLcParenR"/>
            </a:pPr>
            <a:r>
              <a:rPr lang="es-ES" dirty="0" smtClean="0"/>
              <a:t>Capa papilar, estrato espinoso, estrato lucido.</a:t>
            </a:r>
          </a:p>
          <a:p>
            <a:pPr marL="624078" indent="-514350">
              <a:buFont typeface="+mj-lt"/>
              <a:buAutoNum type="alphaLcParenR"/>
            </a:pPr>
            <a:r>
              <a:rPr lang="es-ES" dirty="0" smtClean="0"/>
              <a:t>Estrato corneo y rebordes epidérmicos.</a:t>
            </a:r>
          </a:p>
          <a:p>
            <a:pPr marL="624078" indent="-514350">
              <a:buFont typeface="+mj-lt"/>
              <a:buAutoNum type="alphaLcParenR"/>
            </a:pPr>
            <a:r>
              <a:rPr lang="es-ES" dirty="0" smtClean="0"/>
              <a:t>Capa reticular y capa papilar.</a:t>
            </a:r>
          </a:p>
          <a:p>
            <a:pPr marL="624078" indent="-514350">
              <a:buNone/>
            </a:pPr>
            <a:endParaRPr lang="es-ES" dirty="0" smtClean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Son algunos de los estratos de la epidermis.</a:t>
            </a:r>
            <a:endParaRPr lang="es-ES" dirty="0"/>
          </a:p>
        </p:txBody>
      </p:sp>
      <p:pic>
        <p:nvPicPr>
          <p:cNvPr id="4" name="3 Imagen" descr="untitled.bmp"/>
          <p:cNvPicPr>
            <a:picLocks noChangeAspect="1"/>
          </p:cNvPicPr>
          <p:nvPr/>
        </p:nvPicPr>
        <p:blipFill>
          <a:blip r:embed="rId3"/>
          <a:srcRect r="17969" b="12133"/>
          <a:stretch>
            <a:fillRect/>
          </a:stretch>
        </p:blipFill>
        <p:spPr>
          <a:xfrm>
            <a:off x="5643570" y="4429132"/>
            <a:ext cx="2500330" cy="2000264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457200" y="2143116"/>
            <a:ext cx="8229600" cy="3864175"/>
          </a:xfrm>
        </p:spPr>
        <p:txBody>
          <a:bodyPr/>
          <a:lstStyle/>
          <a:p>
            <a:pPr marL="624078" indent="-514350">
              <a:buFont typeface="+mj-lt"/>
              <a:buAutoNum type="alphaLcParenR"/>
            </a:pPr>
            <a:endParaRPr lang="es-ES" dirty="0" smtClean="0"/>
          </a:p>
          <a:p>
            <a:pPr marL="624078" indent="-514350">
              <a:buFont typeface="+mj-lt"/>
              <a:buAutoNum type="alphaLcParenR"/>
            </a:pPr>
            <a:r>
              <a:rPr lang="es-ES" dirty="0" smtClean="0"/>
              <a:t>Queratinositos.</a:t>
            </a:r>
          </a:p>
          <a:p>
            <a:pPr marL="624078" indent="-514350">
              <a:buFont typeface="+mj-lt"/>
              <a:buAutoNum type="alphaLcParenR"/>
            </a:pPr>
            <a:r>
              <a:rPr lang="es-ES" dirty="0" smtClean="0"/>
              <a:t>Melanocitos.</a:t>
            </a:r>
          </a:p>
          <a:p>
            <a:pPr marL="624078" indent="-514350">
              <a:buFont typeface="+mj-lt"/>
              <a:buAutoNum type="alphaLcParenR"/>
            </a:pPr>
            <a:r>
              <a:rPr lang="es-ES" dirty="0" smtClean="0"/>
              <a:t>Células de </a:t>
            </a:r>
            <a:r>
              <a:rPr lang="es-ES" dirty="0" smtClean="0"/>
              <a:t>Merkel.</a:t>
            </a:r>
            <a:endParaRPr lang="es-ES" dirty="0" smtClean="0"/>
          </a:p>
          <a:p>
            <a:pPr marL="624078" indent="-514350">
              <a:buFont typeface="+mj-lt"/>
              <a:buAutoNum type="alphaLcParenR"/>
            </a:pPr>
            <a:r>
              <a:rPr lang="es-ES" dirty="0" smtClean="0"/>
              <a:t>Células de Langerhans.</a:t>
            </a:r>
          </a:p>
          <a:p>
            <a:pPr marL="624078" indent="-514350">
              <a:buNone/>
            </a:pPr>
            <a:endParaRPr lang="es-ES" dirty="0" smtClean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97040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¿Células que forman casi el 90% del total de células de la epidermis?</a:t>
            </a:r>
            <a:endParaRPr lang="es-ES" dirty="0"/>
          </a:p>
        </p:txBody>
      </p:sp>
      <p:pic>
        <p:nvPicPr>
          <p:cNvPr id="4" name="3 Imagen" descr="389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9256" y="4071942"/>
            <a:ext cx="3393300" cy="22622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457200" y="2857496"/>
            <a:ext cx="8229600" cy="3149795"/>
          </a:xfrm>
        </p:spPr>
        <p:txBody>
          <a:bodyPr/>
          <a:lstStyle/>
          <a:p>
            <a:pPr marL="624078" indent="-514350">
              <a:buFont typeface="+mj-lt"/>
              <a:buAutoNum type="alphaLcParenR"/>
            </a:pPr>
            <a:endParaRPr lang="es-ES" dirty="0" smtClean="0"/>
          </a:p>
          <a:p>
            <a:pPr marL="624078" indent="-514350">
              <a:buFont typeface="+mj-lt"/>
              <a:buAutoNum type="alphaLcParenR"/>
            </a:pPr>
            <a:r>
              <a:rPr lang="es-ES" dirty="0" smtClean="0"/>
              <a:t>Meninges.</a:t>
            </a:r>
          </a:p>
          <a:p>
            <a:pPr marL="624078" indent="-514350">
              <a:buFont typeface="+mj-lt"/>
              <a:buAutoNum type="alphaLcParenR"/>
            </a:pPr>
            <a:r>
              <a:rPr lang="es-ES" dirty="0" smtClean="0"/>
              <a:t>Aponeurosis.</a:t>
            </a:r>
          </a:p>
          <a:p>
            <a:pPr marL="624078" indent="-514350">
              <a:buFont typeface="+mj-lt"/>
              <a:buAutoNum type="alphaLcParenR"/>
            </a:pPr>
            <a:r>
              <a:rPr lang="es-ES" dirty="0" smtClean="0"/>
              <a:t>Fascias.</a:t>
            </a:r>
          </a:p>
          <a:p>
            <a:pPr marL="624078" indent="-514350">
              <a:buFont typeface="+mj-lt"/>
              <a:buAutoNum type="alphaLcParenR"/>
            </a:pPr>
            <a:r>
              <a:rPr lang="es-ES" dirty="0" smtClean="0"/>
              <a:t>Epimisio.</a:t>
            </a:r>
          </a:p>
          <a:p>
            <a:pPr marL="624078" indent="-514350">
              <a:buFont typeface="+mj-lt"/>
              <a:buAutoNum type="alphaLcParenR"/>
            </a:pPr>
            <a:endParaRPr lang="es-ES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582990"/>
          </a:xfrm>
        </p:spPr>
        <p:txBody>
          <a:bodyPr>
            <a:normAutofit/>
          </a:bodyPr>
          <a:lstStyle/>
          <a:p>
            <a:pPr marL="742950" lvl="0" indent="-742950"/>
            <a:r>
              <a:rPr lang="es-ES" dirty="0" smtClean="0"/>
              <a:t>    ¿Son capas de tejido conectivo que envuelven la médula espinal y el encéfalo?</a:t>
            </a:r>
            <a:br>
              <a:rPr lang="es-ES" dirty="0" smtClean="0"/>
            </a:br>
            <a:r>
              <a:rPr lang="es-ES" dirty="0" smtClean="0"/>
              <a:t> </a:t>
            </a:r>
            <a:endParaRPr lang="es-ES" dirty="0"/>
          </a:p>
        </p:txBody>
      </p:sp>
      <p:pic>
        <p:nvPicPr>
          <p:cNvPr id="4" name="3 Imagen" descr="48138738_450a5838f2_m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4942" y="2714620"/>
            <a:ext cx="2971800" cy="304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214282" y="1928802"/>
            <a:ext cx="8229600" cy="4525963"/>
          </a:xfrm>
        </p:spPr>
        <p:txBody>
          <a:bodyPr/>
          <a:lstStyle/>
          <a:p>
            <a:endParaRPr lang="es-ES" dirty="0" smtClean="0"/>
          </a:p>
          <a:p>
            <a:pPr marL="624078" indent="-514350">
              <a:buFont typeface="+mj-lt"/>
              <a:buAutoNum type="alphaLcParenR"/>
            </a:pPr>
            <a:r>
              <a:rPr lang="es-ES" dirty="0" smtClean="0"/>
              <a:t>Capa papilar, papilas dérmicas, capa reticular.</a:t>
            </a:r>
          </a:p>
          <a:p>
            <a:pPr marL="624078" indent="-514350">
              <a:buFont typeface="+mj-lt"/>
              <a:buAutoNum type="alphaLcParenR"/>
            </a:pPr>
            <a:r>
              <a:rPr lang="es-ES" dirty="0" smtClean="0"/>
              <a:t>Papilas dérmicas y gránulos laminares. </a:t>
            </a:r>
          </a:p>
          <a:p>
            <a:pPr marL="624078" indent="-514350">
              <a:buFont typeface="+mj-lt"/>
              <a:buAutoNum type="alphaLcParenR"/>
            </a:pPr>
            <a:r>
              <a:rPr lang="es-ES" dirty="0" smtClean="0"/>
              <a:t>Estrato lucido y corneo.</a:t>
            </a:r>
          </a:p>
          <a:p>
            <a:pPr marL="624078" indent="-514350">
              <a:buFont typeface="+mj-lt"/>
              <a:buAutoNum type="alphaLcParenR"/>
            </a:pPr>
            <a:r>
              <a:rPr lang="es-ES" dirty="0" smtClean="0"/>
              <a:t>Ninguna de las mencionadas.</a:t>
            </a:r>
          </a:p>
          <a:p>
            <a:pPr marL="624078" indent="-514350">
              <a:buNone/>
            </a:pPr>
            <a:endParaRPr lang="es-ES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¿Cuáles son las capas de la dermis?</a:t>
            </a:r>
            <a:endParaRPr lang="es-ES" dirty="0"/>
          </a:p>
        </p:txBody>
      </p:sp>
      <p:pic>
        <p:nvPicPr>
          <p:cNvPr id="4" name="3 Imagen" descr="ac-0492-a.jpg"/>
          <p:cNvPicPr>
            <a:picLocks noChangeAspect="1"/>
          </p:cNvPicPr>
          <p:nvPr/>
        </p:nvPicPr>
        <p:blipFill>
          <a:blip r:embed="rId3"/>
          <a:srcRect r="27273"/>
          <a:stretch>
            <a:fillRect/>
          </a:stretch>
        </p:blipFill>
        <p:spPr>
          <a:xfrm>
            <a:off x="7643834" y="3214686"/>
            <a:ext cx="1143008" cy="3193564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457200" y="2071678"/>
            <a:ext cx="8229600" cy="3935613"/>
          </a:xfrm>
        </p:spPr>
        <p:txBody>
          <a:bodyPr/>
          <a:lstStyle/>
          <a:p>
            <a:endParaRPr lang="es-ES" dirty="0" smtClean="0"/>
          </a:p>
          <a:p>
            <a:pPr marL="624078" indent="-514350">
              <a:buFont typeface="+mj-lt"/>
              <a:buAutoNum type="alphaLcParenR"/>
            </a:pPr>
            <a:r>
              <a:rPr lang="es-ES" dirty="0" smtClean="0"/>
              <a:t>Ectodermo.</a:t>
            </a:r>
          </a:p>
          <a:p>
            <a:pPr marL="624078" indent="-514350">
              <a:buFont typeface="+mj-lt"/>
              <a:buAutoNum type="alphaLcParenR"/>
            </a:pPr>
            <a:r>
              <a:rPr lang="es-ES" dirty="0" smtClean="0"/>
              <a:t>Mesodermo.</a:t>
            </a:r>
          </a:p>
          <a:p>
            <a:pPr marL="624078" indent="-514350">
              <a:buFont typeface="+mj-lt"/>
              <a:buAutoNum type="alphaLcParenR"/>
            </a:pPr>
            <a:r>
              <a:rPr lang="es-ES" dirty="0" smtClean="0"/>
              <a:t>Endodermo.</a:t>
            </a:r>
          </a:p>
          <a:p>
            <a:pPr marL="624078" indent="-514350">
              <a:buFont typeface="+mj-lt"/>
              <a:buAutoNum type="alphaLcParenR"/>
            </a:pPr>
            <a:r>
              <a:rPr lang="es-ES" dirty="0" smtClean="0"/>
              <a:t>Blastocele.</a:t>
            </a: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68478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¿En que </a:t>
            </a:r>
            <a:r>
              <a:rPr lang="es-ES" dirty="0" smtClean="0"/>
              <a:t>estrato germinativo </a:t>
            </a:r>
            <a:r>
              <a:rPr lang="es-ES" dirty="0" smtClean="0"/>
              <a:t>tiene su origen el aparato tegumentario?</a:t>
            </a:r>
            <a:endParaRPr lang="es-ES" dirty="0"/>
          </a:p>
        </p:txBody>
      </p:sp>
      <p:pic>
        <p:nvPicPr>
          <p:cNvPr id="4" name="3 Imagen" descr="imag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752" y="2571744"/>
            <a:ext cx="2652727" cy="326155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 smtClean="0"/>
          </a:p>
          <a:p>
            <a:pPr marL="624078" indent="-514350">
              <a:buFont typeface="+mj-lt"/>
              <a:buAutoNum type="alphaLcParenR"/>
            </a:pPr>
            <a:r>
              <a:rPr lang="es-ES" dirty="0" smtClean="0"/>
              <a:t>Almacenamiento de grasa. </a:t>
            </a:r>
          </a:p>
          <a:p>
            <a:pPr marL="624078" indent="-514350">
              <a:buFont typeface="+mj-lt"/>
              <a:buAutoNum type="alphaLcParenR"/>
            </a:pPr>
            <a:r>
              <a:rPr lang="es-ES" dirty="0" smtClean="0"/>
              <a:t>Absorbe sustancias.</a:t>
            </a:r>
          </a:p>
          <a:p>
            <a:pPr marL="624078" indent="-514350">
              <a:buFont typeface="+mj-lt"/>
              <a:buAutoNum type="alphaLcParenR"/>
            </a:pPr>
            <a:r>
              <a:rPr lang="es-ES" dirty="0" smtClean="0"/>
              <a:t>Regula la temperatura corporal.</a:t>
            </a:r>
          </a:p>
          <a:p>
            <a:pPr marL="624078" indent="-514350">
              <a:buFont typeface="+mj-lt"/>
              <a:buAutoNum type="alphaLcParenR"/>
            </a:pPr>
            <a:r>
              <a:rPr lang="es-ES" dirty="0" smtClean="0"/>
              <a:t>Todas las anteriores.</a:t>
            </a:r>
          </a:p>
          <a:p>
            <a:pPr marL="624078" indent="-514350">
              <a:buNone/>
            </a:pPr>
            <a:endParaRPr lang="es-ES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Son funciones de la piel:</a:t>
            </a:r>
            <a:endParaRPr lang="es-ES" dirty="0"/>
          </a:p>
        </p:txBody>
      </p:sp>
      <p:pic>
        <p:nvPicPr>
          <p:cNvPr id="4" name="3 Imagen" descr="19679.jpg"/>
          <p:cNvPicPr>
            <a:picLocks noChangeAspect="1"/>
          </p:cNvPicPr>
          <p:nvPr/>
        </p:nvPicPr>
        <p:blipFill>
          <a:blip r:embed="rId3"/>
          <a:srcRect b="12500"/>
          <a:stretch>
            <a:fillRect/>
          </a:stretch>
        </p:blipFill>
        <p:spPr>
          <a:xfrm>
            <a:off x="5357818" y="3571876"/>
            <a:ext cx="3143272" cy="2200297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 smtClean="0"/>
          </a:p>
          <a:p>
            <a:pPr marL="624078" indent="-514350">
              <a:buFont typeface="+mj-lt"/>
              <a:buAutoNum type="alphaLcParenR"/>
            </a:pPr>
            <a:r>
              <a:rPr lang="es-ES" dirty="0" smtClean="0"/>
              <a:t>Muscular y nervioso.</a:t>
            </a:r>
          </a:p>
          <a:p>
            <a:pPr marL="624078" indent="-514350">
              <a:buFont typeface="+mj-lt"/>
              <a:buAutoNum type="alphaLcParenR"/>
            </a:pPr>
            <a:r>
              <a:rPr lang="es-ES" dirty="0" smtClean="0"/>
              <a:t>Nervioso y esquelético.</a:t>
            </a:r>
          </a:p>
          <a:p>
            <a:pPr marL="624078" indent="-514350">
              <a:buFont typeface="+mj-lt"/>
              <a:buAutoNum type="alphaLcParenR"/>
            </a:pPr>
            <a:r>
              <a:rPr lang="es-ES" dirty="0" smtClean="0"/>
              <a:t>Esquelético y muscular.</a:t>
            </a:r>
          </a:p>
          <a:p>
            <a:pPr marL="624078" indent="-514350">
              <a:buFont typeface="+mj-lt"/>
              <a:buAutoNum type="alphaLcParenR"/>
            </a:pPr>
            <a:r>
              <a:rPr lang="es-ES" dirty="0" smtClean="0"/>
              <a:t>Tegumentario y muscular.</a:t>
            </a:r>
          </a:p>
          <a:p>
            <a:pPr marL="624078" indent="-514350">
              <a:buNone/>
            </a:pPr>
            <a:endParaRPr lang="es-ES" dirty="0" smtClean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 ¿Cuáles sistemas componen el aparato locomotor?</a:t>
            </a:r>
            <a:endParaRPr lang="es-ES" dirty="0"/>
          </a:p>
        </p:txBody>
      </p:sp>
      <p:pic>
        <p:nvPicPr>
          <p:cNvPr id="4" name="3 Imagen" descr="20090221205039-fotolia-613764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6379" y="3429000"/>
            <a:ext cx="3190897" cy="2393173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 smtClean="0"/>
          </a:p>
          <a:p>
            <a:pPr marL="624078" indent="-514350">
              <a:buFont typeface="+mj-lt"/>
              <a:buAutoNum type="alphaLcParenR"/>
            </a:pPr>
            <a:endParaRPr lang="es-ES" dirty="0" smtClean="0"/>
          </a:p>
          <a:p>
            <a:pPr marL="624078" indent="-514350">
              <a:buFont typeface="+mj-lt"/>
              <a:buAutoNum type="alphaLcParenR"/>
            </a:pPr>
            <a:r>
              <a:rPr lang="es-ES" dirty="0" smtClean="0"/>
              <a:t>Bíceps.</a:t>
            </a:r>
          </a:p>
          <a:p>
            <a:pPr marL="624078" indent="-514350">
              <a:buFont typeface="+mj-lt"/>
              <a:buAutoNum type="alphaLcParenR"/>
            </a:pPr>
            <a:r>
              <a:rPr lang="es-ES" dirty="0" smtClean="0"/>
              <a:t>Recto anterior.</a:t>
            </a:r>
          </a:p>
          <a:p>
            <a:pPr marL="624078" indent="-514350">
              <a:buFont typeface="+mj-lt"/>
              <a:buAutoNum type="alphaLcParenR"/>
            </a:pPr>
            <a:r>
              <a:rPr lang="es-ES" dirty="0" smtClean="0"/>
              <a:t>Aductor mayor.</a:t>
            </a:r>
          </a:p>
          <a:p>
            <a:pPr marL="624078" indent="-514350">
              <a:buFont typeface="+mj-lt"/>
              <a:buAutoNum type="alphaLcParenR"/>
            </a:pPr>
            <a:r>
              <a:rPr lang="es-ES" dirty="0" smtClean="0"/>
              <a:t>Gemelo interno.</a:t>
            </a:r>
            <a:endParaRPr lang="es-ES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742950" indent="-742950"/>
            <a:r>
              <a:rPr lang="es-ES" dirty="0" smtClean="0"/>
              <a:t>    Es un musculo de la región abdominal:</a:t>
            </a:r>
            <a:endParaRPr lang="es-ES" dirty="0"/>
          </a:p>
        </p:txBody>
      </p:sp>
      <p:pic>
        <p:nvPicPr>
          <p:cNvPr id="4" name="3 Imagen" descr="torax.jpg"/>
          <p:cNvPicPr>
            <a:picLocks noChangeAspect="1"/>
          </p:cNvPicPr>
          <p:nvPr/>
        </p:nvPicPr>
        <p:blipFill>
          <a:blip r:embed="rId3"/>
          <a:srcRect l="18789" t="7945" r="13882"/>
          <a:stretch>
            <a:fillRect/>
          </a:stretch>
        </p:blipFill>
        <p:spPr>
          <a:xfrm>
            <a:off x="5000628" y="2285992"/>
            <a:ext cx="2571768" cy="3464883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 smtClean="0"/>
          </a:p>
          <a:p>
            <a:pPr marL="624078" indent="-514350">
              <a:buFont typeface="+mj-lt"/>
              <a:buAutoNum type="alphaLcParenR"/>
            </a:pPr>
            <a:endParaRPr lang="es-ES" dirty="0" smtClean="0"/>
          </a:p>
          <a:p>
            <a:pPr marL="624078" indent="-514350">
              <a:buFont typeface="+mj-lt"/>
              <a:buAutoNum type="alphaLcParenR"/>
            </a:pPr>
            <a:r>
              <a:rPr lang="es-ES" dirty="0" smtClean="0"/>
              <a:t>Húmero.</a:t>
            </a:r>
          </a:p>
          <a:p>
            <a:pPr marL="624078" indent="-514350">
              <a:buFont typeface="+mj-lt"/>
              <a:buAutoNum type="alphaLcParenR"/>
            </a:pPr>
            <a:r>
              <a:rPr lang="es-ES" dirty="0" smtClean="0"/>
              <a:t>Esternón.</a:t>
            </a:r>
          </a:p>
          <a:p>
            <a:pPr marL="624078" indent="-514350">
              <a:buFont typeface="+mj-lt"/>
              <a:buAutoNum type="alphaLcParenR"/>
            </a:pPr>
            <a:r>
              <a:rPr lang="es-ES" dirty="0" smtClean="0"/>
              <a:t>Costillas.</a:t>
            </a:r>
          </a:p>
          <a:p>
            <a:pPr marL="624078" indent="-514350">
              <a:buFont typeface="+mj-lt"/>
              <a:buAutoNum type="alphaLcParenR"/>
            </a:pPr>
            <a:r>
              <a:rPr lang="es-ES" dirty="0" smtClean="0"/>
              <a:t>Frontal.</a:t>
            </a:r>
          </a:p>
          <a:p>
            <a:pPr marL="624078" indent="-514350">
              <a:buNone/>
            </a:pPr>
            <a:endParaRPr lang="es-ES" dirty="0" smtClean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Es  un hueso del esqueleto apendicular:</a:t>
            </a:r>
            <a:endParaRPr lang="es-ES" dirty="0"/>
          </a:p>
        </p:txBody>
      </p:sp>
      <p:pic>
        <p:nvPicPr>
          <p:cNvPr id="4" name="3 Imagen" descr="hum.gif"/>
          <p:cNvPicPr>
            <a:picLocks noChangeAspect="1"/>
          </p:cNvPicPr>
          <p:nvPr/>
        </p:nvPicPr>
        <p:blipFill>
          <a:blip r:embed="rId3"/>
          <a:srcRect t="2963"/>
          <a:stretch>
            <a:fillRect/>
          </a:stretch>
        </p:blipFill>
        <p:spPr>
          <a:xfrm>
            <a:off x="4929190" y="1857364"/>
            <a:ext cx="2138373" cy="4679227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 smtClean="0"/>
          </a:p>
          <a:p>
            <a:pPr marL="624078" indent="-514350">
              <a:buFont typeface="+mj-lt"/>
              <a:buAutoNum type="alphaLcParenR"/>
            </a:pPr>
            <a:endParaRPr lang="es-ES" dirty="0" smtClean="0"/>
          </a:p>
          <a:p>
            <a:pPr marL="624078" indent="-514350">
              <a:buFont typeface="+mj-lt"/>
              <a:buAutoNum type="alphaLcParenR"/>
            </a:pPr>
            <a:r>
              <a:rPr lang="es-ES" dirty="0" smtClean="0"/>
              <a:t>Fémur.</a:t>
            </a:r>
          </a:p>
          <a:p>
            <a:pPr marL="624078" indent="-514350">
              <a:buFont typeface="+mj-lt"/>
              <a:buAutoNum type="alphaLcParenR"/>
            </a:pPr>
            <a:r>
              <a:rPr lang="es-ES" dirty="0" smtClean="0"/>
              <a:t>Tibia.</a:t>
            </a:r>
          </a:p>
          <a:p>
            <a:pPr marL="624078" indent="-514350">
              <a:buFont typeface="+mj-lt"/>
              <a:buAutoNum type="alphaLcParenR"/>
            </a:pPr>
            <a:r>
              <a:rPr lang="es-ES" dirty="0" smtClean="0"/>
              <a:t>Occipital.</a:t>
            </a:r>
          </a:p>
          <a:p>
            <a:pPr marL="624078" indent="-514350">
              <a:buFont typeface="+mj-lt"/>
              <a:buAutoNum type="alphaLcParenR"/>
            </a:pPr>
            <a:r>
              <a:rPr lang="es-ES" dirty="0" smtClean="0"/>
              <a:t>Humero.</a:t>
            </a:r>
          </a:p>
          <a:p>
            <a:pPr marL="624078" indent="-514350">
              <a:buNone/>
            </a:pPr>
            <a:endParaRPr lang="es-ES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Es un hueso del esqueleto axil:</a:t>
            </a:r>
            <a:endParaRPr lang="es-ES" dirty="0"/>
          </a:p>
        </p:txBody>
      </p:sp>
      <p:pic>
        <p:nvPicPr>
          <p:cNvPr id="4" name="3 Imagen" descr="image131.gif"/>
          <p:cNvPicPr>
            <a:picLocks noChangeAspect="1"/>
          </p:cNvPicPr>
          <p:nvPr/>
        </p:nvPicPr>
        <p:blipFill>
          <a:blip r:embed="rId3"/>
          <a:srcRect r="20198" b="10000"/>
          <a:stretch>
            <a:fillRect/>
          </a:stretch>
        </p:blipFill>
        <p:spPr>
          <a:xfrm>
            <a:off x="4786314" y="1714488"/>
            <a:ext cx="2295531" cy="3214698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 smtClean="0"/>
          </a:p>
          <a:p>
            <a:pPr marL="624078" indent="-514350">
              <a:buFont typeface="+mj-lt"/>
              <a:buAutoNum type="alphaLcParenR"/>
            </a:pPr>
            <a:r>
              <a:rPr lang="es-ES" dirty="0" smtClean="0"/>
              <a:t>La resorción ósea. Son entendidos como "macrófagos del hueso". </a:t>
            </a:r>
          </a:p>
          <a:p>
            <a:pPr marL="624078" indent="-514350">
              <a:buFont typeface="+mj-lt"/>
              <a:buAutoNum type="alphaLcParenR"/>
            </a:pPr>
            <a:r>
              <a:rPr lang="es-ES" dirty="0" smtClean="0"/>
              <a:t>Forman la mayor parte de la matriz </a:t>
            </a:r>
            <a:r>
              <a:rPr lang="es-ES" dirty="0" smtClean="0"/>
              <a:t>orgánica </a:t>
            </a:r>
            <a:r>
              <a:rPr lang="es-ES" dirty="0" smtClean="0"/>
              <a:t>ó</a:t>
            </a:r>
            <a:r>
              <a:rPr lang="es-ES" dirty="0" smtClean="0"/>
              <a:t>sea</a:t>
            </a:r>
            <a:r>
              <a:rPr lang="es-ES" dirty="0" smtClean="0"/>
              <a:t>.</a:t>
            </a:r>
          </a:p>
          <a:p>
            <a:pPr marL="624078" indent="-514350">
              <a:buFont typeface="+mj-lt"/>
              <a:buAutoNum type="alphaLcParenR"/>
            </a:pPr>
            <a:r>
              <a:rPr lang="es-ES" dirty="0" smtClean="0"/>
              <a:t>Sirven de </a:t>
            </a:r>
            <a:r>
              <a:rPr lang="es-ES" dirty="0" smtClean="0"/>
              <a:t>sostén</a:t>
            </a:r>
            <a:r>
              <a:rPr lang="es-ES" dirty="0" smtClean="0"/>
              <a:t>.</a:t>
            </a:r>
          </a:p>
          <a:p>
            <a:pPr marL="624078" indent="-514350">
              <a:buFont typeface="+mj-lt"/>
              <a:buAutoNum type="alphaLcParenR"/>
            </a:pPr>
            <a:r>
              <a:rPr lang="es-ES" dirty="0" smtClean="0"/>
              <a:t>Sirven para endurecer el tejido.</a:t>
            </a:r>
            <a:endParaRPr lang="es-ES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¿Cuál es la función del osteoclasto?</a:t>
            </a:r>
            <a:endParaRPr lang="es-ES" dirty="0"/>
          </a:p>
        </p:txBody>
      </p:sp>
      <p:pic>
        <p:nvPicPr>
          <p:cNvPr id="4" name="3 Imagen" descr="figura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3702" y="3929065"/>
            <a:ext cx="1714512" cy="2607787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 smtClean="0"/>
          </a:p>
          <a:p>
            <a:pPr marL="624078" indent="-514350">
              <a:buFont typeface="+mj-lt"/>
              <a:buAutoNum type="alphaLcParenR"/>
            </a:pPr>
            <a:r>
              <a:rPr lang="es-ES" dirty="0" smtClean="0"/>
              <a:t>Osteonas.</a:t>
            </a:r>
          </a:p>
          <a:p>
            <a:pPr marL="624078" indent="-514350">
              <a:buFont typeface="+mj-lt"/>
              <a:buAutoNum type="alphaLcParenR"/>
            </a:pPr>
            <a:r>
              <a:rPr lang="es-ES" dirty="0" smtClean="0"/>
              <a:t>Osteoblastos.</a:t>
            </a:r>
          </a:p>
          <a:p>
            <a:pPr marL="624078" indent="-514350">
              <a:buFont typeface="+mj-lt"/>
              <a:buAutoNum type="alphaLcParenR"/>
            </a:pPr>
            <a:r>
              <a:rPr lang="es-ES" dirty="0" smtClean="0"/>
              <a:t>Osteocitos.</a:t>
            </a:r>
          </a:p>
          <a:p>
            <a:pPr marL="624078" indent="-514350">
              <a:buFont typeface="+mj-lt"/>
              <a:buAutoNum type="alphaLcParenR"/>
            </a:pPr>
            <a:r>
              <a:rPr lang="es-ES" dirty="0" smtClean="0"/>
              <a:t>Osteoclastos.</a:t>
            </a:r>
            <a:endParaRPr lang="es-ES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¿Cuál es la unidad estructural del hueso compacto?</a:t>
            </a:r>
            <a:endParaRPr lang="es-ES" dirty="0"/>
          </a:p>
        </p:txBody>
      </p:sp>
      <p:pic>
        <p:nvPicPr>
          <p:cNvPr id="4" name="3 Imagen" descr="bonetissu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1934" y="1785927"/>
            <a:ext cx="4405322" cy="3303992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457200" y="2285992"/>
            <a:ext cx="8229600" cy="3721299"/>
          </a:xfrm>
        </p:spPr>
        <p:txBody>
          <a:bodyPr/>
          <a:lstStyle/>
          <a:p>
            <a:endParaRPr lang="es-ES" dirty="0" smtClean="0"/>
          </a:p>
          <a:p>
            <a:pPr marL="624078" indent="-514350">
              <a:buFont typeface="+mj-lt"/>
              <a:buAutoNum type="alphaLcParenR"/>
            </a:pPr>
            <a:r>
              <a:rPr lang="es-ES" dirty="0" smtClean="0"/>
              <a:t>Largos, cortos y planos.</a:t>
            </a:r>
          </a:p>
          <a:p>
            <a:pPr marL="624078" indent="-514350">
              <a:buFont typeface="+mj-lt"/>
              <a:buAutoNum type="alphaLcParenR"/>
            </a:pPr>
            <a:r>
              <a:rPr lang="es-ES" dirty="0" smtClean="0"/>
              <a:t>Esponjosos y cortos</a:t>
            </a:r>
          </a:p>
          <a:p>
            <a:pPr marL="624078" indent="-514350">
              <a:buFont typeface="+mj-lt"/>
              <a:buAutoNum type="alphaLcParenR"/>
            </a:pPr>
            <a:r>
              <a:rPr lang="es-ES" dirty="0" smtClean="0"/>
              <a:t>Largos, planos y esponjosos.</a:t>
            </a:r>
          </a:p>
          <a:p>
            <a:pPr marL="624078" indent="-514350">
              <a:buFont typeface="+mj-lt"/>
              <a:buAutoNum type="alphaLcParenR"/>
            </a:pPr>
            <a:r>
              <a:rPr lang="es-ES" dirty="0" smtClean="0"/>
              <a:t>Cortos y compactos</a:t>
            </a:r>
          </a:p>
          <a:p>
            <a:pPr marL="624078" indent="-514350">
              <a:buNone/>
            </a:pPr>
            <a:endParaRPr lang="es-ES" dirty="0" smtClean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154230"/>
          </a:xfrm>
        </p:spPr>
        <p:txBody>
          <a:bodyPr>
            <a:normAutofit/>
          </a:bodyPr>
          <a:lstStyle/>
          <a:p>
            <a:r>
              <a:rPr lang="es-ES" dirty="0" smtClean="0"/>
              <a:t>¿Cómo se clasifican los huesos de acuerdo a su forma?</a:t>
            </a:r>
            <a:endParaRPr lang="es-ES" dirty="0"/>
          </a:p>
        </p:txBody>
      </p:sp>
      <p:pic>
        <p:nvPicPr>
          <p:cNvPr id="4" name="3 Imagen" descr="huesos.png"/>
          <p:cNvPicPr>
            <a:picLocks noChangeAspect="1"/>
          </p:cNvPicPr>
          <p:nvPr/>
        </p:nvPicPr>
        <p:blipFill>
          <a:blip r:embed="rId3"/>
          <a:srcRect b="5468"/>
          <a:stretch>
            <a:fillRect/>
          </a:stretch>
        </p:blipFill>
        <p:spPr>
          <a:xfrm>
            <a:off x="6143636" y="3429000"/>
            <a:ext cx="2397003" cy="250033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408214" y="2071678"/>
            <a:ext cx="8229600" cy="3935613"/>
          </a:xfrm>
        </p:spPr>
        <p:txBody>
          <a:bodyPr/>
          <a:lstStyle/>
          <a:p>
            <a:pPr marL="624078" indent="-514350">
              <a:buFont typeface="+mj-lt"/>
              <a:buAutoNum type="alphaLcParenR"/>
            </a:pPr>
            <a:endParaRPr lang="es-ES" dirty="0" smtClean="0"/>
          </a:p>
          <a:p>
            <a:pPr marL="624078" indent="-514350">
              <a:buFont typeface="+mj-lt"/>
              <a:buAutoNum type="alphaLcParenR"/>
            </a:pPr>
            <a:r>
              <a:rPr lang="es-ES" dirty="0" smtClean="0"/>
              <a:t>Endocrino.</a:t>
            </a:r>
          </a:p>
          <a:p>
            <a:pPr marL="624078" indent="-514350">
              <a:buFont typeface="+mj-lt"/>
              <a:buAutoNum type="alphaLcParenR"/>
            </a:pPr>
            <a:r>
              <a:rPr lang="es-ES" dirty="0" smtClean="0"/>
              <a:t>Muscular.</a:t>
            </a:r>
          </a:p>
          <a:p>
            <a:pPr marL="624078" indent="-514350">
              <a:buFont typeface="+mj-lt"/>
              <a:buAutoNum type="alphaLcParenR"/>
            </a:pPr>
            <a:r>
              <a:rPr lang="es-ES" dirty="0" smtClean="0"/>
              <a:t>Nervioso.</a:t>
            </a:r>
          </a:p>
          <a:p>
            <a:pPr marL="624078" indent="-514350">
              <a:buFont typeface="+mj-lt"/>
              <a:buAutoNum type="alphaLcParenR"/>
            </a:pPr>
            <a:r>
              <a:rPr lang="es-ES" dirty="0" smtClean="0"/>
              <a:t>Linfático.</a:t>
            </a:r>
            <a:endParaRPr lang="es-ES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154230"/>
          </a:xfrm>
        </p:spPr>
        <p:txBody>
          <a:bodyPr>
            <a:normAutofit/>
          </a:bodyPr>
          <a:lstStyle/>
          <a:p>
            <a:pPr lvl="0"/>
            <a:r>
              <a:rPr lang="es-ES" dirty="0" smtClean="0"/>
              <a:t> ¿Qué sistema se divide en central y periférico?</a:t>
            </a:r>
            <a:endParaRPr lang="es-ES" dirty="0"/>
          </a:p>
        </p:txBody>
      </p:sp>
      <p:pic>
        <p:nvPicPr>
          <p:cNvPr id="4" name="3 Imagen" descr="t102485-0.jpg"/>
          <p:cNvPicPr>
            <a:picLocks noChangeAspect="1"/>
          </p:cNvPicPr>
          <p:nvPr/>
        </p:nvPicPr>
        <p:blipFill>
          <a:blip r:embed="rId3"/>
          <a:srcRect r="35312"/>
          <a:stretch>
            <a:fillRect/>
          </a:stretch>
        </p:blipFill>
        <p:spPr>
          <a:xfrm>
            <a:off x="4929190" y="2143116"/>
            <a:ext cx="2946001" cy="3643338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457200" y="2285993"/>
            <a:ext cx="8229600" cy="3214710"/>
          </a:xfrm>
        </p:spPr>
        <p:txBody>
          <a:bodyPr/>
          <a:lstStyle/>
          <a:p>
            <a:endParaRPr lang="es-ES" dirty="0" smtClean="0"/>
          </a:p>
          <a:p>
            <a:pPr marL="624078" indent="-514350">
              <a:buFont typeface="+mj-lt"/>
              <a:buAutoNum type="alphaLcParenR"/>
            </a:pPr>
            <a:r>
              <a:rPr lang="es-ES" dirty="0" smtClean="0"/>
              <a:t>Humero y fémur.</a:t>
            </a:r>
          </a:p>
          <a:p>
            <a:pPr marL="624078" indent="-514350">
              <a:buFont typeface="+mj-lt"/>
              <a:buAutoNum type="alphaLcParenR"/>
            </a:pPr>
            <a:r>
              <a:rPr lang="es-ES" dirty="0" smtClean="0"/>
              <a:t>Falange y martillo.</a:t>
            </a:r>
          </a:p>
          <a:p>
            <a:pPr marL="624078" indent="-514350">
              <a:buFont typeface="+mj-lt"/>
              <a:buAutoNum type="alphaLcParenR"/>
            </a:pPr>
            <a:r>
              <a:rPr lang="es-ES" dirty="0" smtClean="0"/>
              <a:t>Costilla y clavícula.</a:t>
            </a:r>
          </a:p>
          <a:p>
            <a:pPr marL="624078" indent="-514350">
              <a:buFont typeface="+mj-lt"/>
              <a:buAutoNum type="alphaLcParenR"/>
            </a:pPr>
            <a:r>
              <a:rPr lang="es-ES" dirty="0" smtClean="0"/>
              <a:t>Occipital y frontal.</a:t>
            </a:r>
            <a:endParaRPr lang="es-ES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154230"/>
          </a:xfrm>
        </p:spPr>
        <p:txBody>
          <a:bodyPr>
            <a:normAutofit/>
          </a:bodyPr>
          <a:lstStyle/>
          <a:p>
            <a:r>
              <a:rPr lang="es-ES" dirty="0" smtClean="0"/>
              <a:t>Son ejemplos de huesos largos.</a:t>
            </a:r>
            <a:endParaRPr lang="es-ES" dirty="0"/>
          </a:p>
        </p:txBody>
      </p:sp>
      <p:pic>
        <p:nvPicPr>
          <p:cNvPr id="4" name="3 Imagen" descr="imagesCAKRWYOS.jpg"/>
          <p:cNvPicPr>
            <a:picLocks noChangeAspect="1"/>
          </p:cNvPicPr>
          <p:nvPr/>
        </p:nvPicPr>
        <p:blipFill>
          <a:blip r:embed="rId3"/>
          <a:srcRect l="23768" r="25040" b="5223"/>
          <a:stretch>
            <a:fillRect/>
          </a:stretch>
        </p:blipFill>
        <p:spPr>
          <a:xfrm>
            <a:off x="6072198" y="2643182"/>
            <a:ext cx="1714512" cy="30072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 smtClean="0"/>
          </a:p>
          <a:p>
            <a:pPr marL="624078" indent="-514350">
              <a:buFont typeface="+mj-lt"/>
              <a:buAutoNum type="alphaLcParenR"/>
            </a:pPr>
            <a:r>
              <a:rPr lang="es-ES" dirty="0" smtClean="0"/>
              <a:t>Compacto y esponjosos.</a:t>
            </a:r>
          </a:p>
          <a:p>
            <a:pPr marL="624078" indent="-514350">
              <a:buFont typeface="+mj-lt"/>
              <a:buAutoNum type="alphaLcParenR"/>
            </a:pPr>
            <a:r>
              <a:rPr lang="es-ES" dirty="0" smtClean="0"/>
              <a:t>Largos y planos.</a:t>
            </a:r>
          </a:p>
          <a:p>
            <a:pPr marL="624078" indent="-514350">
              <a:buFont typeface="+mj-lt"/>
              <a:buAutoNum type="alphaLcParenR"/>
            </a:pPr>
            <a:r>
              <a:rPr lang="es-ES" dirty="0" smtClean="0"/>
              <a:t>Largos y cortos.</a:t>
            </a:r>
          </a:p>
          <a:p>
            <a:pPr marL="624078" indent="-514350">
              <a:buFont typeface="+mj-lt"/>
              <a:buAutoNum type="alphaLcParenR"/>
            </a:pPr>
            <a:r>
              <a:rPr lang="es-ES" dirty="0" smtClean="0"/>
              <a:t>Esponjosos y cortos.</a:t>
            </a:r>
          </a:p>
          <a:p>
            <a:pPr>
              <a:buNone/>
            </a:pPr>
            <a:endParaRPr lang="es-ES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¿Cuáles son los tipos de huesos de acuerdo a la estructura?</a:t>
            </a:r>
            <a:endParaRPr lang="es-ES" dirty="0"/>
          </a:p>
        </p:txBody>
      </p:sp>
      <p:pic>
        <p:nvPicPr>
          <p:cNvPr id="4" name="3 Imagen" descr="Imagen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14941" y="3071810"/>
            <a:ext cx="3526555" cy="2259345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457200" y="2500306"/>
            <a:ext cx="8229600" cy="3506985"/>
          </a:xfrm>
        </p:spPr>
        <p:txBody>
          <a:bodyPr/>
          <a:lstStyle/>
          <a:p>
            <a:endParaRPr lang="es-ES" dirty="0" smtClean="0"/>
          </a:p>
          <a:p>
            <a:pPr marL="624078" indent="-514350">
              <a:buFont typeface="+mj-lt"/>
              <a:buAutoNum type="alphaLcParenR"/>
            </a:pPr>
            <a:r>
              <a:rPr lang="es-ES" dirty="0" smtClean="0"/>
              <a:t>Huesos cortos.</a:t>
            </a:r>
          </a:p>
          <a:p>
            <a:pPr marL="624078" indent="-514350">
              <a:buFont typeface="+mj-lt"/>
              <a:buAutoNum type="alphaLcParenR"/>
            </a:pPr>
            <a:r>
              <a:rPr lang="es-ES" dirty="0" smtClean="0"/>
              <a:t>Huesos planos.</a:t>
            </a:r>
          </a:p>
          <a:p>
            <a:pPr marL="624078" indent="-514350">
              <a:buFont typeface="+mj-lt"/>
              <a:buAutoNum type="alphaLcParenR"/>
            </a:pPr>
            <a:r>
              <a:rPr lang="es-ES" dirty="0" smtClean="0"/>
              <a:t>Huesos esponjosos.</a:t>
            </a:r>
          </a:p>
          <a:p>
            <a:pPr marL="624078" indent="-514350">
              <a:buFont typeface="+mj-lt"/>
              <a:buAutoNum type="alphaLcParenR"/>
            </a:pPr>
            <a:r>
              <a:rPr lang="es-ES" dirty="0" smtClean="0"/>
              <a:t>Huesos largos.</a:t>
            </a:r>
            <a:endParaRPr lang="es-ES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25668"/>
          </a:xfrm>
        </p:spPr>
        <p:txBody>
          <a:bodyPr>
            <a:normAutofit/>
          </a:bodyPr>
          <a:lstStyle/>
          <a:p>
            <a:r>
              <a:rPr lang="es-ES" dirty="0" smtClean="0"/>
              <a:t>¿En qué tipo de huesos predomina la longitud sobre el espesor y el ancho?</a:t>
            </a:r>
            <a:endParaRPr lang="es-ES" dirty="0"/>
          </a:p>
        </p:txBody>
      </p:sp>
      <p:pic>
        <p:nvPicPr>
          <p:cNvPr id="4" name="3 Imagen" descr="Femu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3570" y="2428868"/>
            <a:ext cx="1711960" cy="32004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 smtClean="0"/>
          </a:p>
          <a:p>
            <a:pPr marL="624078" indent="-514350">
              <a:buFont typeface="+mj-lt"/>
              <a:buAutoNum type="alphaLcParenR"/>
            </a:pPr>
            <a:r>
              <a:rPr lang="es-ES" dirty="0" smtClean="0"/>
              <a:t>Huesos largos. </a:t>
            </a:r>
          </a:p>
          <a:p>
            <a:pPr marL="624078" indent="-514350">
              <a:buFont typeface="+mj-lt"/>
              <a:buAutoNum type="alphaLcParenR"/>
            </a:pPr>
            <a:r>
              <a:rPr lang="es-ES" dirty="0" smtClean="0"/>
              <a:t>Huesos largos y cortos.</a:t>
            </a:r>
          </a:p>
          <a:p>
            <a:pPr marL="624078" indent="-514350">
              <a:buFont typeface="+mj-lt"/>
              <a:buAutoNum type="alphaLcParenR"/>
            </a:pPr>
            <a:r>
              <a:rPr lang="es-ES" dirty="0" smtClean="0"/>
              <a:t>Huesos planos.</a:t>
            </a:r>
          </a:p>
          <a:p>
            <a:pPr marL="624078" indent="-514350">
              <a:buFont typeface="+mj-lt"/>
              <a:buAutoNum type="alphaLcParenR"/>
            </a:pPr>
            <a:r>
              <a:rPr lang="es-ES" dirty="0" smtClean="0"/>
              <a:t>Huesos cortos.</a:t>
            </a:r>
            <a:endParaRPr lang="es-ES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Huesos en los que sus tres ejes son semejantes.</a:t>
            </a:r>
            <a:endParaRPr lang="es-ES" dirty="0"/>
          </a:p>
        </p:txBody>
      </p:sp>
      <p:pic>
        <p:nvPicPr>
          <p:cNvPr id="4" name="3 Imagen" descr="imagesCAMUBSS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2066" y="2714620"/>
            <a:ext cx="2881329" cy="2166759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 smtClean="0"/>
          </a:p>
          <a:p>
            <a:pPr marL="624078" indent="-514350">
              <a:buFont typeface="+mj-lt"/>
              <a:buAutoNum type="alphaLcParenR"/>
            </a:pPr>
            <a:r>
              <a:rPr lang="es-ES" dirty="0" smtClean="0"/>
              <a:t>Planos.</a:t>
            </a:r>
          </a:p>
          <a:p>
            <a:pPr marL="624078" indent="-514350">
              <a:buFont typeface="+mj-lt"/>
              <a:buAutoNum type="alphaLcParenR"/>
            </a:pPr>
            <a:r>
              <a:rPr lang="es-ES" dirty="0" smtClean="0"/>
              <a:t>Largos.</a:t>
            </a:r>
          </a:p>
          <a:p>
            <a:pPr marL="624078" indent="-514350">
              <a:buFont typeface="+mj-lt"/>
              <a:buAutoNum type="alphaLcParenR"/>
            </a:pPr>
            <a:r>
              <a:rPr lang="es-ES" dirty="0" smtClean="0"/>
              <a:t>Cortos.</a:t>
            </a:r>
          </a:p>
          <a:p>
            <a:pPr marL="624078" indent="-514350">
              <a:buFont typeface="+mj-lt"/>
              <a:buAutoNum type="alphaLcParenR"/>
            </a:pPr>
            <a:r>
              <a:rPr lang="es-ES" dirty="0" smtClean="0"/>
              <a:t>Esponjosos.</a:t>
            </a:r>
            <a:endParaRPr lang="es-ES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Tipo de huesos en que su espesor es reducido.</a:t>
            </a:r>
            <a:endParaRPr lang="es-ES" dirty="0"/>
          </a:p>
        </p:txBody>
      </p:sp>
      <p:pic>
        <p:nvPicPr>
          <p:cNvPr id="5" name="4 Imagen" descr="imagesCA8DEG90.jpg"/>
          <p:cNvPicPr>
            <a:picLocks noChangeAspect="1"/>
          </p:cNvPicPr>
          <p:nvPr/>
        </p:nvPicPr>
        <p:blipFill>
          <a:blip r:embed="rId3"/>
          <a:srcRect l="14081" t="18575" r="16110"/>
          <a:stretch>
            <a:fillRect/>
          </a:stretch>
        </p:blipFill>
        <p:spPr>
          <a:xfrm>
            <a:off x="5143504" y="2571744"/>
            <a:ext cx="2786082" cy="2588719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 smtClean="0"/>
          </a:p>
          <a:p>
            <a:pPr marL="624078" indent="-514350">
              <a:buFont typeface="+mj-lt"/>
              <a:buAutoNum type="alphaLcParenR"/>
            </a:pPr>
            <a:r>
              <a:rPr lang="es-ES" dirty="0" smtClean="0"/>
              <a:t>Prominencia redondeada.</a:t>
            </a:r>
          </a:p>
          <a:p>
            <a:pPr marL="624078" indent="-514350">
              <a:buFont typeface="+mj-lt"/>
              <a:buAutoNum type="alphaLcParenR"/>
            </a:pPr>
            <a:r>
              <a:rPr lang="es-ES" dirty="0" smtClean="0"/>
              <a:t>Una articulación.</a:t>
            </a:r>
          </a:p>
          <a:p>
            <a:pPr marL="624078" indent="-514350">
              <a:buFont typeface="+mj-lt"/>
              <a:buAutoNum type="alphaLcParenR"/>
            </a:pPr>
            <a:r>
              <a:rPr lang="es-ES" dirty="0" smtClean="0"/>
              <a:t>Un hueso.</a:t>
            </a:r>
          </a:p>
          <a:p>
            <a:pPr marL="624078" indent="-514350">
              <a:buFont typeface="+mj-lt"/>
              <a:buAutoNum type="alphaLcParenR"/>
            </a:pPr>
            <a:r>
              <a:rPr lang="es-ES" dirty="0" smtClean="0"/>
              <a:t>Ninguno de los anteriores.</a:t>
            </a:r>
            <a:endParaRPr lang="es-ES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¿Qué es el trocánter?</a:t>
            </a:r>
            <a:endParaRPr lang="es-ES" dirty="0"/>
          </a:p>
        </p:txBody>
      </p:sp>
      <p:pic>
        <p:nvPicPr>
          <p:cNvPr id="4" name="3 Imagen" descr="Shisha%20Pangma%20von%20Norde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6380" y="4000504"/>
            <a:ext cx="3214710" cy="2284572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 smtClean="0"/>
          </a:p>
          <a:p>
            <a:pPr marL="624078" indent="-514350">
              <a:buFont typeface="+mj-lt"/>
              <a:buAutoNum type="alphaLcParenR"/>
            </a:pPr>
            <a:r>
              <a:rPr lang="es-ES" dirty="0" smtClean="0"/>
              <a:t>Zona articular redondeada.</a:t>
            </a:r>
          </a:p>
          <a:p>
            <a:pPr marL="624078" indent="-514350">
              <a:buFont typeface="+mj-lt"/>
              <a:buAutoNum type="alphaLcParenR"/>
            </a:pPr>
            <a:r>
              <a:rPr lang="es-ES" dirty="0" smtClean="0"/>
              <a:t>Prominencia.</a:t>
            </a:r>
          </a:p>
          <a:p>
            <a:pPr marL="624078" indent="-514350">
              <a:buFont typeface="+mj-lt"/>
              <a:buAutoNum type="alphaLcParenR"/>
            </a:pPr>
            <a:r>
              <a:rPr lang="es-ES" dirty="0" smtClean="0"/>
              <a:t>Un hueso plano.</a:t>
            </a:r>
          </a:p>
          <a:p>
            <a:pPr marL="624078" indent="-514350">
              <a:buFont typeface="+mj-lt"/>
              <a:buAutoNum type="alphaLcParenR"/>
            </a:pPr>
            <a:r>
              <a:rPr lang="es-ES" dirty="0" smtClean="0"/>
              <a:t>Una hueso largo.</a:t>
            </a:r>
          </a:p>
          <a:p>
            <a:pPr marL="624078" indent="-514350">
              <a:buFont typeface="+mj-lt"/>
              <a:buAutoNum type="alphaLcParenR"/>
            </a:pPr>
            <a:endParaRPr lang="es-ES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¿Qué es el cóndilo?</a:t>
            </a:r>
            <a:endParaRPr lang="es-ES" dirty="0"/>
          </a:p>
        </p:txBody>
      </p:sp>
      <p:pic>
        <p:nvPicPr>
          <p:cNvPr id="4" name="3 Imagen" descr="Femur%20dista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4876" y="3500438"/>
            <a:ext cx="3524275" cy="2643206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 smtClean="0"/>
          </a:p>
          <a:p>
            <a:pPr marL="624078" indent="-514350">
              <a:buFont typeface="+mj-lt"/>
              <a:buAutoNum type="alphaLcParenR"/>
            </a:pPr>
            <a:r>
              <a:rPr lang="es-ES" dirty="0" smtClean="0"/>
              <a:t>Salientes </a:t>
            </a:r>
            <a:r>
              <a:rPr lang="es-ES" dirty="0" smtClean="0"/>
              <a:t>ó</a:t>
            </a:r>
            <a:r>
              <a:rPr lang="es-ES" dirty="0" smtClean="0"/>
              <a:t>seos </a:t>
            </a:r>
            <a:r>
              <a:rPr lang="es-ES" dirty="0" smtClean="0"/>
              <a:t>del tobillo.</a:t>
            </a:r>
          </a:p>
          <a:p>
            <a:pPr marL="624078" indent="-514350">
              <a:buFont typeface="+mj-lt"/>
              <a:buAutoNum type="alphaLcParenR"/>
            </a:pPr>
            <a:r>
              <a:rPr lang="es-ES" dirty="0" smtClean="0"/>
              <a:t>Salientes </a:t>
            </a:r>
            <a:r>
              <a:rPr lang="es-ES" dirty="0" smtClean="0"/>
              <a:t>ó</a:t>
            </a:r>
            <a:r>
              <a:rPr lang="es-ES" dirty="0" smtClean="0"/>
              <a:t>seos </a:t>
            </a:r>
            <a:r>
              <a:rPr lang="es-ES" dirty="0" smtClean="0"/>
              <a:t>de la muñeca.</a:t>
            </a:r>
          </a:p>
          <a:p>
            <a:pPr marL="624078" indent="-514350">
              <a:buFont typeface="+mj-lt"/>
              <a:buAutoNum type="alphaLcParenR"/>
            </a:pPr>
            <a:r>
              <a:rPr lang="es-ES" dirty="0" smtClean="0"/>
              <a:t>Salientes </a:t>
            </a:r>
            <a:r>
              <a:rPr lang="es-ES" dirty="0" smtClean="0"/>
              <a:t>ó</a:t>
            </a:r>
            <a:r>
              <a:rPr lang="es-ES" dirty="0" smtClean="0"/>
              <a:t>seos </a:t>
            </a:r>
            <a:r>
              <a:rPr lang="es-ES" dirty="0" smtClean="0"/>
              <a:t>del pelvis.</a:t>
            </a:r>
          </a:p>
          <a:p>
            <a:pPr marL="624078" indent="-514350">
              <a:buFont typeface="+mj-lt"/>
              <a:buAutoNum type="alphaLcParenR"/>
            </a:pPr>
            <a:r>
              <a:rPr lang="es-ES" dirty="0" smtClean="0"/>
              <a:t>Ninguno de los anteriores.</a:t>
            </a:r>
            <a:endParaRPr lang="es-ES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¿Qué es el </a:t>
            </a:r>
            <a:r>
              <a:rPr lang="es-ES" dirty="0" err="1" smtClean="0"/>
              <a:t>maleolo</a:t>
            </a:r>
            <a:r>
              <a:rPr lang="es-ES" dirty="0" smtClean="0"/>
              <a:t>?</a:t>
            </a:r>
            <a:endParaRPr lang="es-ES" dirty="0"/>
          </a:p>
        </p:txBody>
      </p:sp>
      <p:pic>
        <p:nvPicPr>
          <p:cNvPr id="4" name="3 Imagen" descr="untitled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6446" y="3071810"/>
            <a:ext cx="3048000" cy="30480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 smtClean="0"/>
          </a:p>
          <a:p>
            <a:endParaRPr lang="es-ES" dirty="0" smtClean="0"/>
          </a:p>
          <a:p>
            <a:pPr marL="624078" indent="-514350">
              <a:buFont typeface="+mj-lt"/>
              <a:buAutoNum type="alphaLcParenR"/>
            </a:pPr>
            <a:r>
              <a:rPr lang="es-ES" dirty="0" err="1" smtClean="0"/>
              <a:t>Celulas</a:t>
            </a:r>
            <a:r>
              <a:rPr lang="es-ES" dirty="0" smtClean="0"/>
              <a:t> de la sangre.</a:t>
            </a:r>
          </a:p>
          <a:p>
            <a:pPr marL="624078" indent="-514350">
              <a:buFont typeface="+mj-lt"/>
              <a:buAutoNum type="alphaLcParenR"/>
            </a:pPr>
            <a:r>
              <a:rPr lang="es-ES" dirty="0" err="1" smtClean="0"/>
              <a:t>Celulas</a:t>
            </a:r>
            <a:r>
              <a:rPr lang="es-ES" dirty="0" smtClean="0"/>
              <a:t> de los huesos.</a:t>
            </a:r>
          </a:p>
          <a:p>
            <a:pPr marL="624078" indent="-514350">
              <a:buFont typeface="+mj-lt"/>
              <a:buAutoNum type="alphaLcParenR"/>
            </a:pPr>
            <a:r>
              <a:rPr lang="es-ES" dirty="0" smtClean="0"/>
              <a:t>Huesos del esqueleto axil.</a:t>
            </a:r>
          </a:p>
          <a:p>
            <a:pPr marL="624078" indent="-514350">
              <a:buFont typeface="+mj-lt"/>
              <a:buAutoNum type="alphaLcParenR"/>
            </a:pPr>
            <a:r>
              <a:rPr lang="es-ES" dirty="0" smtClean="0"/>
              <a:t>Huesos planos.</a:t>
            </a:r>
            <a:endParaRPr lang="es-ES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¿Qué son los osteoblastos?</a:t>
            </a:r>
            <a:endParaRPr lang="es-ES" dirty="0"/>
          </a:p>
        </p:txBody>
      </p:sp>
      <p:pic>
        <p:nvPicPr>
          <p:cNvPr id="4" name="3 Imagen" descr="250px-Gray8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628" y="3929066"/>
            <a:ext cx="3175724" cy="1956246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 smtClean="0"/>
          </a:p>
          <a:p>
            <a:pPr marL="624078" indent="-514350">
              <a:buFont typeface="+mj-lt"/>
              <a:buAutoNum type="alphaLcParenR"/>
            </a:pPr>
            <a:endParaRPr lang="es-ES" dirty="0" smtClean="0"/>
          </a:p>
          <a:p>
            <a:pPr marL="624078" indent="-514350">
              <a:buFont typeface="+mj-lt"/>
              <a:buAutoNum type="alphaLcParenR"/>
            </a:pPr>
            <a:r>
              <a:rPr lang="es-ES" dirty="0" smtClean="0"/>
              <a:t>Aponeurosis.</a:t>
            </a:r>
          </a:p>
          <a:p>
            <a:pPr marL="624078" indent="-514350">
              <a:buFont typeface="+mj-lt"/>
              <a:buAutoNum type="alphaLcParenR"/>
            </a:pPr>
            <a:r>
              <a:rPr lang="es-ES" dirty="0" smtClean="0"/>
              <a:t>Periostio.</a:t>
            </a:r>
          </a:p>
          <a:p>
            <a:pPr marL="624078" indent="-514350">
              <a:buFont typeface="+mj-lt"/>
              <a:buAutoNum type="alphaLcParenR"/>
            </a:pPr>
            <a:r>
              <a:rPr lang="es-ES" dirty="0" smtClean="0"/>
              <a:t>Fibroblasto.</a:t>
            </a:r>
          </a:p>
          <a:p>
            <a:pPr marL="624078" indent="-514350">
              <a:buFont typeface="+mj-lt"/>
              <a:buAutoNum type="alphaLcParenR"/>
            </a:pPr>
            <a:r>
              <a:rPr lang="es-ES" dirty="0" smtClean="0"/>
              <a:t>Fibroelastico.</a:t>
            </a:r>
            <a:endParaRPr lang="es-ES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¿Qué nombre recibe el tejido conjuntivo que envuelve el hueso?</a:t>
            </a:r>
            <a:endParaRPr lang="es-ES" dirty="0"/>
          </a:p>
        </p:txBody>
      </p:sp>
      <p:pic>
        <p:nvPicPr>
          <p:cNvPr id="4" name="3 Imagen" descr="35bis_PeriostioNORMAL_tibiotarso_smal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0704" y="2047186"/>
            <a:ext cx="2341570" cy="416799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457200" y="2000240"/>
            <a:ext cx="8229600" cy="4007051"/>
          </a:xfrm>
        </p:spPr>
        <p:txBody>
          <a:bodyPr/>
          <a:lstStyle/>
          <a:p>
            <a:pPr marL="624078" indent="-514350">
              <a:buFont typeface="+mj-lt"/>
              <a:buAutoNum type="alphaLcParenR"/>
            </a:pPr>
            <a:endParaRPr lang="es-ES" dirty="0" smtClean="0"/>
          </a:p>
          <a:p>
            <a:pPr marL="624078" indent="-514350">
              <a:buFont typeface="+mj-lt"/>
              <a:buAutoNum type="alphaLcParenR"/>
            </a:pPr>
            <a:r>
              <a:rPr lang="es-ES" dirty="0" smtClean="0"/>
              <a:t>Simpático y Parasimpático.</a:t>
            </a:r>
          </a:p>
          <a:p>
            <a:pPr marL="624078" indent="-514350">
              <a:buFont typeface="+mj-lt"/>
              <a:buAutoNum type="alphaLcParenR"/>
            </a:pPr>
            <a:r>
              <a:rPr lang="es-ES" dirty="0" smtClean="0"/>
              <a:t>Preganglionar y postganglionar.</a:t>
            </a:r>
          </a:p>
          <a:p>
            <a:pPr marL="624078" indent="-514350">
              <a:buFont typeface="+mj-lt"/>
              <a:buAutoNum type="alphaLcParenR"/>
            </a:pPr>
            <a:r>
              <a:rPr lang="es-ES" dirty="0" smtClean="0"/>
              <a:t>Autónomo y Periférico.</a:t>
            </a:r>
          </a:p>
          <a:p>
            <a:pPr marL="624078" indent="-514350">
              <a:buFont typeface="+mj-lt"/>
              <a:buAutoNum type="alphaLcParenR"/>
            </a:pPr>
            <a:r>
              <a:rPr lang="es-ES" dirty="0" smtClean="0"/>
              <a:t>Anterior y Posterior.</a:t>
            </a:r>
          </a:p>
          <a:p>
            <a:pPr marL="624078" indent="-514350">
              <a:buFont typeface="+mj-lt"/>
              <a:buAutoNum type="alphaLcParenR"/>
            </a:pPr>
            <a:endParaRPr lang="es-ES" dirty="0" smtClean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97106"/>
          </a:xfrm>
        </p:spPr>
        <p:txBody>
          <a:bodyPr>
            <a:normAutofit fontScale="90000"/>
          </a:bodyPr>
          <a:lstStyle/>
          <a:p>
            <a:pPr lvl="0"/>
            <a:r>
              <a:rPr lang="es-ES" dirty="0" smtClean="0"/>
              <a:t> ¿Qué sistemas forman  la parte motora del sistema  nervioso autónomo?</a:t>
            </a:r>
            <a:br>
              <a:rPr lang="es-ES" dirty="0" smtClean="0"/>
            </a:br>
            <a:endParaRPr lang="es-ES" dirty="0"/>
          </a:p>
        </p:txBody>
      </p:sp>
      <p:pic>
        <p:nvPicPr>
          <p:cNvPr id="4" name="3 Imagen" descr="rm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6446" y="3429000"/>
            <a:ext cx="2385016" cy="3178576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 smtClean="0"/>
          </a:p>
          <a:p>
            <a:endParaRPr lang="es-ES" dirty="0" smtClean="0"/>
          </a:p>
          <a:p>
            <a:pPr marL="624078" indent="-514350">
              <a:buFont typeface="+mj-lt"/>
              <a:buAutoNum type="alphaLcParenR"/>
            </a:pPr>
            <a:r>
              <a:rPr lang="es-ES" dirty="0" smtClean="0"/>
              <a:t>Esqueleto axil.</a:t>
            </a:r>
          </a:p>
          <a:p>
            <a:pPr marL="624078" indent="-514350">
              <a:buFont typeface="+mj-lt"/>
              <a:buAutoNum type="alphaLcParenR"/>
            </a:pPr>
            <a:r>
              <a:rPr lang="es-ES" dirty="0" smtClean="0"/>
              <a:t>Esqueleto apendicular.</a:t>
            </a:r>
          </a:p>
          <a:p>
            <a:pPr marL="624078" indent="-514350">
              <a:buFont typeface="+mj-lt"/>
              <a:buAutoNum type="alphaLcParenR"/>
            </a:pPr>
            <a:r>
              <a:rPr lang="es-ES" dirty="0" smtClean="0"/>
              <a:t>El esqueleto no se divide.</a:t>
            </a:r>
          </a:p>
          <a:p>
            <a:pPr marL="624078" indent="-514350">
              <a:buFont typeface="+mj-lt"/>
              <a:buAutoNum type="alphaLcParenR"/>
            </a:pPr>
            <a:r>
              <a:rPr lang="es-ES" dirty="0" smtClean="0"/>
              <a:t>A ninguno de los anteriores.</a:t>
            </a:r>
            <a:endParaRPr lang="es-ES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¿A qué tipo de esqueleto pertenece la cabeza?</a:t>
            </a:r>
            <a:endParaRPr lang="es-ES" dirty="0"/>
          </a:p>
        </p:txBody>
      </p:sp>
      <p:pic>
        <p:nvPicPr>
          <p:cNvPr id="4" name="3 Imagen" descr="sos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3813" y="2285992"/>
            <a:ext cx="3101279" cy="3595686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 smtClean="0"/>
          </a:p>
          <a:p>
            <a:endParaRPr lang="es-ES" dirty="0" smtClean="0"/>
          </a:p>
          <a:p>
            <a:pPr marL="624078" indent="-514350">
              <a:buFont typeface="+mj-lt"/>
              <a:buAutoNum type="alphaLcParenR"/>
            </a:pPr>
            <a:r>
              <a:rPr lang="es-ES" dirty="0" smtClean="0"/>
              <a:t>Masetero.</a:t>
            </a:r>
          </a:p>
          <a:p>
            <a:pPr marL="624078" indent="-514350">
              <a:buFont typeface="+mj-lt"/>
              <a:buAutoNum type="alphaLcParenR"/>
            </a:pPr>
            <a:r>
              <a:rPr lang="es-ES" dirty="0" smtClean="0"/>
              <a:t>Trapecio. </a:t>
            </a:r>
          </a:p>
          <a:p>
            <a:pPr marL="624078" indent="-514350">
              <a:buFont typeface="+mj-lt"/>
              <a:buAutoNum type="alphaLcParenR"/>
            </a:pPr>
            <a:r>
              <a:rPr lang="es-ES" dirty="0" smtClean="0"/>
              <a:t>Redondo mayor.</a:t>
            </a:r>
          </a:p>
          <a:p>
            <a:pPr marL="624078" indent="-514350">
              <a:buFont typeface="+mj-lt"/>
              <a:buAutoNum type="alphaLcParenR"/>
            </a:pPr>
            <a:r>
              <a:rPr lang="es-ES" dirty="0" smtClean="0"/>
              <a:t>Semitendioso.</a:t>
            </a:r>
            <a:endParaRPr lang="es-ES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Es un musculo de la cara:</a:t>
            </a:r>
            <a:endParaRPr lang="es-ES" dirty="0"/>
          </a:p>
        </p:txBody>
      </p:sp>
      <p:pic>
        <p:nvPicPr>
          <p:cNvPr id="4" name="3 Imagen" descr="imagesCAVXE0AZ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6380" y="2643182"/>
            <a:ext cx="2494989" cy="2643206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457200" y="2571744"/>
            <a:ext cx="8229600" cy="3435547"/>
          </a:xfrm>
        </p:spPr>
        <p:txBody>
          <a:bodyPr/>
          <a:lstStyle/>
          <a:p>
            <a:endParaRPr lang="es-ES" dirty="0" smtClean="0"/>
          </a:p>
          <a:p>
            <a:endParaRPr lang="es-ES" dirty="0" smtClean="0"/>
          </a:p>
          <a:p>
            <a:pPr marL="624078" indent="-514350">
              <a:buFont typeface="+mj-lt"/>
              <a:buAutoNum type="alphaLcParenR"/>
            </a:pPr>
            <a:r>
              <a:rPr lang="es-ES" dirty="0" smtClean="0"/>
              <a:t>Tejido Conectivo.</a:t>
            </a:r>
          </a:p>
          <a:p>
            <a:pPr marL="624078" indent="-514350">
              <a:buFont typeface="+mj-lt"/>
              <a:buAutoNum type="alphaLcParenR"/>
            </a:pPr>
            <a:r>
              <a:rPr lang="es-ES" dirty="0" smtClean="0"/>
              <a:t>Tejido epitelial.</a:t>
            </a:r>
          </a:p>
          <a:p>
            <a:pPr marL="624078" indent="-514350">
              <a:buFont typeface="+mj-lt"/>
              <a:buAutoNum type="alphaLcParenR"/>
            </a:pPr>
            <a:r>
              <a:rPr lang="es-ES" dirty="0" smtClean="0"/>
              <a:t>Tejido </a:t>
            </a:r>
            <a:r>
              <a:rPr lang="es-ES" dirty="0" smtClean="0"/>
              <a:t>cartilaginoso.</a:t>
            </a:r>
            <a:endParaRPr lang="es-ES" dirty="0" smtClean="0"/>
          </a:p>
          <a:p>
            <a:pPr marL="624078" indent="-514350">
              <a:buFont typeface="+mj-lt"/>
              <a:buAutoNum type="alphaLcParenR"/>
            </a:pPr>
            <a:r>
              <a:rPr lang="es-ES" dirty="0" smtClean="0"/>
              <a:t>Tejido muscular.</a:t>
            </a:r>
          </a:p>
          <a:p>
            <a:endParaRPr lang="es-ES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25668"/>
          </a:xfrm>
        </p:spPr>
        <p:txBody>
          <a:bodyPr>
            <a:normAutofit/>
          </a:bodyPr>
          <a:lstStyle/>
          <a:p>
            <a:r>
              <a:rPr lang="es-ES" dirty="0" smtClean="0"/>
              <a:t>Es un tejido caracterizado por presentar una abundante sustancia intercelular:</a:t>
            </a:r>
            <a:endParaRPr lang="es-ES" dirty="0"/>
          </a:p>
        </p:txBody>
      </p:sp>
      <p:pic>
        <p:nvPicPr>
          <p:cNvPr id="4" name="3 Imagen" descr="p54_5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7818" y="3214686"/>
            <a:ext cx="3342016" cy="2928958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 smtClean="0"/>
          </a:p>
          <a:p>
            <a:endParaRPr lang="es-ES" dirty="0" smtClean="0"/>
          </a:p>
          <a:p>
            <a:r>
              <a:rPr lang="es-ES" dirty="0" smtClean="0"/>
              <a:t>Tejido </a:t>
            </a:r>
            <a:r>
              <a:rPr lang="es-ES" dirty="0" smtClean="0"/>
              <a:t>ó</a:t>
            </a:r>
            <a:r>
              <a:rPr lang="es-ES" dirty="0" smtClean="0"/>
              <a:t>seo</a:t>
            </a:r>
            <a:r>
              <a:rPr lang="es-ES" dirty="0" smtClean="0"/>
              <a:t>.</a:t>
            </a:r>
          </a:p>
          <a:p>
            <a:r>
              <a:rPr lang="es-ES" dirty="0" smtClean="0"/>
              <a:t>Tejido epitelial.</a:t>
            </a:r>
          </a:p>
          <a:p>
            <a:r>
              <a:rPr lang="es-ES" dirty="0" smtClean="0"/>
              <a:t>Tejido muscular.</a:t>
            </a:r>
          </a:p>
          <a:p>
            <a:r>
              <a:rPr lang="es-ES" dirty="0" smtClean="0"/>
              <a:t> Tejido cartilaginoso. </a:t>
            </a:r>
            <a:endParaRPr lang="es-ES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Tejido especializado en la función de contractilidad:</a:t>
            </a:r>
            <a:endParaRPr lang="es-ES" dirty="0"/>
          </a:p>
        </p:txBody>
      </p:sp>
      <p:pic>
        <p:nvPicPr>
          <p:cNvPr id="4" name="3 Imagen" descr="V2052_tejido-muscula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9256" y="1609354"/>
            <a:ext cx="2357454" cy="3334114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 smtClean="0"/>
          </a:p>
          <a:p>
            <a:endParaRPr lang="es-ES" dirty="0" smtClean="0"/>
          </a:p>
          <a:p>
            <a:pPr marL="624078" indent="-514350">
              <a:buFont typeface="+mj-lt"/>
              <a:buAutoNum type="alphaLcParenR"/>
            </a:pPr>
            <a:r>
              <a:rPr lang="es-ES" dirty="0" smtClean="0"/>
              <a:t>Articulaciones simples y complejas.</a:t>
            </a:r>
          </a:p>
          <a:p>
            <a:pPr marL="624078" indent="-514350">
              <a:buFont typeface="+mj-lt"/>
              <a:buAutoNum type="alphaLcParenR"/>
            </a:pPr>
            <a:r>
              <a:rPr lang="es-ES" dirty="0" smtClean="0"/>
              <a:t>Articulaciones fibrosas e inmóviles.</a:t>
            </a:r>
          </a:p>
          <a:p>
            <a:pPr marL="624078" indent="-514350">
              <a:buFont typeface="+mj-lt"/>
              <a:buAutoNum type="alphaLcParenR"/>
            </a:pPr>
            <a:r>
              <a:rPr lang="es-ES" dirty="0" smtClean="0"/>
              <a:t>Articulaciones sinoviales, fibrosas y cartilaginosas.</a:t>
            </a:r>
          </a:p>
          <a:p>
            <a:pPr marL="624078" indent="-514350">
              <a:buFont typeface="+mj-lt"/>
              <a:buAutoNum type="alphaLcParenR"/>
            </a:pPr>
            <a:r>
              <a:rPr lang="es-ES" dirty="0" smtClean="0"/>
              <a:t>Articulaciones anfiartrosis y sinartrosis. </a:t>
            </a:r>
            <a:endParaRPr lang="es-ES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Es la </a:t>
            </a:r>
            <a:r>
              <a:rPr lang="es-ES" dirty="0" err="1" smtClean="0"/>
              <a:t>clasificacion</a:t>
            </a:r>
            <a:r>
              <a:rPr lang="es-ES" dirty="0" smtClean="0"/>
              <a:t> de  las articulaciones según su estructura:</a:t>
            </a:r>
            <a:endParaRPr lang="es-ES" dirty="0"/>
          </a:p>
        </p:txBody>
      </p:sp>
      <p:pic>
        <p:nvPicPr>
          <p:cNvPr id="4" name="3 Imagen" descr="sangrado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7686" y="4857760"/>
            <a:ext cx="3286148" cy="1713635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457200" y="2500307"/>
            <a:ext cx="8229600" cy="3071834"/>
          </a:xfrm>
        </p:spPr>
        <p:txBody>
          <a:bodyPr/>
          <a:lstStyle/>
          <a:p>
            <a:pPr marL="624078" indent="-514350">
              <a:buFont typeface="+mj-lt"/>
              <a:buAutoNum type="alphaLcParenR"/>
            </a:pPr>
            <a:r>
              <a:rPr lang="es-ES" dirty="0" smtClean="0"/>
              <a:t>Fibrosas o inmóviles.</a:t>
            </a:r>
          </a:p>
          <a:p>
            <a:pPr marL="624078" indent="-514350">
              <a:buFont typeface="+mj-lt"/>
              <a:buAutoNum type="alphaLcParenR"/>
            </a:pPr>
            <a:r>
              <a:rPr lang="es-ES" dirty="0" smtClean="0"/>
              <a:t>Sinoviales o móviles.</a:t>
            </a:r>
          </a:p>
          <a:p>
            <a:pPr marL="624078" indent="-514350">
              <a:buFont typeface="+mj-lt"/>
              <a:buAutoNum type="alphaLcParenR"/>
            </a:pPr>
            <a:r>
              <a:rPr lang="es-ES" dirty="0" smtClean="0"/>
              <a:t>Cartilaginosas o semimóviles.</a:t>
            </a:r>
          </a:p>
          <a:p>
            <a:pPr marL="624078" indent="-514350">
              <a:buFont typeface="+mj-lt"/>
              <a:buAutoNum type="alphaLcParenR"/>
            </a:pPr>
            <a:r>
              <a:rPr lang="es-ES" dirty="0" smtClean="0"/>
              <a:t>Ninguna de las anteriores.</a:t>
            </a:r>
            <a:endParaRPr lang="es-ES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439982"/>
          </a:xfrm>
        </p:spPr>
        <p:txBody>
          <a:bodyPr>
            <a:normAutofit/>
          </a:bodyPr>
          <a:lstStyle/>
          <a:p>
            <a:r>
              <a:rPr lang="es-ES" dirty="0" smtClean="0"/>
              <a:t>¿A qué tipo de </a:t>
            </a:r>
            <a:r>
              <a:rPr lang="es-ES" dirty="0" err="1" smtClean="0"/>
              <a:t>articulacion</a:t>
            </a:r>
            <a:r>
              <a:rPr lang="es-ES" dirty="0" smtClean="0"/>
              <a:t> pertenecen las uniones de los huesos del cráneo?</a:t>
            </a:r>
            <a:endParaRPr lang="es-ES" dirty="0"/>
          </a:p>
        </p:txBody>
      </p:sp>
      <p:pic>
        <p:nvPicPr>
          <p:cNvPr id="4" name="3 Imagen" descr="craneo2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12" y="3488241"/>
            <a:ext cx="2552696" cy="2498218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s-ES" dirty="0" smtClean="0"/>
          </a:p>
          <a:p>
            <a:pPr>
              <a:buNone/>
            </a:pPr>
            <a:endParaRPr lang="es-ES" dirty="0" smtClean="0"/>
          </a:p>
          <a:p>
            <a:pPr marL="624078" indent="-514350">
              <a:buFont typeface="+mj-lt"/>
              <a:buAutoNum type="alphaLcParenR"/>
            </a:pPr>
            <a:r>
              <a:rPr lang="es-ES" dirty="0" smtClean="0"/>
              <a:t>Organismo.</a:t>
            </a:r>
          </a:p>
          <a:p>
            <a:pPr marL="624078" indent="-514350">
              <a:buFont typeface="+mj-lt"/>
              <a:buAutoNum type="alphaLcParenR"/>
            </a:pPr>
            <a:r>
              <a:rPr lang="es-ES" dirty="0" smtClean="0"/>
              <a:t>Químico.</a:t>
            </a:r>
          </a:p>
          <a:p>
            <a:pPr marL="624078" indent="-514350">
              <a:buFont typeface="+mj-lt"/>
              <a:buAutoNum type="alphaLcParenR"/>
            </a:pPr>
            <a:r>
              <a:rPr lang="es-ES" dirty="0" smtClean="0"/>
              <a:t>Tejido. </a:t>
            </a:r>
          </a:p>
          <a:p>
            <a:pPr marL="624078" indent="-514350">
              <a:buFont typeface="+mj-lt"/>
              <a:buAutoNum type="alphaLcParenR"/>
            </a:pPr>
            <a:r>
              <a:rPr lang="es-ES" dirty="0" smtClean="0"/>
              <a:t>Célula.</a:t>
            </a:r>
            <a:endParaRPr lang="es-ES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25602"/>
          </a:xfrm>
        </p:spPr>
        <p:txBody>
          <a:bodyPr>
            <a:normAutofit fontScale="90000"/>
          </a:bodyPr>
          <a:lstStyle/>
          <a:p>
            <a:pPr lvl="0"/>
            <a:r>
              <a:rPr lang="es-ES" dirty="0" smtClean="0"/>
              <a:t>¿Cuál es el último nivel de organización en orden creciente?</a:t>
            </a:r>
            <a:br>
              <a:rPr lang="es-ES" dirty="0" smtClean="0"/>
            </a:br>
            <a:endParaRPr lang="es-ES" dirty="0"/>
          </a:p>
        </p:txBody>
      </p:sp>
      <p:pic>
        <p:nvPicPr>
          <p:cNvPr id="4" name="3 Imagen" descr="Sistema_digestivo_80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4810" y="2357430"/>
            <a:ext cx="3495675" cy="3419475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457200" y="2357430"/>
            <a:ext cx="8229600" cy="3649861"/>
          </a:xfrm>
        </p:spPr>
        <p:txBody>
          <a:bodyPr/>
          <a:lstStyle/>
          <a:p>
            <a:endParaRPr lang="es-ES" dirty="0" smtClean="0"/>
          </a:p>
          <a:p>
            <a:pPr marL="624078" indent="-514350">
              <a:buFont typeface="+mj-lt"/>
              <a:buAutoNum type="alphaLcParenR"/>
            </a:pPr>
            <a:r>
              <a:rPr lang="es-ES" dirty="0" smtClean="0"/>
              <a:t>Tejido.</a:t>
            </a:r>
          </a:p>
          <a:p>
            <a:pPr marL="624078" indent="-514350">
              <a:buFont typeface="+mj-lt"/>
              <a:buAutoNum type="alphaLcParenR"/>
            </a:pPr>
            <a:r>
              <a:rPr lang="es-ES" dirty="0" smtClean="0"/>
              <a:t>Molécula.</a:t>
            </a:r>
          </a:p>
          <a:p>
            <a:pPr marL="624078" indent="-514350">
              <a:buFont typeface="+mj-lt"/>
              <a:buAutoNum type="alphaLcParenR"/>
            </a:pPr>
            <a:r>
              <a:rPr lang="es-ES" dirty="0" smtClean="0"/>
              <a:t>Químico.</a:t>
            </a:r>
          </a:p>
          <a:p>
            <a:pPr marL="624078" indent="-514350">
              <a:buFont typeface="+mj-lt"/>
              <a:buAutoNum type="alphaLcParenR"/>
            </a:pPr>
            <a:r>
              <a:rPr lang="es-ES" dirty="0" smtClean="0"/>
              <a:t>Membrana.</a:t>
            </a:r>
          </a:p>
          <a:p>
            <a:pPr marL="624078" indent="-514350">
              <a:buFont typeface="+mj-lt"/>
              <a:buAutoNum type="alphaLcParenR"/>
            </a:pPr>
            <a:endParaRPr lang="es-ES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82726"/>
          </a:xfrm>
        </p:spPr>
        <p:txBody>
          <a:bodyPr>
            <a:normAutofit fontScale="90000"/>
          </a:bodyPr>
          <a:lstStyle/>
          <a:p>
            <a:pPr lvl="0"/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>¿Qué nivel de organización le sigue a órgano en orden decreciente? </a:t>
            </a:r>
            <a:br>
              <a:rPr lang="es-ES" dirty="0" smtClean="0"/>
            </a:br>
            <a:endParaRPr lang="es-ES" dirty="0"/>
          </a:p>
        </p:txBody>
      </p:sp>
      <p:pic>
        <p:nvPicPr>
          <p:cNvPr id="7" name="6 Imagen" descr="tiempo-libre-como-realizar-puntos-basicos-tejido-dos-agujas-460x345-l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4876" y="3500438"/>
            <a:ext cx="4024310" cy="3018233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457200" y="2000240"/>
            <a:ext cx="8229600" cy="4007051"/>
          </a:xfrm>
        </p:spPr>
        <p:txBody>
          <a:bodyPr/>
          <a:lstStyle/>
          <a:p>
            <a:endParaRPr lang="es-ES" dirty="0" smtClean="0"/>
          </a:p>
          <a:p>
            <a:endParaRPr lang="es-ES" dirty="0" smtClean="0"/>
          </a:p>
          <a:p>
            <a:pPr marL="624078" indent="-514350">
              <a:buFont typeface="+mj-lt"/>
              <a:buAutoNum type="alphaLcParenR"/>
            </a:pPr>
            <a:r>
              <a:rPr lang="es-ES" dirty="0" smtClean="0"/>
              <a:t>Decreciente.</a:t>
            </a:r>
          </a:p>
          <a:p>
            <a:pPr marL="624078" indent="-514350">
              <a:buFont typeface="+mj-lt"/>
              <a:buAutoNum type="alphaLcParenR"/>
            </a:pPr>
            <a:r>
              <a:rPr lang="es-ES" dirty="0" smtClean="0"/>
              <a:t>Creciente.</a:t>
            </a:r>
          </a:p>
          <a:p>
            <a:pPr marL="624078" indent="-514350">
              <a:buFont typeface="+mj-lt"/>
              <a:buAutoNum type="alphaLcParenR"/>
            </a:pPr>
            <a:r>
              <a:rPr lang="es-ES" dirty="0" smtClean="0"/>
              <a:t>Hacia la derecha.</a:t>
            </a:r>
          </a:p>
          <a:p>
            <a:pPr marL="624078" indent="-514350">
              <a:buFont typeface="+mj-lt"/>
              <a:buAutoNum type="alphaLcParenR"/>
            </a:pPr>
            <a:r>
              <a:rPr lang="es-ES" dirty="0" smtClean="0"/>
              <a:t>Hacia la izquierda.</a:t>
            </a: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9916"/>
          </a:xfrm>
        </p:spPr>
        <p:txBody>
          <a:bodyPr>
            <a:normAutofit fontScale="90000"/>
          </a:bodyPr>
          <a:lstStyle/>
          <a:p>
            <a:pPr lvl="0"/>
            <a:r>
              <a:rPr lang="es-ES" dirty="0" smtClean="0"/>
              <a:t>Químico es el primer nivel de organización en orden….</a:t>
            </a:r>
            <a:br>
              <a:rPr lang="es-ES" dirty="0" smtClean="0"/>
            </a:br>
            <a:endParaRPr lang="es-ES" dirty="0"/>
          </a:p>
        </p:txBody>
      </p:sp>
      <p:pic>
        <p:nvPicPr>
          <p:cNvPr id="4" name="3 Imagen" descr="flecha%20arrib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248" y="1071546"/>
            <a:ext cx="4500594" cy="4500594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457200" y="2214554"/>
            <a:ext cx="8229600" cy="3792737"/>
          </a:xfrm>
        </p:spPr>
        <p:txBody>
          <a:bodyPr/>
          <a:lstStyle/>
          <a:p>
            <a:pPr marL="624078" indent="-514350">
              <a:buFont typeface="+mj-lt"/>
              <a:buAutoNum type="alphaLcParenR"/>
            </a:pPr>
            <a:r>
              <a:rPr lang="es-ES" dirty="0" smtClean="0"/>
              <a:t>Membranas.</a:t>
            </a:r>
          </a:p>
          <a:p>
            <a:pPr marL="624078" indent="-514350">
              <a:buFont typeface="+mj-lt"/>
              <a:buAutoNum type="alphaLcParenR"/>
            </a:pPr>
            <a:r>
              <a:rPr lang="es-ES" dirty="0" smtClean="0"/>
              <a:t>Órganos.</a:t>
            </a:r>
          </a:p>
          <a:p>
            <a:pPr marL="624078" indent="-514350">
              <a:buFont typeface="+mj-lt"/>
              <a:buAutoNum type="alphaLcParenR"/>
            </a:pPr>
            <a:r>
              <a:rPr lang="es-ES" dirty="0" smtClean="0"/>
              <a:t>Sistemas.</a:t>
            </a:r>
          </a:p>
          <a:p>
            <a:pPr marL="624078" indent="-514350">
              <a:buFont typeface="+mj-lt"/>
              <a:buAutoNum type="alphaLcParenR"/>
            </a:pPr>
            <a:r>
              <a:rPr lang="es-ES" dirty="0" smtClean="0"/>
              <a:t>Tejidos.</a:t>
            </a:r>
            <a:endParaRPr lang="es-ES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25602"/>
          </a:xfrm>
        </p:spPr>
        <p:txBody>
          <a:bodyPr>
            <a:normAutofit fontScale="90000"/>
          </a:bodyPr>
          <a:lstStyle/>
          <a:p>
            <a:pPr lvl="0"/>
            <a:r>
              <a:rPr lang="es-ES" dirty="0" smtClean="0"/>
              <a:t>¿Qué forma un  conjunto de células?</a:t>
            </a:r>
            <a:br>
              <a:rPr lang="es-ES" dirty="0" smtClean="0"/>
            </a:br>
            <a:endParaRPr lang="es-ES" dirty="0"/>
          </a:p>
        </p:txBody>
      </p:sp>
      <p:pic>
        <p:nvPicPr>
          <p:cNvPr id="5" name="4 Imagen" descr="nervios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248" y="1357298"/>
            <a:ext cx="3643338" cy="407459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457200" y="2643182"/>
            <a:ext cx="8229600" cy="3364109"/>
          </a:xfrm>
        </p:spPr>
        <p:txBody>
          <a:bodyPr/>
          <a:lstStyle/>
          <a:p>
            <a:pPr marL="624078" indent="-514350">
              <a:buFont typeface="+mj-lt"/>
              <a:buAutoNum type="alphaLcParenR"/>
            </a:pPr>
            <a:endParaRPr lang="es-ES" dirty="0" smtClean="0"/>
          </a:p>
          <a:p>
            <a:pPr marL="624078" indent="-514350">
              <a:buFont typeface="+mj-lt"/>
              <a:buAutoNum type="alphaLcParenR"/>
            </a:pPr>
            <a:r>
              <a:rPr lang="es-ES" dirty="0" smtClean="0"/>
              <a:t>Bipolar.</a:t>
            </a:r>
          </a:p>
          <a:p>
            <a:pPr marL="624078" indent="-514350">
              <a:buFont typeface="+mj-lt"/>
              <a:buAutoNum type="alphaLcParenR"/>
            </a:pPr>
            <a:r>
              <a:rPr lang="es-ES" dirty="0" smtClean="0"/>
              <a:t>Axolema.</a:t>
            </a:r>
          </a:p>
          <a:p>
            <a:pPr marL="624078" indent="-514350">
              <a:buFont typeface="+mj-lt"/>
              <a:buAutoNum type="alphaLcParenR"/>
            </a:pPr>
            <a:r>
              <a:rPr lang="es-ES" dirty="0" smtClean="0"/>
              <a:t>Motora.</a:t>
            </a:r>
          </a:p>
          <a:p>
            <a:pPr marL="624078" indent="-514350">
              <a:buFont typeface="+mj-lt"/>
              <a:buAutoNum type="alphaLcParenR"/>
            </a:pPr>
            <a:r>
              <a:rPr lang="es-ES" dirty="0" smtClean="0"/>
              <a:t>Axónica.</a:t>
            </a:r>
            <a:endParaRPr lang="es-ES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25668"/>
          </a:xfrm>
        </p:spPr>
        <p:txBody>
          <a:bodyPr>
            <a:normAutofit/>
          </a:bodyPr>
          <a:lstStyle/>
          <a:p>
            <a:pPr lvl="0"/>
            <a:r>
              <a:rPr lang="es-ES" dirty="0" smtClean="0"/>
              <a:t>Es una clasificación de las neuronas según el número de prolongaciones.</a:t>
            </a:r>
            <a:endParaRPr lang="es-ES" dirty="0"/>
          </a:p>
        </p:txBody>
      </p:sp>
      <p:pic>
        <p:nvPicPr>
          <p:cNvPr id="4" name="3 Imagen" descr="bipolar2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9256" y="2357430"/>
            <a:ext cx="1643074" cy="3617778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457200" y="1928802"/>
            <a:ext cx="8229600" cy="4078489"/>
          </a:xfrm>
        </p:spPr>
        <p:txBody>
          <a:bodyPr/>
          <a:lstStyle/>
          <a:p>
            <a:endParaRPr lang="es-ES" dirty="0" smtClean="0"/>
          </a:p>
          <a:p>
            <a:pPr marL="624078" indent="-514350">
              <a:buFont typeface="+mj-lt"/>
              <a:buAutoNum type="alphaLcParenR"/>
            </a:pPr>
            <a:r>
              <a:rPr lang="es-ES" dirty="0" smtClean="0"/>
              <a:t>Posterior e inferior.</a:t>
            </a:r>
          </a:p>
          <a:p>
            <a:pPr marL="624078" indent="-514350">
              <a:buFont typeface="+mj-lt"/>
              <a:buAutoNum type="alphaLcParenR"/>
            </a:pPr>
            <a:r>
              <a:rPr lang="es-ES" dirty="0" smtClean="0"/>
              <a:t>Derecho e izquierdo.</a:t>
            </a:r>
          </a:p>
          <a:p>
            <a:pPr marL="624078" indent="-514350">
              <a:buFont typeface="+mj-lt"/>
              <a:buAutoNum type="alphaLcParenR"/>
            </a:pPr>
            <a:r>
              <a:rPr lang="es-ES" dirty="0" smtClean="0"/>
              <a:t>Inferior y superior.</a:t>
            </a:r>
          </a:p>
          <a:p>
            <a:pPr marL="624078" indent="-514350">
              <a:buFont typeface="+mj-lt"/>
              <a:buAutoNum type="alphaLcParenR"/>
            </a:pPr>
            <a:r>
              <a:rPr lang="es-ES" dirty="0" smtClean="0"/>
              <a:t>Anterior y posterior.</a:t>
            </a:r>
            <a:endParaRPr lang="es-ES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68412"/>
          </a:xfrm>
        </p:spPr>
        <p:txBody>
          <a:bodyPr>
            <a:normAutofit/>
          </a:bodyPr>
          <a:lstStyle/>
          <a:p>
            <a:r>
              <a:rPr lang="es-ES" dirty="0" smtClean="0"/>
              <a:t>¿Cómo divide al cuerpo el plano sagital? </a:t>
            </a:r>
            <a:endParaRPr lang="es-ES" dirty="0"/>
          </a:p>
        </p:txBody>
      </p:sp>
      <p:pic>
        <p:nvPicPr>
          <p:cNvPr id="4" name="3 Imagen" descr="untitled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7884" y="2571744"/>
            <a:ext cx="2505075" cy="3333750"/>
          </a:xfrm>
          <a:prstGeom prst="rect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457200" y="2357430"/>
            <a:ext cx="8229600" cy="3649861"/>
          </a:xfrm>
        </p:spPr>
        <p:txBody>
          <a:bodyPr/>
          <a:lstStyle/>
          <a:p>
            <a:pPr marL="624078" indent="-514350">
              <a:buFont typeface="+mj-lt"/>
              <a:buAutoNum type="alphaLcParenR"/>
            </a:pPr>
            <a:r>
              <a:rPr lang="es-ES" dirty="0" smtClean="0"/>
              <a:t>Sagital.</a:t>
            </a:r>
          </a:p>
          <a:p>
            <a:pPr marL="624078" indent="-514350">
              <a:buFont typeface="+mj-lt"/>
              <a:buAutoNum type="alphaLcParenR"/>
            </a:pPr>
            <a:r>
              <a:rPr lang="es-ES" dirty="0" smtClean="0"/>
              <a:t>Medial.</a:t>
            </a:r>
          </a:p>
          <a:p>
            <a:pPr marL="624078" indent="-514350">
              <a:buFont typeface="+mj-lt"/>
              <a:buAutoNum type="alphaLcParenR"/>
            </a:pPr>
            <a:r>
              <a:rPr lang="es-ES" dirty="0" smtClean="0"/>
              <a:t>Frontal.</a:t>
            </a:r>
          </a:p>
          <a:p>
            <a:pPr marL="624078" indent="-514350">
              <a:buFont typeface="+mj-lt"/>
              <a:buAutoNum type="alphaLcParenR"/>
            </a:pPr>
            <a:r>
              <a:rPr lang="es-ES" dirty="0" smtClean="0"/>
              <a:t>Transversal.</a:t>
            </a:r>
          </a:p>
          <a:p>
            <a:pPr marL="624078" indent="-514350">
              <a:buFont typeface="+mj-lt"/>
              <a:buAutoNum type="alphaLcParenR"/>
            </a:pPr>
            <a:endParaRPr lang="es-ES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54164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>¿Qué plano divide al cuerpo en una parte anterior y otra posterior?</a:t>
            </a:r>
            <a:endParaRPr lang="es-ES" dirty="0"/>
          </a:p>
        </p:txBody>
      </p:sp>
      <p:pic>
        <p:nvPicPr>
          <p:cNvPr id="4" name="3 Imagen" descr="visuel-plano-frontal-68d.jpg"/>
          <p:cNvPicPr>
            <a:picLocks noChangeAspect="1"/>
          </p:cNvPicPr>
          <p:nvPr/>
        </p:nvPicPr>
        <p:blipFill>
          <a:blip r:embed="rId3"/>
          <a:srcRect l="15687" r="7843" b="13798"/>
          <a:stretch>
            <a:fillRect/>
          </a:stretch>
        </p:blipFill>
        <p:spPr>
          <a:xfrm>
            <a:off x="5072066" y="2214554"/>
            <a:ext cx="2786082" cy="3500462"/>
          </a:xfrm>
          <a:prstGeom prst="rect">
            <a:avLst/>
          </a:prstGeo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457200" y="1928802"/>
            <a:ext cx="8229600" cy="4078489"/>
          </a:xfrm>
        </p:spPr>
        <p:txBody>
          <a:bodyPr/>
          <a:lstStyle/>
          <a:p>
            <a:endParaRPr lang="es-ES" dirty="0" smtClean="0"/>
          </a:p>
          <a:p>
            <a:pPr marL="624078" indent="-514350">
              <a:buFont typeface="+mj-lt"/>
              <a:buAutoNum type="alphaLcParenR"/>
            </a:pPr>
            <a:endParaRPr lang="es-ES" dirty="0" smtClean="0"/>
          </a:p>
          <a:p>
            <a:pPr marL="624078" indent="-514350">
              <a:buFont typeface="+mj-lt"/>
              <a:buAutoNum type="alphaLcParenR"/>
            </a:pPr>
            <a:r>
              <a:rPr lang="es-ES" dirty="0" smtClean="0"/>
              <a:t>Mastocito.</a:t>
            </a:r>
          </a:p>
          <a:p>
            <a:pPr marL="624078" indent="-514350">
              <a:buFont typeface="+mj-lt"/>
              <a:buAutoNum type="alphaLcParenR"/>
            </a:pPr>
            <a:r>
              <a:rPr lang="es-ES" dirty="0" smtClean="0"/>
              <a:t>Neurona.</a:t>
            </a:r>
          </a:p>
          <a:p>
            <a:pPr marL="624078" indent="-514350">
              <a:buFont typeface="+mj-lt"/>
              <a:buAutoNum type="alphaLcParenR"/>
            </a:pPr>
            <a:r>
              <a:rPr lang="es-ES" dirty="0" smtClean="0"/>
              <a:t>Macrófago.</a:t>
            </a:r>
          </a:p>
          <a:p>
            <a:pPr marL="624078" indent="-514350">
              <a:buFont typeface="+mj-lt"/>
              <a:buAutoNum type="alphaLcParenR"/>
            </a:pPr>
            <a:r>
              <a:rPr lang="es-ES" dirty="0" smtClean="0"/>
              <a:t>Fibroblasto.</a:t>
            </a:r>
          </a:p>
          <a:p>
            <a:pPr marL="624078" indent="-514350">
              <a:buFont typeface="+mj-lt"/>
              <a:buAutoNum type="alphaLcParenR"/>
            </a:pPr>
            <a:endParaRPr lang="es-ES" dirty="0" smtClean="0"/>
          </a:p>
          <a:p>
            <a:pPr marL="624078" indent="-514350">
              <a:buFont typeface="+mj-lt"/>
              <a:buAutoNum type="alphaLcParenR"/>
            </a:pPr>
            <a:endParaRPr lang="es-ES" dirty="0" smtClean="0"/>
          </a:p>
          <a:p>
            <a:pPr marL="624078" indent="-514350">
              <a:buFont typeface="+mj-lt"/>
              <a:buAutoNum type="alphaLcParenR"/>
            </a:pPr>
            <a:endParaRPr lang="es-ES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82726"/>
          </a:xfrm>
        </p:spPr>
        <p:txBody>
          <a:bodyPr>
            <a:normAutofit fontScale="90000"/>
          </a:bodyPr>
          <a:lstStyle/>
          <a:p>
            <a:pPr lvl="0"/>
            <a:r>
              <a:rPr lang="es-ES" dirty="0" smtClean="0"/>
              <a:t>Esta célula actúa en la mediación de procesos inflamatorios liberando histamina. </a:t>
            </a:r>
            <a:br>
              <a:rPr lang="es-ES" dirty="0" smtClean="0"/>
            </a:br>
            <a:endParaRPr lang="es-ES" dirty="0"/>
          </a:p>
        </p:txBody>
      </p:sp>
      <p:pic>
        <p:nvPicPr>
          <p:cNvPr id="4" name="3 Imagen" descr="2009-03-30_alergias6.jpg"/>
          <p:cNvPicPr>
            <a:picLocks noChangeAspect="1"/>
          </p:cNvPicPr>
          <p:nvPr/>
        </p:nvPicPr>
        <p:blipFill>
          <a:blip r:embed="rId3"/>
          <a:srcRect l="11037" t="11038" r="7285" b="8940"/>
          <a:stretch>
            <a:fillRect/>
          </a:stretch>
        </p:blipFill>
        <p:spPr>
          <a:xfrm>
            <a:off x="5072065" y="3286124"/>
            <a:ext cx="3098931" cy="2428892"/>
          </a:xfrm>
          <a:prstGeom prst="rect">
            <a:avLst/>
          </a:prstGeo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457200" y="3214686"/>
            <a:ext cx="8229600" cy="2792605"/>
          </a:xfrm>
        </p:spPr>
        <p:txBody>
          <a:bodyPr/>
          <a:lstStyle/>
          <a:p>
            <a:endParaRPr lang="es-ES" dirty="0" smtClean="0"/>
          </a:p>
          <a:p>
            <a:pPr marL="624078" indent="-514350">
              <a:buFont typeface="+mj-lt"/>
              <a:buAutoNum type="alphaLcParenR"/>
            </a:pPr>
            <a:r>
              <a:rPr lang="es-ES" dirty="0" smtClean="0"/>
              <a:t>Neurona.</a:t>
            </a:r>
          </a:p>
          <a:p>
            <a:pPr marL="624078" indent="-514350">
              <a:buFont typeface="+mj-lt"/>
              <a:buAutoNum type="alphaLcParenR"/>
            </a:pPr>
            <a:r>
              <a:rPr lang="es-ES" dirty="0" smtClean="0"/>
              <a:t>Fibroblasto.</a:t>
            </a:r>
          </a:p>
          <a:p>
            <a:pPr marL="624078" indent="-514350">
              <a:buFont typeface="+mj-lt"/>
              <a:buAutoNum type="alphaLcParenR"/>
            </a:pPr>
            <a:r>
              <a:rPr lang="es-ES" dirty="0" smtClean="0"/>
              <a:t>Leucocito.</a:t>
            </a:r>
          </a:p>
          <a:p>
            <a:pPr marL="624078" indent="-514350">
              <a:buFont typeface="+mj-lt"/>
              <a:buAutoNum type="alphaLcParenR"/>
            </a:pPr>
            <a:r>
              <a:rPr lang="es-ES" dirty="0" smtClean="0"/>
              <a:t>Eritrocito.</a:t>
            </a:r>
            <a:endParaRPr lang="es-ES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654296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>Su función es la síntesis y mantenimiento de la matriz extracelular, imprescindible para mantener la integridad del tejido conjuntivo.</a:t>
            </a:r>
            <a:endParaRPr lang="es-ES" dirty="0"/>
          </a:p>
        </p:txBody>
      </p:sp>
      <p:pic>
        <p:nvPicPr>
          <p:cNvPr id="4" name="3 Imagen" descr="fig12-2.jpg"/>
          <p:cNvPicPr>
            <a:picLocks noChangeAspect="1"/>
          </p:cNvPicPr>
          <p:nvPr/>
        </p:nvPicPr>
        <p:blipFill>
          <a:blip r:embed="rId3"/>
          <a:srcRect l="1866" t="8333" r="5790" b="9374"/>
          <a:stretch>
            <a:fillRect/>
          </a:stretch>
        </p:blipFill>
        <p:spPr>
          <a:xfrm>
            <a:off x="3857620" y="3000372"/>
            <a:ext cx="4071966" cy="3249347"/>
          </a:xfrm>
          <a:prstGeom prst="rect">
            <a:avLst/>
          </a:prstGeo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457200" y="2928934"/>
            <a:ext cx="8229600" cy="3078357"/>
          </a:xfrm>
        </p:spPr>
        <p:txBody>
          <a:bodyPr/>
          <a:lstStyle/>
          <a:p>
            <a:endParaRPr lang="es-ES" dirty="0" smtClean="0"/>
          </a:p>
          <a:p>
            <a:pPr marL="624078" indent="-514350">
              <a:buFont typeface="+mj-lt"/>
              <a:buAutoNum type="alphaLcParenR"/>
            </a:pPr>
            <a:r>
              <a:rPr lang="es-ES" dirty="0" smtClean="0"/>
              <a:t>Condrocito.</a:t>
            </a:r>
          </a:p>
          <a:p>
            <a:pPr marL="624078" indent="-514350">
              <a:buFont typeface="+mj-lt"/>
              <a:buAutoNum type="alphaLcParenR"/>
            </a:pPr>
            <a:r>
              <a:rPr lang="es-ES" dirty="0" smtClean="0"/>
              <a:t>Fibroblasto.</a:t>
            </a:r>
          </a:p>
          <a:p>
            <a:pPr marL="624078" indent="-514350">
              <a:buFont typeface="+mj-lt"/>
              <a:buAutoNum type="alphaLcParenR"/>
            </a:pPr>
            <a:r>
              <a:rPr lang="es-ES" dirty="0" smtClean="0"/>
              <a:t>Macrófago.</a:t>
            </a:r>
          </a:p>
          <a:p>
            <a:pPr marL="624078" indent="-514350">
              <a:buFont typeface="+mj-lt"/>
              <a:buAutoNum type="alphaLcParenR"/>
            </a:pPr>
            <a:r>
              <a:rPr lang="es-ES" dirty="0" smtClean="0"/>
              <a:t>Mesénquima.</a:t>
            </a:r>
            <a:endParaRPr lang="es-ES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940048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Su función es la de fagocitar cuerpos extraños en el organismo como las bacterias y sustancias de desecho de los tejidos.</a:t>
            </a:r>
            <a:endParaRPr lang="es-ES" dirty="0"/>
          </a:p>
        </p:txBody>
      </p:sp>
      <p:pic>
        <p:nvPicPr>
          <p:cNvPr id="4" name="3 Imagen" descr="inmunoterapia01.jpg"/>
          <p:cNvPicPr>
            <a:picLocks noChangeAspect="1"/>
          </p:cNvPicPr>
          <p:nvPr/>
        </p:nvPicPr>
        <p:blipFill>
          <a:blip r:embed="rId3"/>
          <a:srcRect l="50499" t="2918" r="2742" b="41634"/>
          <a:stretch>
            <a:fillRect/>
          </a:stretch>
        </p:blipFill>
        <p:spPr>
          <a:xfrm>
            <a:off x="5500694" y="2900359"/>
            <a:ext cx="2857520" cy="2171715"/>
          </a:xfrm>
          <a:prstGeom prst="rect">
            <a:avLst/>
          </a:prstGeom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457200" y="2071678"/>
            <a:ext cx="8229600" cy="3935613"/>
          </a:xfrm>
        </p:spPr>
        <p:txBody>
          <a:bodyPr/>
          <a:lstStyle/>
          <a:p>
            <a:endParaRPr lang="es-ES" dirty="0" smtClean="0"/>
          </a:p>
          <a:p>
            <a:pPr marL="624078" indent="-514350">
              <a:buFont typeface="+mj-lt"/>
              <a:buAutoNum type="alphaLcParenR"/>
            </a:pPr>
            <a:r>
              <a:rPr lang="es-ES" dirty="0" smtClean="0"/>
              <a:t>Transicional.</a:t>
            </a:r>
          </a:p>
          <a:p>
            <a:pPr marL="624078" indent="-514350">
              <a:buFont typeface="+mj-lt"/>
              <a:buAutoNum type="alphaLcParenR"/>
            </a:pPr>
            <a:r>
              <a:rPr lang="es-ES" dirty="0" smtClean="0"/>
              <a:t>Cilíndrico simple.</a:t>
            </a:r>
          </a:p>
          <a:p>
            <a:pPr marL="624078" indent="-514350">
              <a:buFont typeface="+mj-lt"/>
              <a:buAutoNum type="alphaLcParenR"/>
            </a:pPr>
            <a:r>
              <a:rPr lang="es-ES" dirty="0" smtClean="0"/>
              <a:t>Cubico estratificado.</a:t>
            </a:r>
          </a:p>
          <a:p>
            <a:pPr marL="624078" indent="-514350">
              <a:buFont typeface="+mj-lt"/>
              <a:buAutoNum type="alphaLcParenR"/>
            </a:pPr>
            <a:r>
              <a:rPr lang="es-ES" dirty="0" smtClean="0"/>
              <a:t>Pavimentoso simple.</a:t>
            </a:r>
            <a:endParaRPr lang="es-ES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97040"/>
          </a:xfrm>
        </p:spPr>
        <p:txBody>
          <a:bodyPr>
            <a:normAutofit fontScale="90000"/>
          </a:bodyPr>
          <a:lstStyle/>
          <a:p>
            <a:pPr lvl="0"/>
            <a:r>
              <a:rPr lang="es-ES" dirty="0" smtClean="0"/>
              <a:t>¿Qué nombre recibe el epitelio que se localiza en la vejiga urinaria?</a:t>
            </a:r>
            <a:br>
              <a:rPr lang="es-ES" dirty="0" smtClean="0"/>
            </a:br>
            <a:endParaRPr lang="es-ES" dirty="0"/>
          </a:p>
        </p:txBody>
      </p:sp>
      <p:pic>
        <p:nvPicPr>
          <p:cNvPr id="4" name="3 Imagen" descr="transicio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2132" y="3071810"/>
            <a:ext cx="2714644" cy="2078399"/>
          </a:xfrm>
          <a:prstGeom prst="rect">
            <a:avLst/>
          </a:prstGeom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457200" y="2786058"/>
            <a:ext cx="8229600" cy="3221233"/>
          </a:xfrm>
        </p:spPr>
        <p:txBody>
          <a:bodyPr/>
          <a:lstStyle/>
          <a:p>
            <a:pPr marL="624078" indent="-514350">
              <a:buFont typeface="+mj-lt"/>
              <a:buAutoNum type="alphaLcParenR"/>
            </a:pPr>
            <a:endParaRPr lang="es-ES" dirty="0" smtClean="0"/>
          </a:p>
          <a:p>
            <a:pPr marL="624078" indent="-514350">
              <a:buFont typeface="+mj-lt"/>
              <a:buAutoNum type="alphaLcParenR"/>
            </a:pPr>
            <a:r>
              <a:rPr lang="es-ES" dirty="0" smtClean="0"/>
              <a:t>Tejido conectivo reticular.</a:t>
            </a:r>
          </a:p>
          <a:p>
            <a:pPr marL="624078" indent="-514350">
              <a:buFont typeface="+mj-lt"/>
              <a:buAutoNum type="alphaLcParenR"/>
            </a:pPr>
            <a:r>
              <a:rPr lang="es-ES" dirty="0" smtClean="0"/>
              <a:t>Tejido conectivo denso.</a:t>
            </a:r>
          </a:p>
          <a:p>
            <a:pPr marL="624078" indent="-514350">
              <a:buFont typeface="+mj-lt"/>
              <a:buAutoNum type="alphaLcParenR"/>
            </a:pPr>
            <a:r>
              <a:rPr lang="es-ES" dirty="0" smtClean="0"/>
              <a:t>Mesénquima.</a:t>
            </a:r>
          </a:p>
          <a:p>
            <a:pPr marL="624078" indent="-514350">
              <a:buFont typeface="+mj-lt"/>
              <a:buAutoNum type="alphaLcParenR"/>
            </a:pPr>
            <a:r>
              <a:rPr lang="es-ES" dirty="0" smtClean="0"/>
              <a:t>Tejido conectivo areolar.</a:t>
            </a:r>
          </a:p>
          <a:p>
            <a:pPr marL="624078" indent="-514350">
              <a:buFont typeface="+mj-lt"/>
              <a:buAutoNum type="alphaLcParenR"/>
            </a:pPr>
            <a:endParaRPr lang="es-ES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2297106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> ¿Cuál es nombre del tejido del que derivan todos los tejidos conectivos?</a:t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endParaRPr lang="es-ES" dirty="0"/>
          </a:p>
        </p:txBody>
      </p:sp>
      <p:pic>
        <p:nvPicPr>
          <p:cNvPr id="4" name="3 Imagen" descr="0001568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2132" y="2714620"/>
            <a:ext cx="2876553" cy="3262631"/>
          </a:xfrm>
          <a:prstGeom prst="rect">
            <a:avLst/>
          </a:prstGeom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457200" y="2500306"/>
            <a:ext cx="8229600" cy="3506985"/>
          </a:xfrm>
        </p:spPr>
        <p:txBody>
          <a:bodyPr/>
          <a:lstStyle/>
          <a:p>
            <a:endParaRPr lang="es-ES" dirty="0" smtClean="0"/>
          </a:p>
          <a:p>
            <a:pPr marL="624078" indent="-514350">
              <a:buFont typeface="+mj-lt"/>
              <a:buAutoNum type="alphaLcParenR"/>
            </a:pPr>
            <a:r>
              <a:rPr lang="es-ES" dirty="0" smtClean="0"/>
              <a:t>Sistema de Havers.</a:t>
            </a:r>
          </a:p>
          <a:p>
            <a:pPr marL="624078" indent="-514350">
              <a:buFont typeface="+mj-lt"/>
              <a:buAutoNum type="alphaLcParenR"/>
            </a:pPr>
            <a:r>
              <a:rPr lang="es-ES" dirty="0" smtClean="0"/>
              <a:t>Tejido óseo esponjoso.</a:t>
            </a:r>
          </a:p>
          <a:p>
            <a:pPr marL="624078" indent="-514350">
              <a:buFont typeface="+mj-lt"/>
              <a:buAutoNum type="alphaLcParenR"/>
            </a:pPr>
            <a:r>
              <a:rPr lang="es-ES" dirty="0" smtClean="0"/>
              <a:t>Tejido óseo compacto.</a:t>
            </a:r>
          </a:p>
          <a:p>
            <a:pPr marL="624078" indent="-514350">
              <a:buFont typeface="+mj-lt"/>
              <a:buAutoNum type="alphaLcParenR"/>
            </a:pPr>
            <a:r>
              <a:rPr lang="es-ES" dirty="0" smtClean="0"/>
              <a:t>Tejido esponjoso.</a:t>
            </a:r>
          </a:p>
          <a:p>
            <a:pPr marL="624078" indent="-514350">
              <a:buFont typeface="+mj-lt"/>
              <a:buAutoNum type="alphaLcParenR"/>
            </a:pPr>
            <a:endParaRPr lang="es-ES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154230"/>
          </a:xfrm>
        </p:spPr>
        <p:txBody>
          <a:bodyPr>
            <a:normAutofit/>
          </a:bodyPr>
          <a:lstStyle/>
          <a:p>
            <a:r>
              <a:rPr lang="es-ES" dirty="0" smtClean="0"/>
              <a:t>¿Cuál es el tejido óseo que contiene la unidad estructural llamada </a:t>
            </a:r>
            <a:r>
              <a:rPr lang="es-ES" dirty="0" err="1" smtClean="0"/>
              <a:t>osteona</a:t>
            </a:r>
            <a:r>
              <a:rPr lang="es-ES" dirty="0" smtClean="0"/>
              <a:t>?</a:t>
            </a:r>
            <a:endParaRPr lang="es-ES" dirty="0"/>
          </a:p>
        </p:txBody>
      </p:sp>
      <p:pic>
        <p:nvPicPr>
          <p:cNvPr id="4" name="3 Imagen" descr="Clopton_Havers_Disseration_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9256" y="1714488"/>
            <a:ext cx="3296266" cy="4884373"/>
          </a:xfrm>
          <a:prstGeom prst="rect">
            <a:avLst/>
          </a:prstGeom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457200" y="2428868"/>
            <a:ext cx="8229600" cy="3578423"/>
          </a:xfrm>
        </p:spPr>
        <p:txBody>
          <a:bodyPr/>
          <a:lstStyle/>
          <a:p>
            <a:pPr marL="624078" indent="-514350">
              <a:buNone/>
            </a:pPr>
            <a:endParaRPr lang="es-ES" dirty="0" smtClean="0"/>
          </a:p>
          <a:p>
            <a:pPr marL="624078" indent="-514350">
              <a:buFont typeface="+mj-lt"/>
              <a:buAutoNum type="alphaLcParenR"/>
            </a:pPr>
            <a:r>
              <a:rPr lang="es-ES" dirty="0" smtClean="0"/>
              <a:t>Fertilización.</a:t>
            </a:r>
          </a:p>
          <a:p>
            <a:pPr marL="624078" indent="-514350">
              <a:buFont typeface="+mj-lt"/>
              <a:buAutoNum type="alphaLcParenR"/>
            </a:pPr>
            <a:r>
              <a:rPr lang="es-ES" dirty="0" smtClean="0"/>
              <a:t>Segmentación.</a:t>
            </a:r>
          </a:p>
          <a:p>
            <a:pPr marL="624078" indent="-514350">
              <a:buFont typeface="+mj-lt"/>
              <a:buAutoNum type="alphaLcParenR"/>
            </a:pPr>
            <a:r>
              <a:rPr lang="es-ES" dirty="0" smtClean="0"/>
              <a:t>Todas las opciones.</a:t>
            </a:r>
          </a:p>
          <a:p>
            <a:pPr marL="624078" indent="-514350">
              <a:buFont typeface="+mj-lt"/>
              <a:buAutoNum type="alphaLcParenR"/>
            </a:pPr>
            <a:r>
              <a:rPr lang="es-ES" dirty="0" smtClean="0"/>
              <a:t>Formación del blastocisto.</a:t>
            </a: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368544"/>
          </a:xfrm>
        </p:spPr>
        <p:txBody>
          <a:bodyPr>
            <a:normAutofit/>
          </a:bodyPr>
          <a:lstStyle/>
          <a:p>
            <a:r>
              <a:rPr lang="es-ES" dirty="0" smtClean="0"/>
              <a:t>¿Cuál de lo siguiente ocurre en la primera semana de desarrollo embrionario?</a:t>
            </a:r>
            <a:endParaRPr lang="es-ES" dirty="0"/>
          </a:p>
        </p:txBody>
      </p:sp>
      <p:pic>
        <p:nvPicPr>
          <p:cNvPr id="4098" name="Picture 2" descr="http://www.tatuajesenlaweb.com/images/2008/12/luna%20celtic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7950" y="2714620"/>
            <a:ext cx="2273153" cy="241664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457200" y="3071810"/>
            <a:ext cx="8229600" cy="2935481"/>
          </a:xfrm>
        </p:spPr>
        <p:txBody>
          <a:bodyPr/>
          <a:lstStyle/>
          <a:p>
            <a:endParaRPr lang="es-ES" dirty="0" smtClean="0"/>
          </a:p>
          <a:p>
            <a:pPr marL="624078" indent="-514350">
              <a:buFont typeface="+mj-lt"/>
              <a:buAutoNum type="alphaLcParenR"/>
            </a:pPr>
            <a:r>
              <a:rPr lang="es-ES" dirty="0" smtClean="0"/>
              <a:t>Trofoblasto.</a:t>
            </a:r>
          </a:p>
          <a:p>
            <a:pPr marL="624078" indent="-514350">
              <a:buFont typeface="+mj-lt"/>
              <a:buAutoNum type="alphaLcParenR"/>
            </a:pPr>
            <a:r>
              <a:rPr lang="es-ES" dirty="0" smtClean="0"/>
              <a:t>Blastocisto.</a:t>
            </a:r>
          </a:p>
          <a:p>
            <a:pPr marL="624078" indent="-514350">
              <a:buFont typeface="+mj-lt"/>
              <a:buAutoNum type="alphaLcParenR"/>
            </a:pPr>
            <a:r>
              <a:rPr lang="es-ES" dirty="0" smtClean="0"/>
              <a:t>Corion.</a:t>
            </a:r>
          </a:p>
          <a:p>
            <a:pPr marL="624078" indent="-514350">
              <a:buFont typeface="+mj-lt"/>
              <a:buAutoNum type="alphaLcParenR"/>
            </a:pPr>
            <a:r>
              <a:rPr lang="es-ES" dirty="0" smtClean="0"/>
              <a:t>Blastómero.</a:t>
            </a:r>
          </a:p>
          <a:p>
            <a:pPr marL="624078" indent="-514350">
              <a:buFont typeface="+mj-lt"/>
              <a:buAutoNum type="alphaLcParenR"/>
            </a:pPr>
            <a:endParaRPr lang="es-ES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97172"/>
          </a:xfrm>
        </p:spPr>
        <p:txBody>
          <a:bodyPr>
            <a:normAutofit/>
          </a:bodyPr>
          <a:lstStyle/>
          <a:p>
            <a:r>
              <a:rPr lang="es-ES" dirty="0" smtClean="0"/>
              <a:t>Es una esfera celular llena de líquido que ingresa en la cavidad uterina.</a:t>
            </a:r>
            <a:endParaRPr lang="es-ES" dirty="0"/>
          </a:p>
        </p:txBody>
      </p:sp>
      <p:pic>
        <p:nvPicPr>
          <p:cNvPr id="4" name="3 Imagen" descr="blastocist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6380" y="3429000"/>
            <a:ext cx="2833694" cy="247948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457200" y="2643182"/>
            <a:ext cx="8229600" cy="3364109"/>
          </a:xfrm>
        </p:spPr>
        <p:txBody>
          <a:bodyPr/>
          <a:lstStyle/>
          <a:p>
            <a:pPr marL="624078" indent="-514350">
              <a:buFont typeface="+mj-lt"/>
              <a:buAutoNum type="alphaLcParenR"/>
            </a:pPr>
            <a:r>
              <a:rPr lang="es-ES" dirty="0" smtClean="0"/>
              <a:t>Astrocitos, oligodentrocitos, microglia.</a:t>
            </a:r>
          </a:p>
          <a:p>
            <a:pPr marL="624078" indent="-514350">
              <a:buFont typeface="+mj-lt"/>
              <a:buAutoNum type="alphaLcParenR"/>
            </a:pPr>
            <a:r>
              <a:rPr lang="es-ES" dirty="0" smtClean="0"/>
              <a:t>Células </a:t>
            </a:r>
            <a:r>
              <a:rPr lang="es-ES" dirty="0" smtClean="0"/>
              <a:t>de Schwann y </a:t>
            </a:r>
            <a:r>
              <a:rPr lang="es-ES" dirty="0" smtClean="0"/>
              <a:t>Células satélite.</a:t>
            </a:r>
            <a:endParaRPr lang="es-ES" dirty="0" smtClean="0"/>
          </a:p>
          <a:p>
            <a:pPr marL="624078" indent="-514350">
              <a:buFont typeface="+mj-lt"/>
              <a:buAutoNum type="alphaLcParenR"/>
            </a:pPr>
            <a:r>
              <a:rPr lang="es-ES" dirty="0" smtClean="0"/>
              <a:t>Células </a:t>
            </a:r>
            <a:r>
              <a:rPr lang="es-ES" dirty="0" smtClean="0"/>
              <a:t>de Schwann y </a:t>
            </a:r>
            <a:r>
              <a:rPr lang="es-ES" dirty="0" smtClean="0"/>
              <a:t>Células </a:t>
            </a:r>
            <a:r>
              <a:rPr lang="es-ES" dirty="0" smtClean="0"/>
              <a:t>de </a:t>
            </a:r>
            <a:r>
              <a:rPr lang="es-ES" dirty="0" smtClean="0"/>
              <a:t>Purkinje</a:t>
            </a:r>
            <a:r>
              <a:rPr lang="es-ES" dirty="0" smtClean="0"/>
              <a:t>.</a:t>
            </a:r>
          </a:p>
          <a:p>
            <a:pPr marL="624078" indent="-514350">
              <a:buFont typeface="+mj-lt"/>
              <a:buAutoNum type="alphaLcParenR"/>
            </a:pPr>
            <a:r>
              <a:rPr lang="es-ES" dirty="0" smtClean="0"/>
              <a:t> </a:t>
            </a:r>
            <a:r>
              <a:rPr lang="es-ES" dirty="0" smtClean="0"/>
              <a:t>Células de </a:t>
            </a:r>
            <a:r>
              <a:rPr lang="es-ES" dirty="0" smtClean="0"/>
              <a:t>Purkinje</a:t>
            </a:r>
            <a:r>
              <a:rPr lang="es-ES" dirty="0" smtClean="0"/>
              <a:t> </a:t>
            </a:r>
            <a:r>
              <a:rPr lang="es-ES" dirty="0" smtClean="0"/>
              <a:t>y </a:t>
            </a:r>
            <a:r>
              <a:rPr lang="es-ES" dirty="0" smtClean="0"/>
              <a:t>Células </a:t>
            </a:r>
            <a:r>
              <a:rPr lang="es-ES" dirty="0" smtClean="0"/>
              <a:t>de Renshaw.</a:t>
            </a:r>
            <a:endParaRPr lang="es-ES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11420"/>
          </a:xfrm>
        </p:spPr>
        <p:txBody>
          <a:bodyPr>
            <a:normAutofit/>
          </a:bodyPr>
          <a:lstStyle/>
          <a:p>
            <a:r>
              <a:rPr lang="es-ES" dirty="0" smtClean="0"/>
              <a:t>¿Cuáles son las células que conforman la neuroglia del SNC? </a:t>
            </a:r>
            <a:endParaRPr lang="es-ES" dirty="0"/>
          </a:p>
        </p:txBody>
      </p:sp>
      <p:pic>
        <p:nvPicPr>
          <p:cNvPr id="4" name="3 Imagen" descr="astrocit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7950" y="4714884"/>
            <a:ext cx="1986373" cy="1857388"/>
          </a:xfrm>
          <a:prstGeom prst="rect">
            <a:avLst/>
          </a:prstGeom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 smtClean="0"/>
          </a:p>
          <a:p>
            <a:pPr marL="624078" indent="-514350">
              <a:buFont typeface="+mj-lt"/>
              <a:buAutoNum type="alphaLcParenR"/>
            </a:pPr>
            <a:endParaRPr lang="es-ES" dirty="0" smtClean="0"/>
          </a:p>
          <a:p>
            <a:pPr marL="624078" indent="-514350">
              <a:buFont typeface="+mj-lt"/>
              <a:buAutoNum type="alphaLcParenR"/>
            </a:pPr>
            <a:r>
              <a:rPr lang="es-ES" dirty="0" smtClean="0"/>
              <a:t>Blastómeros.</a:t>
            </a:r>
          </a:p>
          <a:p>
            <a:pPr marL="624078" indent="-514350">
              <a:buFont typeface="+mj-lt"/>
              <a:buAutoNum type="alphaLcParenR"/>
            </a:pPr>
            <a:r>
              <a:rPr lang="es-ES" dirty="0" smtClean="0"/>
              <a:t>Trofoblasto.</a:t>
            </a:r>
          </a:p>
          <a:p>
            <a:pPr marL="624078" indent="-514350">
              <a:buFont typeface="+mj-lt"/>
              <a:buAutoNum type="alphaLcParenR"/>
            </a:pPr>
            <a:r>
              <a:rPr lang="es-ES" dirty="0" smtClean="0"/>
              <a:t>Blastocisto.</a:t>
            </a:r>
          </a:p>
          <a:p>
            <a:pPr marL="624078" indent="-514350">
              <a:buFont typeface="+mj-lt"/>
              <a:buAutoNum type="alphaLcParenR"/>
            </a:pPr>
            <a:r>
              <a:rPr lang="es-ES" dirty="0" smtClean="0"/>
              <a:t>Feto.</a:t>
            </a:r>
          </a:p>
          <a:p>
            <a:pPr marL="624078" indent="-514350">
              <a:buFont typeface="+mj-lt"/>
              <a:buAutoNum type="alphaLcParenR"/>
            </a:pPr>
            <a:endParaRPr lang="es-ES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Así se les llama a las células producidas por segmentación.</a:t>
            </a:r>
            <a:endParaRPr lang="es-ES" dirty="0"/>
          </a:p>
        </p:txBody>
      </p:sp>
      <p:pic>
        <p:nvPicPr>
          <p:cNvPr id="4" name="3 Imagen" descr="imagesCAL9BX6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3438" y="2643182"/>
            <a:ext cx="2481276" cy="2352934"/>
          </a:xfrm>
          <a:prstGeom prst="rect">
            <a:avLst/>
          </a:prstGeom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457200" y="2643182"/>
            <a:ext cx="8229600" cy="3364109"/>
          </a:xfrm>
        </p:spPr>
        <p:txBody>
          <a:bodyPr/>
          <a:lstStyle/>
          <a:p>
            <a:endParaRPr lang="es-ES" dirty="0" smtClean="0"/>
          </a:p>
          <a:p>
            <a:pPr marL="624078" indent="-514350">
              <a:buFont typeface="+mj-lt"/>
              <a:buAutoNum type="alphaLcParenR"/>
            </a:pPr>
            <a:r>
              <a:rPr lang="es-ES" dirty="0" smtClean="0"/>
              <a:t>Embrión.</a:t>
            </a:r>
          </a:p>
          <a:p>
            <a:pPr marL="624078" indent="-514350">
              <a:buFont typeface="+mj-lt"/>
              <a:buAutoNum type="alphaLcParenR"/>
            </a:pPr>
            <a:r>
              <a:rPr lang="es-ES" dirty="0" smtClean="0"/>
              <a:t>Cigoto.</a:t>
            </a:r>
          </a:p>
          <a:p>
            <a:pPr marL="624078" indent="-514350">
              <a:buFont typeface="+mj-lt"/>
              <a:buAutoNum type="alphaLcParenR"/>
            </a:pPr>
            <a:r>
              <a:rPr lang="es-ES" dirty="0" smtClean="0"/>
              <a:t>Feto.</a:t>
            </a:r>
          </a:p>
          <a:p>
            <a:pPr marL="624078" indent="-514350">
              <a:buFont typeface="+mj-lt"/>
              <a:buAutoNum type="alphaLcParenR"/>
            </a:pPr>
            <a:r>
              <a:rPr lang="es-ES" dirty="0" smtClean="0"/>
              <a:t>Corion.</a:t>
            </a:r>
          </a:p>
          <a:p>
            <a:endParaRPr lang="es-ES" dirty="0" smtClean="0"/>
          </a:p>
          <a:p>
            <a:endParaRPr lang="es-ES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368544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¿Cuál es el nombre que se le da al individuo en desarrollo desde la novena semana hasta el momento del nacimiento?</a:t>
            </a:r>
            <a:endParaRPr lang="es-ES" dirty="0"/>
          </a:p>
        </p:txBody>
      </p:sp>
      <p:pic>
        <p:nvPicPr>
          <p:cNvPr id="4" name="3 Imagen" descr="fet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3438" y="2786058"/>
            <a:ext cx="3632200" cy="3759200"/>
          </a:xfrm>
          <a:prstGeom prst="rect">
            <a:avLst/>
          </a:prstGeom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457200" y="2571744"/>
            <a:ext cx="8229600" cy="3435547"/>
          </a:xfrm>
        </p:spPr>
        <p:txBody>
          <a:bodyPr/>
          <a:lstStyle/>
          <a:p>
            <a:endParaRPr lang="es-ES" dirty="0" smtClean="0"/>
          </a:p>
          <a:p>
            <a:pPr marL="624078" indent="-514350">
              <a:buFont typeface="+mj-lt"/>
              <a:buAutoNum type="alphaLcParenR"/>
            </a:pPr>
            <a:r>
              <a:rPr lang="es-ES" dirty="0" smtClean="0"/>
              <a:t>Trofoblasto.</a:t>
            </a:r>
          </a:p>
          <a:p>
            <a:pPr marL="624078" indent="-514350">
              <a:buFont typeface="+mj-lt"/>
              <a:buAutoNum type="alphaLcParenR"/>
            </a:pPr>
            <a:r>
              <a:rPr lang="es-ES" dirty="0" smtClean="0"/>
              <a:t>Aminos.</a:t>
            </a:r>
          </a:p>
          <a:p>
            <a:pPr marL="624078" indent="-514350">
              <a:buFont typeface="+mj-lt"/>
              <a:buAutoNum type="alphaLcParenR"/>
            </a:pPr>
            <a:r>
              <a:rPr lang="es-ES" dirty="0" smtClean="0"/>
              <a:t>Corion.</a:t>
            </a:r>
          </a:p>
          <a:p>
            <a:pPr marL="624078" indent="-514350">
              <a:buFont typeface="+mj-lt"/>
              <a:buAutoNum type="alphaLcParenR"/>
            </a:pPr>
            <a:r>
              <a:rPr lang="es-ES" dirty="0" smtClean="0"/>
              <a:t>Saco vitelino.</a:t>
            </a:r>
          </a:p>
          <a:p>
            <a:pPr marL="624078" indent="-514350">
              <a:buFont typeface="+mj-lt"/>
              <a:buAutoNum type="alphaLcParenR"/>
            </a:pPr>
            <a:endParaRPr lang="es-ES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82858"/>
          </a:xfrm>
        </p:spPr>
        <p:txBody>
          <a:bodyPr>
            <a:normAutofit/>
          </a:bodyPr>
          <a:lstStyle/>
          <a:p>
            <a:r>
              <a:rPr lang="es-ES" dirty="0" smtClean="0"/>
              <a:t>¿Cómo se le llama al revestimiento celular externo del blastocito?</a:t>
            </a:r>
            <a:endParaRPr lang="es-ES" dirty="0"/>
          </a:p>
        </p:txBody>
      </p:sp>
      <p:pic>
        <p:nvPicPr>
          <p:cNvPr id="4" name="3 Imagen" descr="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3437" y="2643182"/>
            <a:ext cx="3714755" cy="2786066"/>
          </a:xfrm>
          <a:prstGeom prst="rect">
            <a:avLst/>
          </a:prstGeom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457200" y="2285992"/>
            <a:ext cx="8229600" cy="3721299"/>
          </a:xfrm>
        </p:spPr>
        <p:txBody>
          <a:bodyPr/>
          <a:lstStyle/>
          <a:p>
            <a:endParaRPr lang="es-ES" dirty="0" smtClean="0"/>
          </a:p>
          <a:p>
            <a:pPr marL="624078" indent="-514350">
              <a:buFont typeface="+mj-lt"/>
              <a:buAutoNum type="alphaLcParenR"/>
            </a:pPr>
            <a:r>
              <a:rPr lang="es-ES" dirty="0" smtClean="0"/>
              <a:t>Endodermo.</a:t>
            </a:r>
          </a:p>
          <a:p>
            <a:pPr marL="624078" indent="-514350">
              <a:buFont typeface="+mj-lt"/>
              <a:buAutoNum type="alphaLcParenR"/>
            </a:pPr>
            <a:r>
              <a:rPr lang="es-ES" dirty="0" smtClean="0"/>
              <a:t>Corion.</a:t>
            </a:r>
          </a:p>
          <a:p>
            <a:pPr marL="624078" indent="-514350">
              <a:buFont typeface="+mj-lt"/>
              <a:buAutoNum type="alphaLcParenR"/>
            </a:pPr>
            <a:r>
              <a:rPr lang="es-ES" dirty="0" smtClean="0"/>
              <a:t>Mórula.</a:t>
            </a:r>
          </a:p>
          <a:p>
            <a:pPr marL="624078" indent="-514350">
              <a:buFont typeface="+mj-lt"/>
              <a:buAutoNum type="alphaLcParenR"/>
            </a:pPr>
            <a:r>
              <a:rPr lang="es-ES" dirty="0" smtClean="0"/>
              <a:t>Mesodermo.</a:t>
            </a:r>
          </a:p>
          <a:p>
            <a:pPr marL="624078" indent="-514350">
              <a:buFont typeface="+mj-lt"/>
              <a:buAutoNum type="alphaLcParenR"/>
            </a:pPr>
            <a:endParaRPr lang="es-ES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82792"/>
          </a:xfrm>
        </p:spPr>
        <p:txBody>
          <a:bodyPr>
            <a:normAutofit/>
          </a:bodyPr>
          <a:lstStyle/>
          <a:p>
            <a:r>
              <a:rPr lang="es-ES" dirty="0" smtClean="0"/>
              <a:t>¿Qué membrana deriva del trofoblasto?</a:t>
            </a:r>
            <a:endParaRPr lang="es-ES" dirty="0"/>
          </a:p>
        </p:txBody>
      </p:sp>
      <p:pic>
        <p:nvPicPr>
          <p:cNvPr id="4" name="3 Imagen" descr="20070417klpcnavid_209_Ees_SCO.png"/>
          <p:cNvPicPr>
            <a:picLocks noChangeAspect="1"/>
          </p:cNvPicPr>
          <p:nvPr/>
        </p:nvPicPr>
        <p:blipFill>
          <a:blip r:embed="rId3"/>
          <a:srcRect l="21622" t="8772" r="4053" b="12280"/>
          <a:stretch>
            <a:fillRect/>
          </a:stretch>
        </p:blipFill>
        <p:spPr>
          <a:xfrm>
            <a:off x="4286248" y="2000240"/>
            <a:ext cx="3929090" cy="3857652"/>
          </a:xfrm>
          <a:prstGeom prst="rect">
            <a:avLst/>
          </a:prstGeom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457200" y="2071678"/>
            <a:ext cx="8229600" cy="3935613"/>
          </a:xfrm>
        </p:spPr>
        <p:txBody>
          <a:bodyPr/>
          <a:lstStyle/>
          <a:p>
            <a:pPr marL="624078" indent="-514350">
              <a:buFont typeface="+mj-lt"/>
              <a:buAutoNum type="alphaLcParenR"/>
            </a:pPr>
            <a:r>
              <a:rPr lang="es-ES" dirty="0" smtClean="0"/>
              <a:t>Segmentación.</a:t>
            </a:r>
          </a:p>
          <a:p>
            <a:pPr marL="624078" indent="-514350">
              <a:buFont typeface="+mj-lt"/>
              <a:buAutoNum type="alphaLcParenR"/>
            </a:pPr>
            <a:r>
              <a:rPr lang="es-ES" dirty="0" smtClean="0"/>
              <a:t>Gastrulación.</a:t>
            </a:r>
          </a:p>
          <a:p>
            <a:pPr marL="624078" indent="-514350">
              <a:buFont typeface="+mj-lt"/>
              <a:buAutoNum type="alphaLcParenR"/>
            </a:pPr>
            <a:r>
              <a:rPr lang="es-ES" dirty="0" smtClean="0"/>
              <a:t>Mórula.</a:t>
            </a:r>
          </a:p>
          <a:p>
            <a:pPr marL="624078" indent="-514350">
              <a:buFont typeface="+mj-lt"/>
              <a:buAutoNum type="alphaLcParenR"/>
            </a:pPr>
            <a:r>
              <a:rPr lang="es-ES" dirty="0" smtClean="0"/>
              <a:t>Trofoblasto.</a:t>
            </a: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9916"/>
          </a:xfrm>
        </p:spPr>
        <p:txBody>
          <a:bodyPr>
            <a:normAutofit/>
          </a:bodyPr>
          <a:lstStyle/>
          <a:p>
            <a:r>
              <a:rPr lang="es-ES" dirty="0" smtClean="0"/>
              <a:t>¿Cómo se le llama a las divisiones celulares del cigoto?</a:t>
            </a:r>
            <a:endParaRPr lang="es-ES" dirty="0"/>
          </a:p>
        </p:txBody>
      </p:sp>
      <p:pic>
        <p:nvPicPr>
          <p:cNvPr id="4" name="3 Imagen" descr="20070417klpcnavid_98_Ges_SC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2976" y="4143380"/>
            <a:ext cx="7047620" cy="1523810"/>
          </a:xfrm>
          <a:prstGeom prst="rect">
            <a:avLst/>
          </a:prstGeom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457200" y="2500306"/>
            <a:ext cx="8229600" cy="3506985"/>
          </a:xfrm>
        </p:spPr>
        <p:txBody>
          <a:bodyPr/>
          <a:lstStyle/>
          <a:p>
            <a:pPr marL="624078" indent="-514350">
              <a:buFont typeface="+mj-lt"/>
              <a:buAutoNum type="alphaLcParenR"/>
            </a:pPr>
            <a:endParaRPr lang="es-ES" dirty="0" smtClean="0"/>
          </a:p>
          <a:p>
            <a:pPr marL="624078" indent="-514350">
              <a:buFont typeface="+mj-lt"/>
              <a:buAutoNum type="alphaLcParenR"/>
            </a:pPr>
            <a:r>
              <a:rPr lang="es-ES" dirty="0" smtClean="0"/>
              <a:t>Trofoblasto.</a:t>
            </a:r>
          </a:p>
          <a:p>
            <a:pPr marL="624078" indent="-514350">
              <a:buFont typeface="+mj-lt"/>
              <a:buAutoNum type="alphaLcParenR"/>
            </a:pPr>
            <a:r>
              <a:rPr lang="es-ES" dirty="0" smtClean="0"/>
              <a:t>Blastocisto.</a:t>
            </a:r>
          </a:p>
          <a:p>
            <a:pPr marL="624078" indent="-514350">
              <a:buFont typeface="+mj-lt"/>
              <a:buAutoNum type="alphaLcParenR"/>
            </a:pPr>
            <a:r>
              <a:rPr lang="es-ES" dirty="0" smtClean="0"/>
              <a:t>Mórula.</a:t>
            </a:r>
          </a:p>
          <a:p>
            <a:pPr marL="624078" indent="-514350">
              <a:buFont typeface="+mj-lt"/>
              <a:buAutoNum type="alphaLcParenR"/>
            </a:pPr>
            <a:r>
              <a:rPr lang="es-ES" dirty="0" smtClean="0"/>
              <a:t>Corion.</a:t>
            </a:r>
          </a:p>
          <a:p>
            <a:endParaRPr lang="es-ES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82792"/>
          </a:xfrm>
        </p:spPr>
        <p:txBody>
          <a:bodyPr>
            <a:normAutofit/>
          </a:bodyPr>
          <a:lstStyle/>
          <a:p>
            <a:r>
              <a:rPr lang="es-ES" dirty="0" smtClean="0"/>
              <a:t>¿Cuál es el nombre de la esfera celular sólida rodeada aún por la zona pelucida?</a:t>
            </a:r>
            <a:endParaRPr lang="es-ES" dirty="0"/>
          </a:p>
        </p:txBody>
      </p:sp>
      <p:pic>
        <p:nvPicPr>
          <p:cNvPr id="4" name="3 Imagen" descr="imagesCALBG67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0562" y="2786058"/>
            <a:ext cx="3414733" cy="3146911"/>
          </a:xfrm>
          <a:prstGeom prst="rect">
            <a:avLst/>
          </a:prstGeom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457200" y="2571744"/>
            <a:ext cx="8229600" cy="3435547"/>
          </a:xfrm>
        </p:spPr>
        <p:txBody>
          <a:bodyPr/>
          <a:lstStyle/>
          <a:p>
            <a:endParaRPr lang="es-ES" dirty="0" smtClean="0"/>
          </a:p>
          <a:p>
            <a:pPr marL="624078" indent="-514350">
              <a:buFont typeface="+mj-lt"/>
              <a:buAutoNum type="alphaLcParenR"/>
            </a:pPr>
            <a:r>
              <a:rPr lang="es-ES" dirty="0" smtClean="0"/>
              <a:t>Angiogénesis.</a:t>
            </a:r>
          </a:p>
          <a:p>
            <a:pPr marL="624078" indent="-514350">
              <a:buFont typeface="+mj-lt"/>
              <a:buAutoNum type="alphaLcParenR"/>
            </a:pPr>
            <a:r>
              <a:rPr lang="es-ES" dirty="0" smtClean="0"/>
              <a:t>Gastrulación.</a:t>
            </a:r>
          </a:p>
          <a:p>
            <a:pPr marL="624078" indent="-514350">
              <a:buFont typeface="+mj-lt"/>
              <a:buAutoNum type="alphaLcParenR"/>
            </a:pPr>
            <a:r>
              <a:rPr lang="es-ES" dirty="0" smtClean="0"/>
              <a:t>Segmentación.</a:t>
            </a:r>
          </a:p>
          <a:p>
            <a:pPr marL="624078" indent="-514350">
              <a:buFont typeface="+mj-lt"/>
              <a:buAutoNum type="alphaLcParenR"/>
            </a:pPr>
            <a:r>
              <a:rPr lang="es-ES" dirty="0" smtClean="0"/>
              <a:t>Aminos.</a:t>
            </a:r>
          </a:p>
          <a:p>
            <a:pPr marL="624078" indent="-514350">
              <a:buFont typeface="+mj-lt"/>
              <a:buAutoNum type="alphaLcParenR"/>
            </a:pPr>
            <a:endParaRPr lang="es-ES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82858"/>
          </a:xfrm>
        </p:spPr>
        <p:txBody>
          <a:bodyPr>
            <a:normAutofit/>
          </a:bodyPr>
          <a:lstStyle/>
          <a:p>
            <a:r>
              <a:rPr lang="es-ES" dirty="0" smtClean="0"/>
              <a:t>Es el fenómeno mediante el cual se forman las tres capas germinativas primarias.</a:t>
            </a:r>
            <a:endParaRPr lang="es-ES" dirty="0"/>
          </a:p>
        </p:txBody>
      </p:sp>
      <p:pic>
        <p:nvPicPr>
          <p:cNvPr id="5" name="4 Imagen" descr="51-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2928934"/>
            <a:ext cx="4076700" cy="3190875"/>
          </a:xfrm>
          <a:prstGeom prst="rect">
            <a:avLst/>
          </a:prstGeom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457200" y="2428868"/>
            <a:ext cx="8229600" cy="3578423"/>
          </a:xfrm>
        </p:spPr>
        <p:txBody>
          <a:bodyPr/>
          <a:lstStyle/>
          <a:p>
            <a:endParaRPr lang="es-ES" dirty="0" smtClean="0"/>
          </a:p>
          <a:p>
            <a:pPr marL="624078" indent="-514350">
              <a:buFont typeface="+mj-lt"/>
              <a:buAutoNum type="alphaLcParenR"/>
            </a:pPr>
            <a:r>
              <a:rPr lang="es-ES" dirty="0" smtClean="0"/>
              <a:t>Citotrofoblasto.</a:t>
            </a:r>
          </a:p>
          <a:p>
            <a:pPr marL="624078" indent="-514350">
              <a:buFont typeface="+mj-lt"/>
              <a:buAutoNum type="alphaLcParenR"/>
            </a:pPr>
            <a:r>
              <a:rPr lang="es-ES" dirty="0" smtClean="0"/>
              <a:t>Singamia.</a:t>
            </a:r>
          </a:p>
          <a:p>
            <a:pPr marL="624078" indent="-514350">
              <a:buFont typeface="+mj-lt"/>
              <a:buAutoNum type="alphaLcParenR"/>
            </a:pPr>
            <a:r>
              <a:rPr lang="es-ES" dirty="0" smtClean="0"/>
              <a:t>Segmentación.</a:t>
            </a:r>
          </a:p>
          <a:p>
            <a:pPr marL="624078" indent="-514350">
              <a:buFont typeface="+mj-lt"/>
              <a:buAutoNum type="alphaLcParenR"/>
            </a:pPr>
            <a:r>
              <a:rPr lang="es-ES" dirty="0" smtClean="0"/>
              <a:t>Angiogenesis.</a:t>
            </a:r>
            <a:endParaRPr lang="es-ES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11420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Así se le llama  a la formación de los vasos </a:t>
            </a:r>
            <a:r>
              <a:rPr lang="es-ES" dirty="0" err="1" smtClean="0"/>
              <a:t>sanguineos</a:t>
            </a:r>
            <a:r>
              <a:rPr lang="es-ES" dirty="0" smtClean="0"/>
              <a:t> que aportan sangre al </a:t>
            </a:r>
            <a:r>
              <a:rPr lang="es-ES" dirty="0" err="1" smtClean="0"/>
              <a:t>embrion</a:t>
            </a:r>
            <a:r>
              <a:rPr lang="es-ES" dirty="0" smtClean="0"/>
              <a:t> en desarrollo.</a:t>
            </a:r>
            <a:endParaRPr lang="es-ES" dirty="0"/>
          </a:p>
        </p:txBody>
      </p:sp>
      <p:pic>
        <p:nvPicPr>
          <p:cNvPr id="4" name="3 Imagen" descr="angiogenesis-imag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4876" y="2857496"/>
            <a:ext cx="3386134" cy="3402733"/>
          </a:xfrm>
          <a:prstGeom prst="rect">
            <a:avLst/>
          </a:prstGeom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457200" y="2500306"/>
            <a:ext cx="8229600" cy="3506985"/>
          </a:xfrm>
        </p:spPr>
        <p:txBody>
          <a:bodyPr/>
          <a:lstStyle/>
          <a:p>
            <a:pPr marL="624078" indent="-514350">
              <a:buFont typeface="+mj-lt"/>
              <a:buAutoNum type="alphaLcParenR"/>
            </a:pPr>
            <a:endParaRPr lang="es-ES" dirty="0" smtClean="0"/>
          </a:p>
          <a:p>
            <a:pPr marL="624078" indent="-514350">
              <a:buFont typeface="+mj-lt"/>
              <a:buAutoNum type="alphaLcParenR"/>
            </a:pPr>
            <a:r>
              <a:rPr lang="es-ES" dirty="0" smtClean="0"/>
              <a:t>Técnica avanzada.</a:t>
            </a:r>
          </a:p>
          <a:p>
            <a:pPr marL="624078" indent="-514350">
              <a:buFont typeface="+mj-lt"/>
              <a:buAutoNum type="alphaLcParenR"/>
            </a:pPr>
            <a:r>
              <a:rPr lang="es-ES" dirty="0" smtClean="0"/>
              <a:t>Procedimiento mediato.</a:t>
            </a:r>
          </a:p>
          <a:p>
            <a:pPr marL="624078" indent="-514350">
              <a:buFont typeface="+mj-lt"/>
              <a:buAutoNum type="alphaLcParenR"/>
            </a:pPr>
            <a:r>
              <a:rPr lang="es-ES" dirty="0" smtClean="0"/>
              <a:t>Técnica histológica.</a:t>
            </a:r>
          </a:p>
          <a:p>
            <a:pPr marL="624078" indent="-514350">
              <a:buFont typeface="+mj-lt"/>
              <a:buAutoNum type="alphaLcParenR"/>
            </a:pPr>
            <a:r>
              <a:rPr lang="es-ES" dirty="0" smtClean="0"/>
              <a:t>Procedimiento post vital.</a:t>
            </a:r>
            <a:endParaRPr lang="es-ES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439982"/>
          </a:xfrm>
        </p:spPr>
        <p:txBody>
          <a:bodyPr>
            <a:normAutofit/>
          </a:bodyPr>
          <a:lstStyle/>
          <a:p>
            <a:r>
              <a:rPr lang="es-ES" dirty="0" smtClean="0"/>
              <a:t>¿Cómo se le llama al conjunto de procedimientos aplicados a un material biológico?</a:t>
            </a:r>
            <a:endParaRPr lang="es-ES" dirty="0"/>
          </a:p>
        </p:txBody>
      </p:sp>
      <p:pic>
        <p:nvPicPr>
          <p:cNvPr id="4" name="3 Imagen" descr="00058414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2132" y="3143248"/>
            <a:ext cx="3229476" cy="2428892"/>
          </a:xfrm>
          <a:prstGeom prst="rect">
            <a:avLst/>
          </a:prstGeom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457200" y="2357430"/>
            <a:ext cx="8229600" cy="3649861"/>
          </a:xfrm>
        </p:spPr>
        <p:txBody>
          <a:bodyPr/>
          <a:lstStyle/>
          <a:p>
            <a:pPr marL="624078" indent="-514350">
              <a:buFont typeface="+mj-lt"/>
              <a:buAutoNum type="alphaLcParenR"/>
            </a:pPr>
            <a:r>
              <a:rPr lang="es-ES" dirty="0" smtClean="0"/>
              <a:t>Obtención de la muestra.</a:t>
            </a:r>
          </a:p>
          <a:p>
            <a:pPr marL="624078" indent="-514350">
              <a:buFont typeface="+mj-lt"/>
              <a:buAutoNum type="alphaLcParenR"/>
            </a:pPr>
            <a:r>
              <a:rPr lang="es-ES" dirty="0" smtClean="0"/>
              <a:t>Observación de la muestra.</a:t>
            </a:r>
          </a:p>
          <a:p>
            <a:pPr marL="624078" indent="-514350">
              <a:buFont typeface="+mj-lt"/>
              <a:buAutoNum type="alphaLcParenR"/>
            </a:pPr>
            <a:r>
              <a:rPr lang="es-ES" dirty="0" smtClean="0"/>
              <a:t>Conservación de la muestra.</a:t>
            </a:r>
          </a:p>
          <a:p>
            <a:pPr marL="624078" indent="-514350">
              <a:buFont typeface="+mj-lt"/>
              <a:buAutoNum type="alphaLcParenR"/>
            </a:pPr>
            <a:r>
              <a:rPr lang="es-ES" dirty="0" smtClean="0"/>
              <a:t>Procedimientos mediatos.</a:t>
            </a:r>
            <a:endParaRPr lang="es-ES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68478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¿A qué parte de la </a:t>
            </a:r>
            <a:r>
              <a:rPr lang="es-ES" dirty="0" err="1" smtClean="0"/>
              <a:t>tecnica</a:t>
            </a:r>
            <a:r>
              <a:rPr lang="es-ES" dirty="0" smtClean="0"/>
              <a:t> pertenecen la biopsia, citología, </a:t>
            </a:r>
            <a:r>
              <a:rPr lang="es-ES" dirty="0" err="1" smtClean="0"/>
              <a:t>frotis</a:t>
            </a:r>
            <a:r>
              <a:rPr lang="es-ES" dirty="0" smtClean="0"/>
              <a:t>?</a:t>
            </a:r>
            <a:endParaRPr lang="es-ES" dirty="0"/>
          </a:p>
        </p:txBody>
      </p:sp>
      <p:pic>
        <p:nvPicPr>
          <p:cNvPr id="5" name="4 Imagen" descr="safenectomia_tecnica_diseccion_maleolo_safen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8" y="4286256"/>
            <a:ext cx="2786082" cy="211623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457200" y="2714620"/>
            <a:ext cx="8229600" cy="3292671"/>
          </a:xfrm>
        </p:spPr>
        <p:txBody>
          <a:bodyPr/>
          <a:lstStyle/>
          <a:p>
            <a:pPr marL="624078" indent="-514350">
              <a:buFont typeface="+mj-lt"/>
              <a:buAutoNum type="alphaLcParenR"/>
            </a:pPr>
            <a:endParaRPr lang="es-ES" dirty="0" smtClean="0"/>
          </a:p>
          <a:p>
            <a:pPr marL="624078" indent="-514350">
              <a:buFont typeface="+mj-lt"/>
              <a:buAutoNum type="alphaLcParenR"/>
            </a:pPr>
            <a:r>
              <a:rPr lang="es-ES" dirty="0" smtClean="0"/>
              <a:t>Endodermo.</a:t>
            </a:r>
          </a:p>
          <a:p>
            <a:pPr marL="624078" indent="-514350">
              <a:buFont typeface="+mj-lt"/>
              <a:buAutoNum type="alphaLcParenR"/>
            </a:pPr>
            <a:r>
              <a:rPr lang="es-ES" dirty="0" smtClean="0"/>
              <a:t>Ectodermo.</a:t>
            </a:r>
          </a:p>
          <a:p>
            <a:pPr marL="624078" indent="-514350">
              <a:buFont typeface="+mj-lt"/>
              <a:buAutoNum type="alphaLcParenR"/>
            </a:pPr>
            <a:r>
              <a:rPr lang="es-ES" dirty="0" smtClean="0"/>
              <a:t>Mesodermo.</a:t>
            </a:r>
          </a:p>
          <a:p>
            <a:pPr marL="624078" indent="-514350">
              <a:buFont typeface="+mj-lt"/>
              <a:buAutoNum type="alphaLcParenR"/>
            </a:pPr>
            <a:r>
              <a:rPr lang="es-ES" dirty="0" smtClean="0"/>
              <a:t>Blastocele.</a:t>
            </a:r>
            <a:endParaRPr lang="es-ES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97106"/>
          </a:xfrm>
        </p:spPr>
        <p:txBody>
          <a:bodyPr>
            <a:normAutofit/>
          </a:bodyPr>
          <a:lstStyle/>
          <a:p>
            <a:pPr marL="742950" indent="-742950"/>
            <a:r>
              <a:rPr lang="es-ES" dirty="0" smtClean="0"/>
              <a:t>    ¿A partir de qué capa germinativa se forma la placa neural?</a:t>
            </a:r>
            <a:endParaRPr lang="es-ES" dirty="0"/>
          </a:p>
        </p:txBody>
      </p:sp>
      <p:pic>
        <p:nvPicPr>
          <p:cNvPr id="5" name="4 Imagen" descr="300px-Gastrulatio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9124" y="3286124"/>
            <a:ext cx="3429024" cy="2080274"/>
          </a:xfrm>
          <a:prstGeom prst="rect">
            <a:avLst/>
          </a:prstGeom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457200" y="2786058"/>
            <a:ext cx="8229600" cy="3221233"/>
          </a:xfrm>
        </p:spPr>
        <p:txBody>
          <a:bodyPr/>
          <a:lstStyle/>
          <a:p>
            <a:pPr marL="624078" indent="-514350">
              <a:buFont typeface="+mj-lt"/>
              <a:buAutoNum type="alphaLcParenR"/>
            </a:pPr>
            <a:r>
              <a:rPr lang="es-ES" dirty="0" smtClean="0"/>
              <a:t>Procedimientos no mediatos.</a:t>
            </a:r>
          </a:p>
          <a:p>
            <a:pPr marL="624078" indent="-514350">
              <a:buFont typeface="+mj-lt"/>
              <a:buAutoNum type="alphaLcParenR"/>
            </a:pPr>
            <a:r>
              <a:rPr lang="es-ES" dirty="0" smtClean="0"/>
              <a:t>Obtención de la muestra.</a:t>
            </a:r>
          </a:p>
          <a:p>
            <a:pPr marL="624078" indent="-514350">
              <a:buFont typeface="+mj-lt"/>
              <a:buAutoNum type="alphaLcParenR"/>
            </a:pPr>
            <a:r>
              <a:rPr lang="es-ES" dirty="0" smtClean="0"/>
              <a:t>Procedimientos mediatos o post vitales.</a:t>
            </a:r>
          </a:p>
          <a:p>
            <a:pPr marL="624078" indent="-514350">
              <a:buFont typeface="+mj-lt"/>
              <a:buAutoNum type="alphaLcParenR"/>
            </a:pPr>
            <a:r>
              <a:rPr lang="es-ES" dirty="0" smtClean="0"/>
              <a:t>Almacenamiento de la muestra.</a:t>
            </a:r>
            <a:endParaRPr lang="es-ES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439982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Es el paso del método que histológico que tiene como </a:t>
            </a:r>
            <a:r>
              <a:rPr lang="es-ES" dirty="0" err="1" smtClean="0"/>
              <a:t>proposito</a:t>
            </a:r>
            <a:r>
              <a:rPr lang="es-ES" dirty="0" smtClean="0"/>
              <a:t> conservar </a:t>
            </a:r>
            <a:r>
              <a:rPr lang="es-ES" dirty="0" err="1" smtClean="0"/>
              <a:t>laestructura</a:t>
            </a:r>
            <a:r>
              <a:rPr lang="es-ES" dirty="0" smtClean="0"/>
              <a:t> del tejido.</a:t>
            </a:r>
            <a:endParaRPr lang="es-ES" dirty="0"/>
          </a:p>
        </p:txBody>
      </p:sp>
      <p:pic>
        <p:nvPicPr>
          <p:cNvPr id="4" name="3 Imagen" descr="cel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9454" y="4357694"/>
            <a:ext cx="1574800" cy="1574800"/>
          </a:xfrm>
          <a:prstGeom prst="rect">
            <a:avLst/>
          </a:prstGeom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457200" y="2714620"/>
            <a:ext cx="8229600" cy="3292671"/>
          </a:xfrm>
        </p:spPr>
        <p:txBody>
          <a:bodyPr/>
          <a:lstStyle/>
          <a:p>
            <a:pPr marL="624078" indent="-514350">
              <a:buFont typeface="+mj-lt"/>
              <a:buAutoNum type="alphaLcParenR"/>
            </a:pPr>
            <a:endParaRPr lang="es-ES" dirty="0" smtClean="0"/>
          </a:p>
          <a:p>
            <a:pPr marL="624078" indent="-514350">
              <a:buFont typeface="+mj-lt"/>
              <a:buAutoNum type="alphaLcParenR"/>
            </a:pPr>
            <a:r>
              <a:rPr lang="es-ES" dirty="0" smtClean="0"/>
              <a:t>Formol o formalina al 10%.</a:t>
            </a:r>
          </a:p>
          <a:p>
            <a:pPr marL="624078" indent="-514350">
              <a:buFont typeface="+mj-lt"/>
              <a:buAutoNum type="alphaLcParenR"/>
            </a:pPr>
            <a:r>
              <a:rPr lang="es-ES" dirty="0" smtClean="0"/>
              <a:t>Agua.</a:t>
            </a:r>
          </a:p>
          <a:p>
            <a:pPr marL="624078" indent="-514350">
              <a:buFont typeface="+mj-lt"/>
              <a:buAutoNum type="alphaLcParenR"/>
            </a:pPr>
            <a:r>
              <a:rPr lang="es-ES" dirty="0" smtClean="0"/>
              <a:t>Xilol.</a:t>
            </a:r>
          </a:p>
          <a:p>
            <a:pPr marL="624078" indent="-514350">
              <a:buFont typeface="+mj-lt"/>
              <a:buAutoNum type="alphaLcParenR"/>
            </a:pPr>
            <a:r>
              <a:rPr lang="es-ES" dirty="0" smtClean="0"/>
              <a:t>Alcohol.</a:t>
            </a:r>
            <a:endParaRPr lang="es-ES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654296"/>
          </a:xfrm>
        </p:spPr>
        <p:txBody>
          <a:bodyPr>
            <a:normAutofit/>
          </a:bodyPr>
          <a:lstStyle/>
          <a:p>
            <a:r>
              <a:rPr lang="es-ES" dirty="0" smtClean="0"/>
              <a:t>¿Cuál es el fijador de </a:t>
            </a:r>
            <a:r>
              <a:rPr lang="es-ES" dirty="0" err="1" smtClean="0"/>
              <a:t>tegidos</a:t>
            </a:r>
            <a:r>
              <a:rPr lang="es-ES" dirty="0" smtClean="0"/>
              <a:t> mas utilizados en las </a:t>
            </a:r>
            <a:r>
              <a:rPr lang="es-ES" dirty="0" err="1" smtClean="0"/>
              <a:t>praácticas</a:t>
            </a:r>
            <a:r>
              <a:rPr lang="es-ES" dirty="0" smtClean="0"/>
              <a:t> histológicas?</a:t>
            </a:r>
            <a:endParaRPr lang="es-ES" dirty="0"/>
          </a:p>
        </p:txBody>
      </p:sp>
      <p:pic>
        <p:nvPicPr>
          <p:cNvPr id="4" name="3 Imagen" descr="formo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7950" y="3643314"/>
            <a:ext cx="1214446" cy="1878343"/>
          </a:xfrm>
          <a:prstGeom prst="rect">
            <a:avLst/>
          </a:prstGeom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457200" y="2571744"/>
            <a:ext cx="8229600" cy="3435547"/>
          </a:xfrm>
        </p:spPr>
        <p:txBody>
          <a:bodyPr/>
          <a:lstStyle/>
          <a:p>
            <a:pPr marL="624078" indent="-514350">
              <a:buFont typeface="+mj-lt"/>
              <a:buAutoNum type="alphaLcParenR"/>
            </a:pPr>
            <a:r>
              <a:rPr lang="es-ES" dirty="0" smtClean="0"/>
              <a:t>Tejido muscular.</a:t>
            </a:r>
          </a:p>
          <a:p>
            <a:pPr marL="624078" indent="-514350">
              <a:buFont typeface="+mj-lt"/>
              <a:buAutoNum type="alphaLcParenR"/>
            </a:pPr>
            <a:r>
              <a:rPr lang="es-ES" dirty="0" smtClean="0"/>
              <a:t>Tejido conectivo.</a:t>
            </a:r>
          </a:p>
          <a:p>
            <a:pPr marL="624078" indent="-514350">
              <a:buFont typeface="+mj-lt"/>
              <a:buAutoNum type="alphaLcParenR"/>
            </a:pPr>
            <a:r>
              <a:rPr lang="es-ES" dirty="0" smtClean="0"/>
              <a:t>Tejido óseo.</a:t>
            </a:r>
          </a:p>
          <a:p>
            <a:pPr marL="624078" indent="-514350">
              <a:buFont typeface="+mj-lt"/>
              <a:buAutoNum type="alphaLcParenR"/>
            </a:pPr>
            <a:r>
              <a:rPr lang="es-ES" dirty="0" smtClean="0"/>
              <a:t>Tejido nervioso.</a:t>
            </a:r>
            <a:endParaRPr lang="es-ES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97106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¿Cuál es el tejido que </a:t>
            </a:r>
            <a:r>
              <a:rPr lang="es-ES" dirty="0" err="1" smtClean="0"/>
              <a:t>actua</a:t>
            </a:r>
            <a:r>
              <a:rPr lang="es-ES" dirty="0" smtClean="0"/>
              <a:t> como el </a:t>
            </a:r>
            <a:r>
              <a:rPr lang="es-ES" dirty="0" err="1" smtClean="0"/>
              <a:t>armason</a:t>
            </a:r>
            <a:r>
              <a:rPr lang="es-ES" dirty="0" smtClean="0"/>
              <a:t> interno del cuerpo ayuda a generar movimiento?</a:t>
            </a:r>
            <a:endParaRPr lang="es-ES" dirty="0"/>
          </a:p>
        </p:txBody>
      </p:sp>
      <p:pic>
        <p:nvPicPr>
          <p:cNvPr id="4" name="3 Imagen" descr="esquelet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4942" y="2500306"/>
            <a:ext cx="2569437" cy="3714776"/>
          </a:xfrm>
          <a:prstGeom prst="rect">
            <a:avLst/>
          </a:prstGeom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457200" y="2500306"/>
            <a:ext cx="8229600" cy="3506985"/>
          </a:xfrm>
        </p:spPr>
        <p:txBody>
          <a:bodyPr/>
          <a:lstStyle/>
          <a:p>
            <a:pPr marL="624078" indent="-514350">
              <a:buFont typeface="+mj-lt"/>
              <a:buAutoNum type="alphaLcParenR"/>
            </a:pPr>
            <a:endParaRPr lang="es-ES" dirty="0" smtClean="0"/>
          </a:p>
          <a:p>
            <a:pPr marL="624078" indent="-514350">
              <a:buFont typeface="+mj-lt"/>
              <a:buAutoNum type="alphaLcParenR"/>
            </a:pPr>
            <a:r>
              <a:rPr lang="es-ES" dirty="0" smtClean="0"/>
              <a:t>Fibroblasto.</a:t>
            </a:r>
          </a:p>
          <a:p>
            <a:pPr marL="624078" indent="-514350">
              <a:buFont typeface="+mj-lt"/>
              <a:buAutoNum type="alphaLcParenR"/>
            </a:pPr>
            <a:r>
              <a:rPr lang="es-ES" dirty="0" smtClean="0"/>
              <a:t>Mioblastos.</a:t>
            </a:r>
          </a:p>
          <a:p>
            <a:pPr marL="624078" indent="-514350">
              <a:buFont typeface="+mj-lt"/>
              <a:buAutoNum type="alphaLcParenR"/>
            </a:pPr>
            <a:r>
              <a:rPr lang="es-ES" dirty="0" smtClean="0"/>
              <a:t>Osteoblastos.</a:t>
            </a:r>
          </a:p>
          <a:p>
            <a:pPr marL="624078" indent="-514350">
              <a:buFont typeface="+mj-lt"/>
              <a:buAutoNum type="alphaLcParenR"/>
            </a:pPr>
            <a:r>
              <a:rPr lang="es-ES" dirty="0" smtClean="0"/>
              <a:t>Osteocito.</a:t>
            </a:r>
          </a:p>
          <a:p>
            <a:pPr marL="624078" indent="-514350">
              <a:buFont typeface="+mj-lt"/>
              <a:buAutoNum type="alphaLcParenR"/>
            </a:pPr>
            <a:endParaRPr lang="es-ES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11354"/>
          </a:xfrm>
        </p:spPr>
        <p:txBody>
          <a:bodyPr>
            <a:normAutofit/>
          </a:bodyPr>
          <a:lstStyle/>
          <a:p>
            <a:r>
              <a:rPr lang="es-ES" dirty="0" smtClean="0"/>
              <a:t>Nombre de la célula madura del tejido óseo.</a:t>
            </a:r>
            <a:endParaRPr lang="es-ES" dirty="0"/>
          </a:p>
        </p:txBody>
      </p:sp>
      <p:pic>
        <p:nvPicPr>
          <p:cNvPr id="4" name="3 Imagen" descr="osteocito.jpg"/>
          <p:cNvPicPr>
            <a:picLocks noChangeAspect="1"/>
          </p:cNvPicPr>
          <p:nvPr/>
        </p:nvPicPr>
        <p:blipFill>
          <a:blip r:embed="rId3"/>
          <a:srcRect b="4850"/>
          <a:stretch>
            <a:fillRect/>
          </a:stretch>
        </p:blipFill>
        <p:spPr>
          <a:xfrm>
            <a:off x="4714876" y="3000372"/>
            <a:ext cx="2850328" cy="2428892"/>
          </a:xfrm>
          <a:prstGeom prst="rect">
            <a:avLst/>
          </a:prstGeom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457200" y="2714620"/>
            <a:ext cx="8229600" cy="3292671"/>
          </a:xfrm>
        </p:spPr>
        <p:txBody>
          <a:bodyPr/>
          <a:lstStyle/>
          <a:p>
            <a:pPr marL="624078" indent="-514350">
              <a:buFont typeface="+mj-lt"/>
              <a:buAutoNum type="alphaLcParenR"/>
            </a:pPr>
            <a:endParaRPr lang="es-ES" dirty="0" smtClean="0"/>
          </a:p>
          <a:p>
            <a:pPr marL="624078" indent="-514350">
              <a:buFont typeface="+mj-lt"/>
              <a:buAutoNum type="alphaLcParenR"/>
            </a:pPr>
            <a:r>
              <a:rPr lang="es-ES" dirty="0" smtClean="0"/>
              <a:t>Músculo liso.</a:t>
            </a:r>
          </a:p>
          <a:p>
            <a:pPr marL="624078" indent="-514350">
              <a:buFont typeface="+mj-lt"/>
              <a:buAutoNum type="alphaLcParenR"/>
            </a:pPr>
            <a:r>
              <a:rPr lang="es-ES" dirty="0" smtClean="0"/>
              <a:t>Músculo esquelético (estriado).</a:t>
            </a:r>
          </a:p>
          <a:p>
            <a:pPr marL="624078" indent="-514350">
              <a:buFont typeface="+mj-lt"/>
              <a:buAutoNum type="alphaLcParenR"/>
            </a:pPr>
            <a:r>
              <a:rPr lang="es-ES" dirty="0" smtClean="0"/>
              <a:t>Músculo cardiaco.</a:t>
            </a:r>
          </a:p>
          <a:p>
            <a:pPr marL="624078" indent="-514350">
              <a:buFont typeface="+mj-lt"/>
              <a:buAutoNum type="alphaLcParenR"/>
            </a:pPr>
            <a:r>
              <a:rPr lang="es-ES" dirty="0" smtClean="0"/>
              <a:t>Todos los anteriores.</a:t>
            </a:r>
            <a:endParaRPr lang="es-ES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82858"/>
          </a:xfrm>
        </p:spPr>
        <p:txBody>
          <a:bodyPr>
            <a:normAutofit/>
          </a:bodyPr>
          <a:lstStyle/>
          <a:p>
            <a:r>
              <a:rPr lang="es-ES" dirty="0" smtClean="0"/>
              <a:t>Tipo de tejido muscular,  voluntario, compuesto de fibras largas.</a:t>
            </a:r>
            <a:endParaRPr lang="es-ES" dirty="0"/>
          </a:p>
        </p:txBody>
      </p:sp>
      <p:pic>
        <p:nvPicPr>
          <p:cNvPr id="4" name="3 Imagen" descr="musculosfrontal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7950" y="3286124"/>
            <a:ext cx="1882546" cy="3214686"/>
          </a:xfrm>
          <a:prstGeom prst="rect">
            <a:avLst/>
          </a:prstGeom>
        </p:spPr>
      </p:pic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457200" y="2571744"/>
            <a:ext cx="8229600" cy="3435547"/>
          </a:xfrm>
        </p:spPr>
        <p:txBody>
          <a:bodyPr/>
          <a:lstStyle/>
          <a:p>
            <a:pPr marL="624078" indent="-514350">
              <a:buFont typeface="+mj-lt"/>
              <a:buAutoNum type="alphaLcParenR"/>
            </a:pPr>
            <a:endParaRPr lang="es-ES" dirty="0" smtClean="0"/>
          </a:p>
          <a:p>
            <a:pPr marL="624078" indent="-514350">
              <a:buFont typeface="+mj-lt"/>
              <a:buAutoNum type="alphaLcParenR"/>
            </a:pPr>
            <a:r>
              <a:rPr lang="es-ES" dirty="0" smtClean="0"/>
              <a:t>Músculo estriado.</a:t>
            </a:r>
          </a:p>
          <a:p>
            <a:pPr marL="624078" indent="-514350">
              <a:buFont typeface="+mj-lt"/>
              <a:buAutoNum type="alphaLcParenR"/>
            </a:pPr>
            <a:r>
              <a:rPr lang="es-ES" dirty="0" smtClean="0"/>
              <a:t>Músculo voluntario.</a:t>
            </a:r>
          </a:p>
          <a:p>
            <a:pPr marL="624078" indent="-514350">
              <a:buFont typeface="+mj-lt"/>
              <a:buAutoNum type="alphaLcParenR"/>
            </a:pPr>
            <a:r>
              <a:rPr lang="es-ES" dirty="0" smtClean="0"/>
              <a:t>Músculo cardiaco.</a:t>
            </a:r>
          </a:p>
          <a:p>
            <a:pPr marL="624078" indent="-514350">
              <a:buFont typeface="+mj-lt"/>
              <a:buAutoNum type="alphaLcParenR"/>
            </a:pPr>
            <a:r>
              <a:rPr lang="es-ES" dirty="0" smtClean="0"/>
              <a:t>Músculo liso.</a:t>
            </a:r>
            <a:endParaRPr lang="es-ES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11354"/>
          </a:xfrm>
        </p:spPr>
        <p:txBody>
          <a:bodyPr>
            <a:normAutofit/>
          </a:bodyPr>
          <a:lstStyle/>
          <a:p>
            <a:r>
              <a:rPr lang="es-ES" dirty="0" smtClean="0"/>
              <a:t>¿Cómo se le llama al musculo que se encarga de bombear la sangre?</a:t>
            </a:r>
            <a:endParaRPr lang="es-ES" dirty="0"/>
          </a:p>
        </p:txBody>
      </p:sp>
      <p:pic>
        <p:nvPicPr>
          <p:cNvPr id="4" name="3 Imagen" descr="corazon_venas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3548" y="2786058"/>
            <a:ext cx="3858459" cy="2857520"/>
          </a:xfrm>
          <a:prstGeom prst="rect">
            <a:avLst/>
          </a:prstGeom>
        </p:spPr>
      </p:pic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457200" y="2786058"/>
            <a:ext cx="8229600" cy="3221233"/>
          </a:xfrm>
        </p:spPr>
        <p:txBody>
          <a:bodyPr/>
          <a:lstStyle/>
          <a:p>
            <a:pPr marL="624078" indent="-514350">
              <a:buFont typeface="+mj-lt"/>
              <a:buAutoNum type="alphaLcParenR"/>
            </a:pPr>
            <a:endParaRPr lang="es-ES" dirty="0" smtClean="0"/>
          </a:p>
          <a:p>
            <a:pPr marL="624078" indent="-514350">
              <a:buFont typeface="+mj-lt"/>
              <a:buAutoNum type="alphaLcParenR"/>
            </a:pPr>
            <a:r>
              <a:rPr lang="es-ES" dirty="0" smtClean="0"/>
              <a:t>Músculo liso.</a:t>
            </a:r>
          </a:p>
          <a:p>
            <a:pPr marL="624078" indent="-514350">
              <a:buFont typeface="+mj-lt"/>
              <a:buAutoNum type="alphaLcParenR"/>
            </a:pPr>
            <a:r>
              <a:rPr lang="es-ES" dirty="0" smtClean="0"/>
              <a:t>Músculo estriado.</a:t>
            </a:r>
          </a:p>
          <a:p>
            <a:pPr marL="624078" indent="-514350">
              <a:buFont typeface="+mj-lt"/>
              <a:buAutoNum type="alphaLcParenR"/>
            </a:pPr>
            <a:r>
              <a:rPr lang="es-ES" dirty="0" smtClean="0"/>
              <a:t>Músculo voluntario.</a:t>
            </a:r>
          </a:p>
          <a:p>
            <a:pPr marL="624078" indent="-514350">
              <a:buFont typeface="+mj-lt"/>
              <a:buAutoNum type="alphaLcParenR"/>
            </a:pPr>
            <a:r>
              <a:rPr lang="es-ES" dirty="0" smtClean="0"/>
              <a:t>Músculo cardiaco.</a:t>
            </a: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154230"/>
          </a:xfrm>
        </p:spPr>
        <p:txBody>
          <a:bodyPr>
            <a:normAutofit/>
          </a:bodyPr>
          <a:lstStyle/>
          <a:p>
            <a:r>
              <a:rPr lang="es-ES" dirty="0" smtClean="0"/>
              <a:t>Este tipo de músculo se encuentra en las estructuras internas huecas del organismo.</a:t>
            </a:r>
            <a:endParaRPr lang="es-ES" dirty="0"/>
          </a:p>
        </p:txBody>
      </p:sp>
      <p:pic>
        <p:nvPicPr>
          <p:cNvPr id="6" name="5 Imagen" descr="imagesCA8QXR2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628" y="2857496"/>
            <a:ext cx="2148243" cy="3111249"/>
          </a:xfrm>
          <a:prstGeom prst="rect">
            <a:avLst/>
          </a:prstGeom>
        </p:spPr>
      </p:pic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457200" y="2428868"/>
            <a:ext cx="8229600" cy="3578423"/>
          </a:xfrm>
        </p:spPr>
        <p:txBody>
          <a:bodyPr/>
          <a:lstStyle/>
          <a:p>
            <a:pPr marL="624078" indent="-514350">
              <a:buFont typeface="+mj-lt"/>
              <a:buAutoNum type="alphaLcParenR"/>
            </a:pPr>
            <a:endParaRPr lang="es-ES" dirty="0" smtClean="0"/>
          </a:p>
          <a:p>
            <a:pPr marL="624078" indent="-514350">
              <a:buFont typeface="+mj-lt"/>
              <a:buAutoNum type="alphaLcParenR"/>
            </a:pPr>
            <a:r>
              <a:rPr lang="es-ES" dirty="0" smtClean="0"/>
              <a:t>Sistema Nervioso Somático.</a:t>
            </a:r>
          </a:p>
          <a:p>
            <a:pPr marL="624078" indent="-514350">
              <a:buFont typeface="+mj-lt"/>
              <a:buAutoNum type="alphaLcParenR"/>
            </a:pPr>
            <a:r>
              <a:rPr lang="es-ES" dirty="0" smtClean="0"/>
              <a:t>Sistema nervioso Periférico.</a:t>
            </a:r>
          </a:p>
          <a:p>
            <a:pPr marL="624078" indent="-514350">
              <a:buFont typeface="+mj-lt"/>
              <a:buAutoNum type="alphaLcParenR"/>
            </a:pPr>
            <a:r>
              <a:rPr lang="es-ES" dirty="0" smtClean="0"/>
              <a:t>Sistema Nervioso Central.</a:t>
            </a:r>
          </a:p>
          <a:p>
            <a:pPr marL="624078" indent="-514350">
              <a:buFont typeface="+mj-lt"/>
              <a:buAutoNum type="alphaLcParenR"/>
            </a:pPr>
            <a:r>
              <a:rPr lang="es-ES" dirty="0" smtClean="0"/>
              <a:t>Sistema Nervioso Entérico.</a:t>
            </a:r>
            <a:endParaRPr lang="es-ES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68478"/>
          </a:xfrm>
        </p:spPr>
        <p:txBody>
          <a:bodyPr>
            <a:normAutofit/>
          </a:bodyPr>
          <a:lstStyle/>
          <a:p>
            <a:r>
              <a:rPr lang="es-ES" dirty="0" smtClean="0"/>
              <a:t>¿Qué sistema está formado por el encéfalo y la medula espinal?</a:t>
            </a:r>
            <a:endParaRPr lang="es-ES" dirty="0"/>
          </a:p>
        </p:txBody>
      </p:sp>
      <p:pic>
        <p:nvPicPr>
          <p:cNvPr id="4" name="3 Imagen" descr="snc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12" y="3071810"/>
            <a:ext cx="2241192" cy="2857520"/>
          </a:xfrm>
          <a:prstGeom prst="rect">
            <a:avLst/>
          </a:prstGeom>
        </p:spPr>
      </p:pic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457200" y="2143116"/>
            <a:ext cx="8229600" cy="3721299"/>
          </a:xfrm>
        </p:spPr>
        <p:txBody>
          <a:bodyPr/>
          <a:lstStyle/>
          <a:p>
            <a:endParaRPr lang="es-ES" dirty="0" smtClean="0"/>
          </a:p>
          <a:p>
            <a:pPr marL="624078" indent="-514350">
              <a:buFont typeface="+mj-lt"/>
              <a:buAutoNum type="alphaLcParenR"/>
            </a:pPr>
            <a:r>
              <a:rPr lang="es-ES" dirty="0" smtClean="0"/>
              <a:t>Células de Schwann.</a:t>
            </a:r>
          </a:p>
          <a:p>
            <a:pPr marL="624078" indent="-514350">
              <a:buFont typeface="+mj-lt"/>
              <a:buAutoNum type="alphaLcParenR"/>
            </a:pPr>
            <a:r>
              <a:rPr lang="es-ES" dirty="0" smtClean="0"/>
              <a:t>Oligodendrocitos.</a:t>
            </a:r>
          </a:p>
          <a:p>
            <a:pPr marL="624078" indent="-514350">
              <a:buFont typeface="+mj-lt"/>
              <a:buAutoNum type="alphaLcParenR"/>
            </a:pPr>
            <a:r>
              <a:rPr lang="es-ES" dirty="0" smtClean="0"/>
              <a:t>Células ependimarias.</a:t>
            </a:r>
          </a:p>
          <a:p>
            <a:pPr marL="624078" indent="-514350">
              <a:buFont typeface="+mj-lt"/>
              <a:buAutoNum type="alphaLcParenR"/>
            </a:pPr>
            <a:r>
              <a:rPr lang="es-ES" dirty="0" smtClean="0"/>
              <a:t>Células de la microglia.</a:t>
            </a:r>
          </a:p>
          <a:p>
            <a:pPr marL="624078" indent="-514350">
              <a:buFont typeface="+mj-lt"/>
              <a:buAutoNum type="alphaLcParenR"/>
            </a:pPr>
            <a:endParaRPr lang="es-ES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11354"/>
          </a:xfrm>
        </p:spPr>
        <p:txBody>
          <a:bodyPr>
            <a:normAutofit/>
          </a:bodyPr>
          <a:lstStyle/>
          <a:p>
            <a:r>
              <a:rPr lang="es-ES" dirty="0" smtClean="0"/>
              <a:t>¿Qué células producen mielina en el sistema nervioso periférico?</a:t>
            </a:r>
            <a:endParaRPr lang="es-ES" dirty="0"/>
          </a:p>
        </p:txBody>
      </p:sp>
      <p:pic>
        <p:nvPicPr>
          <p:cNvPr id="4" name="3 Imagen" descr="tneurona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7884" y="2714620"/>
            <a:ext cx="1595443" cy="2721638"/>
          </a:xfrm>
          <a:prstGeom prst="rect">
            <a:avLst/>
          </a:prstGeom>
        </p:spPr>
      </p:pic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457200" y="2285992"/>
            <a:ext cx="8229600" cy="3721299"/>
          </a:xfrm>
        </p:spPr>
        <p:txBody>
          <a:bodyPr/>
          <a:lstStyle/>
          <a:p>
            <a:pPr marL="624078" indent="-514350">
              <a:buFont typeface="+mj-lt"/>
              <a:buAutoNum type="alphaLcParenR"/>
            </a:pPr>
            <a:endParaRPr lang="es-ES" dirty="0" smtClean="0"/>
          </a:p>
          <a:p>
            <a:pPr marL="624078" indent="-514350">
              <a:buFont typeface="+mj-lt"/>
              <a:buAutoNum type="alphaLcParenR"/>
            </a:pPr>
            <a:r>
              <a:rPr lang="es-ES" dirty="0" smtClean="0"/>
              <a:t>Prosencéfalo.</a:t>
            </a:r>
          </a:p>
          <a:p>
            <a:pPr marL="624078" indent="-514350">
              <a:buFont typeface="+mj-lt"/>
              <a:buAutoNum type="alphaLcParenR"/>
            </a:pPr>
            <a:r>
              <a:rPr lang="es-ES" dirty="0" smtClean="0"/>
              <a:t>Telencéfalo.</a:t>
            </a:r>
          </a:p>
          <a:p>
            <a:pPr marL="624078" indent="-514350">
              <a:buFont typeface="+mj-lt"/>
              <a:buAutoNum type="alphaLcParenR"/>
            </a:pPr>
            <a:r>
              <a:rPr lang="es-ES" dirty="0" smtClean="0"/>
              <a:t>Encéfalo.</a:t>
            </a:r>
          </a:p>
          <a:p>
            <a:pPr marL="624078" indent="-514350">
              <a:buFont typeface="+mj-lt"/>
              <a:buAutoNum type="alphaLcParenR"/>
            </a:pPr>
            <a:r>
              <a:rPr lang="es-ES" dirty="0" smtClean="0"/>
              <a:t>Mesencéfalo.</a:t>
            </a:r>
          </a:p>
          <a:p>
            <a:pPr marL="624078" indent="-514350">
              <a:buFont typeface="+mj-lt"/>
              <a:buAutoNum type="alphaLcParenR"/>
            </a:pPr>
            <a:endParaRPr lang="es-ES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25602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¿Cuál es el nombre de la </a:t>
            </a:r>
            <a:r>
              <a:rPr lang="es-ES" dirty="0" err="1" smtClean="0"/>
              <a:t>vesicula</a:t>
            </a:r>
            <a:r>
              <a:rPr lang="es-ES" dirty="0" smtClean="0"/>
              <a:t> secundaria  que se convertirá en el diencéfalo?</a:t>
            </a:r>
            <a:endParaRPr lang="es-ES" dirty="0"/>
          </a:p>
        </p:txBody>
      </p:sp>
      <p:pic>
        <p:nvPicPr>
          <p:cNvPr id="4" name="3 Imagen" descr="forebrain.jpg"/>
          <p:cNvPicPr>
            <a:picLocks noChangeAspect="1"/>
          </p:cNvPicPr>
          <p:nvPr/>
        </p:nvPicPr>
        <p:blipFill>
          <a:blip r:embed="rId3"/>
          <a:srcRect b="7365"/>
          <a:stretch>
            <a:fillRect/>
          </a:stretch>
        </p:blipFill>
        <p:spPr>
          <a:xfrm>
            <a:off x="4643438" y="2500306"/>
            <a:ext cx="2876554" cy="292895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457200" y="2143116"/>
            <a:ext cx="8229600" cy="3864175"/>
          </a:xfrm>
        </p:spPr>
        <p:txBody>
          <a:bodyPr/>
          <a:lstStyle/>
          <a:p>
            <a:endParaRPr lang="es-ES" dirty="0" smtClean="0"/>
          </a:p>
          <a:p>
            <a:pPr marL="624078" indent="-514350">
              <a:buFont typeface="+mj-lt"/>
              <a:buAutoNum type="alphaLcParenR"/>
            </a:pPr>
            <a:r>
              <a:rPr lang="es-ES" dirty="0" smtClean="0"/>
              <a:t>Prosencéfalo, mesencéfalo y </a:t>
            </a:r>
            <a:r>
              <a:rPr lang="es-ES" dirty="0" smtClean="0"/>
              <a:t>romboencéfalo</a:t>
            </a:r>
            <a:r>
              <a:rPr lang="es-ES" dirty="0" smtClean="0"/>
              <a:t>.</a:t>
            </a:r>
          </a:p>
          <a:p>
            <a:pPr marL="624078" indent="-514350">
              <a:buFont typeface="+mj-lt"/>
              <a:buAutoNum type="alphaLcParenR"/>
            </a:pPr>
            <a:r>
              <a:rPr lang="es-ES" dirty="0" smtClean="0"/>
              <a:t>Ectodermo, mesodermo y endodermo.</a:t>
            </a:r>
          </a:p>
          <a:p>
            <a:pPr marL="624078" indent="-514350">
              <a:buFont typeface="+mj-lt"/>
              <a:buAutoNum type="alphaLcParenR"/>
            </a:pPr>
            <a:r>
              <a:rPr lang="es-ES" dirty="0" smtClean="0"/>
              <a:t>Trofoblasto, </a:t>
            </a:r>
            <a:r>
              <a:rPr lang="es-ES" dirty="0" err="1" smtClean="0"/>
              <a:t>blastocele</a:t>
            </a:r>
            <a:r>
              <a:rPr lang="es-ES" dirty="0" smtClean="0"/>
              <a:t> y </a:t>
            </a:r>
            <a:r>
              <a:rPr lang="es-ES" dirty="0" smtClean="0"/>
              <a:t>romboencéfalo</a:t>
            </a:r>
            <a:r>
              <a:rPr lang="es-ES" dirty="0" smtClean="0"/>
              <a:t>.</a:t>
            </a:r>
            <a:endParaRPr lang="es-ES" dirty="0" smtClean="0"/>
          </a:p>
          <a:p>
            <a:pPr marL="624078" indent="-514350">
              <a:buFont typeface="+mj-lt"/>
              <a:buAutoNum type="alphaLcParenR"/>
            </a:pPr>
            <a:r>
              <a:rPr lang="es-ES" dirty="0" smtClean="0"/>
              <a:t>Ectodermo, </a:t>
            </a:r>
            <a:r>
              <a:rPr lang="es-ES" dirty="0" smtClean="0"/>
              <a:t>mesencéfalo </a:t>
            </a:r>
            <a:r>
              <a:rPr lang="es-ES" dirty="0" smtClean="0"/>
              <a:t>y endodermo.</a:t>
            </a:r>
            <a:endParaRPr lang="es-ES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368544"/>
          </a:xfrm>
        </p:spPr>
        <p:txBody>
          <a:bodyPr>
            <a:normAutofit/>
          </a:bodyPr>
          <a:lstStyle/>
          <a:p>
            <a:r>
              <a:rPr lang="es-ES" dirty="0" smtClean="0"/>
              <a:t>¿Cuáles son las </a:t>
            </a:r>
            <a:r>
              <a:rPr lang="es-ES" dirty="0" err="1" smtClean="0"/>
              <a:t>vesiculas</a:t>
            </a:r>
            <a:r>
              <a:rPr lang="es-ES" dirty="0" smtClean="0"/>
              <a:t> primarias?</a:t>
            </a:r>
            <a:endParaRPr lang="es-ES" dirty="0"/>
          </a:p>
        </p:txBody>
      </p:sp>
      <p:pic>
        <p:nvPicPr>
          <p:cNvPr id="4" name="3 Imagen" descr="dolor-de-cabeza-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752" y="4500570"/>
            <a:ext cx="3857652" cy="2071702"/>
          </a:xfrm>
          <a:prstGeom prst="rect">
            <a:avLst/>
          </a:prstGeom>
        </p:spPr>
      </p:pic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457200" y="2285992"/>
            <a:ext cx="8229600" cy="3721299"/>
          </a:xfrm>
        </p:spPr>
        <p:txBody>
          <a:bodyPr/>
          <a:lstStyle/>
          <a:p>
            <a:pPr marL="624078" indent="-514350">
              <a:buFont typeface="+mj-lt"/>
              <a:buAutoNum type="alphaLcParenR"/>
            </a:pPr>
            <a:endParaRPr lang="es-ES" dirty="0" smtClean="0"/>
          </a:p>
          <a:p>
            <a:pPr marL="624078" indent="-514350">
              <a:buFont typeface="+mj-lt"/>
              <a:buAutoNum type="alphaLcParenR"/>
            </a:pPr>
            <a:r>
              <a:rPr lang="es-ES" dirty="0" smtClean="0"/>
              <a:t>Testosterona.</a:t>
            </a:r>
          </a:p>
          <a:p>
            <a:pPr marL="624078" indent="-514350">
              <a:buFont typeface="+mj-lt"/>
              <a:buAutoNum type="alphaLcParenR"/>
            </a:pPr>
            <a:r>
              <a:rPr lang="es-ES" dirty="0" smtClean="0"/>
              <a:t>Estrógenos.</a:t>
            </a:r>
          </a:p>
          <a:p>
            <a:pPr marL="624078" indent="-514350">
              <a:buFont typeface="+mj-lt"/>
              <a:buAutoNum type="alphaLcParenR"/>
            </a:pPr>
            <a:r>
              <a:rPr lang="es-ES" dirty="0" smtClean="0"/>
              <a:t>Insulina.</a:t>
            </a:r>
          </a:p>
          <a:p>
            <a:pPr marL="624078" indent="-514350">
              <a:buFont typeface="+mj-lt"/>
              <a:buAutoNum type="alphaLcParenR"/>
            </a:pPr>
            <a:r>
              <a:rPr lang="es-ES" dirty="0" smtClean="0"/>
              <a:t>Androsterona.</a:t>
            </a:r>
            <a:endParaRPr lang="es-ES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97040"/>
          </a:xfrm>
        </p:spPr>
        <p:txBody>
          <a:bodyPr>
            <a:normAutofit/>
          </a:bodyPr>
          <a:lstStyle/>
          <a:p>
            <a:r>
              <a:rPr lang="es-ES" dirty="0" smtClean="0"/>
              <a:t>Hormona que participa en el ciclo sexual de la mujer.</a:t>
            </a:r>
            <a:endParaRPr lang="es-ES" dirty="0"/>
          </a:p>
        </p:txBody>
      </p:sp>
      <p:pic>
        <p:nvPicPr>
          <p:cNvPr id="4" name="3 Imagen" descr="traduccio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0563" y="2285992"/>
            <a:ext cx="3300212" cy="3866585"/>
          </a:xfrm>
          <a:prstGeom prst="rect">
            <a:avLst/>
          </a:prstGeom>
        </p:spPr>
      </p:pic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457200" y="2357430"/>
            <a:ext cx="8229600" cy="3649861"/>
          </a:xfrm>
        </p:spPr>
        <p:txBody>
          <a:bodyPr/>
          <a:lstStyle/>
          <a:p>
            <a:pPr marL="624078" indent="-514350">
              <a:buFont typeface="+mj-lt"/>
              <a:buAutoNum type="alphaLcParenR"/>
            </a:pPr>
            <a:endParaRPr lang="es-ES" dirty="0" smtClean="0"/>
          </a:p>
          <a:p>
            <a:pPr marL="624078" indent="-514350">
              <a:buFont typeface="+mj-lt"/>
              <a:buAutoNum type="alphaLcParenR"/>
            </a:pPr>
            <a:r>
              <a:rPr lang="es-ES" dirty="0" smtClean="0"/>
              <a:t>Espermatozoides.</a:t>
            </a:r>
          </a:p>
          <a:p>
            <a:pPr marL="624078" indent="-514350">
              <a:buFont typeface="+mj-lt"/>
              <a:buAutoNum type="alphaLcParenR"/>
            </a:pPr>
            <a:r>
              <a:rPr lang="es-ES" dirty="0" smtClean="0"/>
              <a:t>Espermátidas.</a:t>
            </a:r>
          </a:p>
          <a:p>
            <a:pPr marL="624078" indent="-514350">
              <a:buFont typeface="+mj-lt"/>
              <a:buAutoNum type="alphaLcParenR"/>
            </a:pPr>
            <a:r>
              <a:rPr lang="es-ES" dirty="0" smtClean="0"/>
              <a:t>Espermatocito primario.</a:t>
            </a:r>
          </a:p>
          <a:p>
            <a:pPr marL="624078" indent="-514350">
              <a:buFont typeface="+mj-lt"/>
              <a:buAutoNum type="alphaLcParenR"/>
            </a:pPr>
            <a:r>
              <a:rPr lang="es-ES" dirty="0" smtClean="0"/>
              <a:t>Espermatocito secundario.</a:t>
            </a:r>
          </a:p>
          <a:p>
            <a:pPr marL="624078" indent="-514350">
              <a:buFont typeface="+mj-lt"/>
              <a:buAutoNum type="alphaLcParenR"/>
            </a:pPr>
            <a:endParaRPr lang="es-ES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82792"/>
          </a:xfrm>
        </p:spPr>
        <p:txBody>
          <a:bodyPr>
            <a:normAutofit/>
          </a:bodyPr>
          <a:lstStyle/>
          <a:p>
            <a:r>
              <a:rPr lang="es-ES" dirty="0" smtClean="0"/>
              <a:t>¿Qué tipo de células sufren </a:t>
            </a:r>
            <a:r>
              <a:rPr lang="es-ES" dirty="0" err="1" smtClean="0"/>
              <a:t>espermiogénesis</a:t>
            </a:r>
            <a:r>
              <a:rPr lang="es-ES" dirty="0" smtClean="0"/>
              <a:t>?</a:t>
            </a:r>
            <a:endParaRPr lang="es-ES" dirty="0"/>
          </a:p>
        </p:txBody>
      </p:sp>
      <p:pic>
        <p:nvPicPr>
          <p:cNvPr id="4" name="3 Imagen" descr="esperm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7884" y="2143116"/>
            <a:ext cx="2668574" cy="3143272"/>
          </a:xfrm>
          <a:prstGeom prst="rect">
            <a:avLst/>
          </a:prstGeom>
        </p:spPr>
      </p:pic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457200" y="2500306"/>
            <a:ext cx="8229600" cy="3506985"/>
          </a:xfrm>
        </p:spPr>
        <p:txBody>
          <a:bodyPr/>
          <a:lstStyle/>
          <a:p>
            <a:pPr marL="624078" indent="-514350">
              <a:buFont typeface="+mj-lt"/>
              <a:buAutoNum type="alphaLcParenR"/>
            </a:pPr>
            <a:r>
              <a:rPr lang="es-ES" dirty="0" smtClean="0"/>
              <a:t>Formación de la mórula.</a:t>
            </a:r>
          </a:p>
          <a:p>
            <a:pPr marL="624078" indent="-514350">
              <a:buFont typeface="+mj-lt"/>
              <a:buAutoNum type="alphaLcParenR"/>
            </a:pPr>
            <a:r>
              <a:rPr lang="es-ES" dirty="0" smtClean="0"/>
              <a:t>El espermatozoide penetra la zona pelucida.</a:t>
            </a:r>
          </a:p>
          <a:p>
            <a:pPr marL="624078" indent="-514350">
              <a:buFont typeface="+mj-lt"/>
              <a:buAutoNum type="alphaLcParenR"/>
            </a:pPr>
            <a:r>
              <a:rPr lang="es-ES" dirty="0" smtClean="0"/>
              <a:t>Se forman las capas germinativas.</a:t>
            </a:r>
          </a:p>
          <a:p>
            <a:pPr marL="624078" indent="-514350">
              <a:buFont typeface="+mj-lt"/>
              <a:buAutoNum type="alphaLcParenR"/>
            </a:pPr>
            <a:r>
              <a:rPr lang="es-ES" dirty="0" smtClean="0"/>
              <a:t>Se origina el trofoblasto.</a:t>
            </a:r>
            <a:endParaRPr lang="es-ES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25602"/>
          </a:xfrm>
        </p:spPr>
        <p:txBody>
          <a:bodyPr>
            <a:normAutofit/>
          </a:bodyPr>
          <a:lstStyle/>
          <a:p>
            <a:r>
              <a:rPr lang="es-ES" dirty="0" smtClean="0"/>
              <a:t>Es un evento que ocurre durante la fecundación.</a:t>
            </a:r>
            <a:endParaRPr lang="es-ES" dirty="0"/>
          </a:p>
        </p:txBody>
      </p:sp>
      <p:pic>
        <p:nvPicPr>
          <p:cNvPr id="4" name="3 Imagen" descr="espermatozoide-fecundando-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8" y="4071942"/>
            <a:ext cx="1905000" cy="2466975"/>
          </a:xfrm>
          <a:prstGeom prst="rect">
            <a:avLst/>
          </a:prstGeom>
        </p:spPr>
      </p:pic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457200" y="2428868"/>
            <a:ext cx="8229600" cy="3578423"/>
          </a:xfrm>
        </p:spPr>
        <p:txBody>
          <a:bodyPr/>
          <a:lstStyle/>
          <a:p>
            <a:pPr marL="624078" indent="-514350">
              <a:buFont typeface="+mj-lt"/>
              <a:buAutoNum type="alphaLcParenR"/>
            </a:pPr>
            <a:r>
              <a:rPr lang="es-ES" dirty="0" smtClean="0"/>
              <a:t>El ovocito cumple la segunda división meiótica.</a:t>
            </a:r>
          </a:p>
          <a:p>
            <a:pPr marL="624078" indent="-514350">
              <a:buFont typeface="+mj-lt"/>
              <a:buAutoNum type="alphaLcParenR"/>
            </a:pPr>
            <a:r>
              <a:rPr lang="es-ES" dirty="0" smtClean="0"/>
              <a:t>El espermatozoide penetra la zona pelucida.</a:t>
            </a:r>
          </a:p>
          <a:p>
            <a:pPr marL="624078" indent="-514350">
              <a:buFont typeface="+mj-lt"/>
              <a:buAutoNum type="alphaLcParenR"/>
            </a:pPr>
            <a:r>
              <a:rPr lang="es-ES" dirty="0" smtClean="0"/>
              <a:t>El espermatozoide pasa a través de la corona radiada.</a:t>
            </a:r>
          </a:p>
          <a:p>
            <a:pPr marL="624078" indent="-514350">
              <a:buFont typeface="+mj-lt"/>
              <a:buAutoNum type="alphaLcParenR"/>
            </a:pPr>
            <a:r>
              <a:rPr lang="es-ES" dirty="0" smtClean="0"/>
              <a:t>Se forma el pronúcleo femenino. </a:t>
            </a:r>
            <a:endParaRPr lang="es-ES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25668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¿Qué pasa cuando la membrana del espermatozoide se adhiere a la membrana del ovocito?</a:t>
            </a:r>
            <a:endParaRPr lang="es-ES" dirty="0"/>
          </a:p>
        </p:txBody>
      </p:sp>
      <p:pic>
        <p:nvPicPr>
          <p:cNvPr id="4" name="3 Imagen" descr="wpe5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3702" y="4357694"/>
            <a:ext cx="1962150" cy="1800225"/>
          </a:xfrm>
          <a:prstGeom prst="rect">
            <a:avLst/>
          </a:prstGeom>
        </p:spPr>
      </p:pic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 smtClean="0"/>
          </a:p>
          <a:p>
            <a:endParaRPr lang="es-ES" dirty="0" smtClean="0"/>
          </a:p>
          <a:p>
            <a:pPr marL="624078" indent="-514350">
              <a:buFont typeface="+mj-lt"/>
              <a:buAutoNum type="alphaLcParenR"/>
            </a:pPr>
            <a:r>
              <a:rPr lang="es-ES" dirty="0" smtClean="0"/>
              <a:t>Aristóteles.</a:t>
            </a:r>
          </a:p>
          <a:p>
            <a:pPr marL="624078" indent="-514350">
              <a:buFont typeface="+mj-lt"/>
              <a:buAutoNum type="alphaLcParenR"/>
            </a:pPr>
            <a:r>
              <a:rPr lang="es-ES" dirty="0" smtClean="0"/>
              <a:t>Galileo Galilei.</a:t>
            </a:r>
          </a:p>
          <a:p>
            <a:pPr marL="624078" indent="-514350">
              <a:buFont typeface="+mj-lt"/>
              <a:buAutoNum type="alphaLcParenR"/>
            </a:pPr>
            <a:r>
              <a:rPr lang="es-ES" dirty="0" smtClean="0"/>
              <a:t>Hipócrates.</a:t>
            </a:r>
          </a:p>
          <a:p>
            <a:pPr marL="624078" indent="-514350">
              <a:buFont typeface="+mj-lt"/>
              <a:buAutoNum type="alphaLcParenR"/>
            </a:pPr>
            <a:r>
              <a:rPr lang="es-ES" dirty="0" smtClean="0"/>
              <a:t>Luis Pasteur.</a:t>
            </a:r>
            <a:endParaRPr lang="es-ES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Es el padre de la medicina.</a:t>
            </a:r>
            <a:endParaRPr lang="es-ES" dirty="0"/>
          </a:p>
        </p:txBody>
      </p:sp>
      <p:pic>
        <p:nvPicPr>
          <p:cNvPr id="5" name="4 Imagen" descr="hipocrat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9124" y="1785926"/>
            <a:ext cx="3238500" cy="3533775"/>
          </a:xfrm>
          <a:prstGeom prst="rect">
            <a:avLst/>
          </a:prstGeom>
        </p:spPr>
      </p:pic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457200" y="2714620"/>
            <a:ext cx="8229600" cy="3292671"/>
          </a:xfrm>
        </p:spPr>
        <p:txBody>
          <a:bodyPr/>
          <a:lstStyle/>
          <a:p>
            <a:pPr marL="624078" indent="-514350">
              <a:buFont typeface="+mj-lt"/>
              <a:buAutoNum type="alphaLcParenR"/>
            </a:pPr>
            <a:r>
              <a:rPr lang="es-ES" dirty="0" smtClean="0"/>
              <a:t>Hipócrates.</a:t>
            </a:r>
          </a:p>
          <a:p>
            <a:pPr marL="624078" indent="-514350">
              <a:buFont typeface="+mj-lt"/>
              <a:buAutoNum type="alphaLcParenR"/>
            </a:pPr>
            <a:r>
              <a:rPr lang="es-ES" dirty="0" smtClean="0"/>
              <a:t>Aristóteles.</a:t>
            </a:r>
          </a:p>
          <a:p>
            <a:pPr marL="624078" indent="-514350">
              <a:buFont typeface="+mj-lt"/>
              <a:buAutoNum type="alphaLcParenR"/>
            </a:pPr>
            <a:r>
              <a:rPr lang="es-ES" dirty="0" smtClean="0"/>
              <a:t>Andrés Vesalio.</a:t>
            </a:r>
          </a:p>
          <a:p>
            <a:pPr marL="624078" indent="-514350">
              <a:buFont typeface="+mj-lt"/>
              <a:buAutoNum type="alphaLcParenR"/>
            </a:pPr>
            <a:r>
              <a:rPr lang="es-ES" dirty="0" smtClean="0"/>
              <a:t>Luis Pasteur.</a:t>
            </a:r>
            <a:endParaRPr lang="es-ES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368544"/>
          </a:xfrm>
        </p:spPr>
        <p:txBody>
          <a:bodyPr>
            <a:normAutofit/>
          </a:bodyPr>
          <a:lstStyle/>
          <a:p>
            <a:r>
              <a:rPr lang="es-ES" dirty="0" smtClean="0"/>
              <a:t>Autor de la obra magna publicada en 943, denominada de </a:t>
            </a:r>
            <a:r>
              <a:rPr lang="es-ES" dirty="0" err="1" smtClean="0"/>
              <a:t>Humani</a:t>
            </a:r>
            <a:r>
              <a:rPr lang="es-ES" dirty="0" smtClean="0"/>
              <a:t> </a:t>
            </a:r>
            <a:r>
              <a:rPr lang="es-ES" dirty="0" err="1" smtClean="0"/>
              <a:t>Corporis</a:t>
            </a:r>
            <a:r>
              <a:rPr lang="es-ES" dirty="0" smtClean="0"/>
              <a:t> Fabrica.</a:t>
            </a:r>
            <a:endParaRPr lang="es-ES" dirty="0"/>
          </a:p>
        </p:txBody>
      </p:sp>
      <p:pic>
        <p:nvPicPr>
          <p:cNvPr id="4" name="3 Imagen" descr="test_320_361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628" y="2714620"/>
            <a:ext cx="2143140" cy="3049853"/>
          </a:xfrm>
          <a:prstGeom prst="rect">
            <a:avLst/>
          </a:prstGeom>
        </p:spPr>
      </p:pic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428596" y="2214554"/>
            <a:ext cx="8229600" cy="3935613"/>
          </a:xfrm>
        </p:spPr>
        <p:txBody>
          <a:bodyPr/>
          <a:lstStyle/>
          <a:p>
            <a:endParaRPr lang="es-ES" dirty="0" smtClean="0"/>
          </a:p>
          <a:p>
            <a:pPr marL="624078" indent="-514350">
              <a:buFont typeface="+mj-lt"/>
              <a:buAutoNum type="alphaLcParenR"/>
            </a:pPr>
            <a:endParaRPr lang="es-ES" dirty="0" smtClean="0"/>
          </a:p>
          <a:p>
            <a:pPr marL="624078" indent="-514350">
              <a:buFont typeface="+mj-lt"/>
              <a:buAutoNum type="alphaLcParenR"/>
            </a:pPr>
            <a:r>
              <a:rPr lang="es-ES" dirty="0" smtClean="0"/>
              <a:t>William Harvey.</a:t>
            </a:r>
          </a:p>
          <a:p>
            <a:pPr marL="624078" indent="-514350">
              <a:buFont typeface="+mj-lt"/>
              <a:buAutoNum type="alphaLcParenR"/>
            </a:pPr>
            <a:r>
              <a:rPr lang="es-ES" dirty="0" smtClean="0"/>
              <a:t>Aristóteles.</a:t>
            </a:r>
          </a:p>
          <a:p>
            <a:pPr marL="624078" indent="-514350">
              <a:buFont typeface="+mj-lt"/>
              <a:buAutoNum type="alphaLcParenR"/>
            </a:pPr>
            <a:r>
              <a:rPr lang="es-ES" dirty="0" smtClean="0"/>
              <a:t>Edwin Smith.</a:t>
            </a:r>
          </a:p>
          <a:p>
            <a:pPr marL="624078" indent="-514350">
              <a:buFont typeface="+mj-lt"/>
              <a:buAutoNum type="alphaLcParenR"/>
            </a:pPr>
            <a:r>
              <a:rPr lang="es-ES" dirty="0" smtClean="0"/>
              <a:t>Hipócrates.</a:t>
            </a:r>
          </a:p>
          <a:p>
            <a:pPr marL="624078" indent="-514350">
              <a:buFont typeface="+mj-lt"/>
              <a:buAutoNum type="alphaLcParenR"/>
            </a:pPr>
            <a:endParaRPr lang="es-ES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97040"/>
          </a:xfrm>
        </p:spPr>
        <p:txBody>
          <a:bodyPr>
            <a:normAutofit/>
          </a:bodyPr>
          <a:lstStyle/>
          <a:p>
            <a:r>
              <a:rPr lang="es-ES" dirty="0" smtClean="0"/>
              <a:t>¿Quién descubrió la circulación  de la sangre?</a:t>
            </a:r>
            <a:endParaRPr lang="es-ES" dirty="0"/>
          </a:p>
        </p:txBody>
      </p:sp>
      <p:pic>
        <p:nvPicPr>
          <p:cNvPr id="4" name="3 Imagen" descr="8186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3438" y="2357430"/>
            <a:ext cx="3200420" cy="3826280"/>
          </a:xfrm>
          <a:prstGeom prst="rect">
            <a:avLst/>
          </a:prstGeom>
        </p:spPr>
      </p:pic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457200" y="2643182"/>
            <a:ext cx="8229600" cy="3364109"/>
          </a:xfrm>
        </p:spPr>
        <p:txBody>
          <a:bodyPr/>
          <a:lstStyle/>
          <a:p>
            <a:endParaRPr lang="es-ES" dirty="0" smtClean="0"/>
          </a:p>
          <a:p>
            <a:pPr marL="624078" indent="-514350">
              <a:buFont typeface="+mj-lt"/>
              <a:buAutoNum type="alphaLcParenR"/>
            </a:pPr>
            <a:r>
              <a:rPr lang="es-ES" dirty="0" smtClean="0"/>
              <a:t>Disección.</a:t>
            </a:r>
          </a:p>
          <a:p>
            <a:pPr marL="624078" indent="-514350">
              <a:buFont typeface="+mj-lt"/>
              <a:buAutoNum type="alphaLcParenR"/>
            </a:pPr>
            <a:r>
              <a:rPr lang="es-ES" dirty="0" smtClean="0"/>
              <a:t>Microscopía.</a:t>
            </a:r>
          </a:p>
          <a:p>
            <a:pPr marL="624078" indent="-514350">
              <a:buFont typeface="+mj-lt"/>
              <a:buAutoNum type="alphaLcParenR"/>
            </a:pPr>
            <a:r>
              <a:rPr lang="es-ES" dirty="0" smtClean="0"/>
              <a:t>Frotis.</a:t>
            </a:r>
          </a:p>
          <a:p>
            <a:pPr marL="624078" indent="-514350">
              <a:buFont typeface="+mj-lt"/>
              <a:buAutoNum type="alphaLcParenR"/>
            </a:pPr>
            <a:r>
              <a:rPr lang="es-ES" dirty="0" smtClean="0"/>
              <a:t>Citología.</a:t>
            </a:r>
          </a:p>
          <a:p>
            <a:pPr marL="624078" indent="-514350">
              <a:buFont typeface="+mj-lt"/>
              <a:buAutoNum type="alphaLcParenR"/>
            </a:pPr>
            <a:endParaRPr lang="es-ES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97172"/>
          </a:xfrm>
        </p:spPr>
        <p:txBody>
          <a:bodyPr>
            <a:normAutofit/>
          </a:bodyPr>
          <a:lstStyle/>
          <a:p>
            <a:r>
              <a:rPr lang="es-ES" dirty="0" smtClean="0"/>
              <a:t>Método anatómico que permitió el conocimiento de las partes del cuerpo.</a:t>
            </a:r>
            <a:endParaRPr lang="es-ES" dirty="0"/>
          </a:p>
        </p:txBody>
      </p:sp>
      <p:pic>
        <p:nvPicPr>
          <p:cNvPr id="4" name="3 Imagen" descr="safenectomia_tecnica_diseccion_maleolo_safen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9124" y="3143248"/>
            <a:ext cx="3500462" cy="2658862"/>
          </a:xfrm>
          <a:prstGeom prst="rect">
            <a:avLst/>
          </a:prstGeom>
        </p:spPr>
      </p:pic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457200" y="2428868"/>
            <a:ext cx="8229600" cy="3578423"/>
          </a:xfrm>
        </p:spPr>
        <p:txBody>
          <a:bodyPr/>
          <a:lstStyle/>
          <a:p>
            <a:endParaRPr lang="es-ES" dirty="0" smtClean="0"/>
          </a:p>
          <a:p>
            <a:pPr marL="624078" indent="-514350">
              <a:buFont typeface="+mj-lt"/>
              <a:buAutoNum type="alphaLcParenR"/>
            </a:pPr>
            <a:r>
              <a:rPr lang="es-ES" dirty="0" smtClean="0"/>
              <a:t>Microscopía.</a:t>
            </a:r>
          </a:p>
          <a:p>
            <a:pPr marL="624078" indent="-514350">
              <a:buFont typeface="+mj-lt"/>
              <a:buAutoNum type="alphaLcParenR"/>
            </a:pPr>
            <a:r>
              <a:rPr lang="es-ES" dirty="0" smtClean="0"/>
              <a:t>Telescópico.</a:t>
            </a:r>
          </a:p>
          <a:p>
            <a:pPr marL="624078" indent="-514350">
              <a:buFont typeface="+mj-lt"/>
              <a:buAutoNum type="alphaLcParenR"/>
            </a:pPr>
            <a:r>
              <a:rPr lang="es-ES" dirty="0" smtClean="0"/>
              <a:t>Citología.</a:t>
            </a:r>
          </a:p>
          <a:p>
            <a:pPr marL="624078" indent="-514350">
              <a:buFont typeface="+mj-lt"/>
              <a:buAutoNum type="alphaLcParenR"/>
            </a:pPr>
            <a:r>
              <a:rPr lang="es-ES" dirty="0" smtClean="0"/>
              <a:t>Disección.</a:t>
            </a:r>
          </a:p>
          <a:p>
            <a:pPr marL="624078" indent="-514350">
              <a:buFont typeface="+mj-lt"/>
              <a:buAutoNum type="alphaLcParenR"/>
            </a:pPr>
            <a:endParaRPr lang="es-ES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82792"/>
          </a:xfrm>
        </p:spPr>
        <p:txBody>
          <a:bodyPr>
            <a:normAutofit/>
          </a:bodyPr>
          <a:lstStyle/>
          <a:p>
            <a:r>
              <a:rPr lang="es-ES" dirty="0" err="1" smtClean="0"/>
              <a:t>Metodo</a:t>
            </a:r>
            <a:r>
              <a:rPr lang="es-ES" dirty="0" smtClean="0"/>
              <a:t> </a:t>
            </a:r>
            <a:r>
              <a:rPr lang="es-ES" dirty="0" err="1" smtClean="0"/>
              <a:t>histologico</a:t>
            </a:r>
            <a:r>
              <a:rPr lang="es-ES" dirty="0" smtClean="0"/>
              <a:t> que permite el acceso a la estructura no visible al ojo.</a:t>
            </a:r>
            <a:endParaRPr lang="es-ES" dirty="0"/>
          </a:p>
        </p:txBody>
      </p:sp>
      <p:pic>
        <p:nvPicPr>
          <p:cNvPr id="4" name="3 Imagen" descr="optico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3504" y="2428868"/>
            <a:ext cx="2286000" cy="3352800"/>
          </a:xfrm>
          <a:prstGeom prst="rect">
            <a:avLst/>
          </a:prstGeom>
        </p:spPr>
      </p:pic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 smtClean="0"/>
          </a:p>
          <a:p>
            <a:pPr marL="624078" indent="-514350">
              <a:buFont typeface="+mj-lt"/>
              <a:buAutoNum type="alphaLcParenR"/>
            </a:pPr>
            <a:r>
              <a:rPr lang="es-ES" dirty="0" smtClean="0"/>
              <a:t>Una capa de la piel.</a:t>
            </a:r>
          </a:p>
          <a:p>
            <a:pPr marL="624078" indent="-514350">
              <a:buFont typeface="+mj-lt"/>
              <a:buAutoNum type="alphaLcParenR"/>
            </a:pPr>
            <a:r>
              <a:rPr lang="es-ES" dirty="0" smtClean="0"/>
              <a:t>Una capa germinativa primaria.</a:t>
            </a:r>
          </a:p>
          <a:p>
            <a:pPr marL="624078" indent="-514350">
              <a:buFont typeface="+mj-lt"/>
              <a:buAutoNum type="alphaLcParenR"/>
            </a:pPr>
            <a:r>
              <a:rPr lang="es-ES" dirty="0" smtClean="0"/>
              <a:t>Una estructura interna del organismo.</a:t>
            </a:r>
          </a:p>
          <a:p>
            <a:pPr marL="624078" indent="-514350">
              <a:buFont typeface="+mj-lt"/>
              <a:buAutoNum type="alphaLcParenR"/>
            </a:pPr>
            <a:r>
              <a:rPr lang="es-ES" dirty="0" smtClean="0"/>
              <a:t>Revestimiento celular.</a:t>
            </a:r>
            <a:endParaRPr lang="es-ES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¿Qué es el ectodermo?</a:t>
            </a:r>
            <a:endParaRPr lang="es-ES" dirty="0"/>
          </a:p>
        </p:txBody>
      </p:sp>
      <p:pic>
        <p:nvPicPr>
          <p:cNvPr id="4" name="3 Imagen" descr="untitled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9190" y="3500438"/>
            <a:ext cx="2990850" cy="248602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457200" y="2143116"/>
            <a:ext cx="8229600" cy="3864175"/>
          </a:xfrm>
        </p:spPr>
        <p:txBody>
          <a:bodyPr/>
          <a:lstStyle/>
          <a:p>
            <a:endParaRPr lang="es-ES" dirty="0" smtClean="0"/>
          </a:p>
          <a:p>
            <a:pPr marL="624078" indent="-514350">
              <a:buFont typeface="+mj-lt"/>
              <a:buAutoNum type="alphaLcParenR"/>
            </a:pPr>
            <a:r>
              <a:rPr lang="es-ES" dirty="0" smtClean="0"/>
              <a:t>Telencéfalo </a:t>
            </a:r>
            <a:r>
              <a:rPr lang="es-ES" dirty="0" smtClean="0"/>
              <a:t>y </a:t>
            </a:r>
            <a:r>
              <a:rPr lang="es-ES" dirty="0" smtClean="0"/>
              <a:t>diencéfalo</a:t>
            </a:r>
            <a:r>
              <a:rPr lang="es-ES" dirty="0" smtClean="0"/>
              <a:t>.</a:t>
            </a:r>
          </a:p>
          <a:p>
            <a:pPr marL="624078" indent="-514350">
              <a:buFont typeface="+mj-lt"/>
              <a:buAutoNum type="alphaLcParenR"/>
            </a:pPr>
            <a:r>
              <a:rPr lang="es-ES" dirty="0" smtClean="0"/>
              <a:t>Metencéfalo </a:t>
            </a:r>
            <a:r>
              <a:rPr lang="es-ES" dirty="0" smtClean="0"/>
              <a:t>y </a:t>
            </a:r>
            <a:r>
              <a:rPr lang="es-ES" dirty="0" smtClean="0"/>
              <a:t>mielencéfalo</a:t>
            </a:r>
            <a:r>
              <a:rPr lang="es-ES" dirty="0" smtClean="0"/>
              <a:t>.</a:t>
            </a:r>
          </a:p>
          <a:p>
            <a:pPr marL="624078" indent="-514350">
              <a:buFont typeface="+mj-lt"/>
              <a:buAutoNum type="alphaLcParenR"/>
            </a:pPr>
            <a:r>
              <a:rPr lang="es-ES" dirty="0" smtClean="0"/>
              <a:t>Metencéfalo </a:t>
            </a:r>
            <a:r>
              <a:rPr lang="es-ES" dirty="0" smtClean="0"/>
              <a:t>y </a:t>
            </a:r>
            <a:r>
              <a:rPr lang="es-ES" dirty="0" smtClean="0"/>
              <a:t>diencéfalo</a:t>
            </a:r>
            <a:r>
              <a:rPr lang="es-ES" dirty="0" smtClean="0"/>
              <a:t>.</a:t>
            </a:r>
          </a:p>
          <a:p>
            <a:pPr marL="624078" indent="-514350">
              <a:buFont typeface="+mj-lt"/>
              <a:buAutoNum type="alphaLcParenR"/>
            </a:pPr>
            <a:r>
              <a:rPr lang="es-ES" dirty="0" smtClean="0"/>
              <a:t>Todas las anteriores.</a:t>
            </a:r>
            <a:endParaRPr lang="es-ES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82726"/>
          </a:xfrm>
        </p:spPr>
        <p:txBody>
          <a:bodyPr>
            <a:normAutofit/>
          </a:bodyPr>
          <a:lstStyle/>
          <a:p>
            <a:r>
              <a:rPr lang="es-ES" dirty="0" smtClean="0"/>
              <a:t> ¿Qué </a:t>
            </a:r>
            <a:r>
              <a:rPr lang="es-ES" dirty="0" err="1" smtClean="0"/>
              <a:t>vesiculas</a:t>
            </a:r>
            <a:r>
              <a:rPr lang="es-ES" dirty="0" smtClean="0"/>
              <a:t> secundarias se derivan del </a:t>
            </a:r>
            <a:r>
              <a:rPr lang="es-ES" dirty="0" err="1" smtClean="0"/>
              <a:t>romboencefalo</a:t>
            </a:r>
            <a:r>
              <a:rPr lang="es-ES" dirty="0" smtClean="0"/>
              <a:t>?</a:t>
            </a:r>
            <a:endParaRPr lang="es-ES" dirty="0"/>
          </a:p>
        </p:txBody>
      </p:sp>
      <p:pic>
        <p:nvPicPr>
          <p:cNvPr id="4" name="3 Imagen" descr="telout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6388" y="3214686"/>
            <a:ext cx="1816064" cy="2009778"/>
          </a:xfrm>
          <a:prstGeom prst="rect">
            <a:avLst/>
          </a:prstGeom>
        </p:spPr>
      </p:pic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457200" y="2428868"/>
            <a:ext cx="8229600" cy="3578423"/>
          </a:xfrm>
        </p:spPr>
        <p:txBody>
          <a:bodyPr/>
          <a:lstStyle/>
          <a:p>
            <a:pPr marL="624078" indent="-514350">
              <a:buFont typeface="+mj-lt"/>
              <a:buAutoNum type="alphaLcParenR"/>
            </a:pPr>
            <a:endParaRPr lang="es-ES" dirty="0" smtClean="0"/>
          </a:p>
          <a:p>
            <a:pPr marL="624078" indent="-514350">
              <a:buFont typeface="+mj-lt"/>
              <a:buAutoNum type="alphaLcParenR"/>
            </a:pPr>
            <a:r>
              <a:rPr lang="es-ES" dirty="0" smtClean="0"/>
              <a:t>Medial.</a:t>
            </a:r>
          </a:p>
          <a:p>
            <a:pPr marL="624078" indent="-514350">
              <a:buFont typeface="+mj-lt"/>
              <a:buAutoNum type="alphaLcParenR"/>
            </a:pPr>
            <a:r>
              <a:rPr lang="es-ES" dirty="0" smtClean="0"/>
              <a:t>Frontal.</a:t>
            </a:r>
          </a:p>
          <a:p>
            <a:pPr marL="624078" indent="-514350">
              <a:buFont typeface="+mj-lt"/>
              <a:buAutoNum type="alphaLcParenR"/>
            </a:pPr>
            <a:r>
              <a:rPr lang="es-ES" dirty="0" smtClean="0"/>
              <a:t>Transversal.</a:t>
            </a:r>
          </a:p>
          <a:p>
            <a:pPr marL="624078" indent="-514350">
              <a:buFont typeface="+mj-lt"/>
              <a:buAutoNum type="alphaLcParenR"/>
            </a:pPr>
            <a:r>
              <a:rPr lang="es-ES" dirty="0" smtClean="0"/>
              <a:t>Sagital.</a:t>
            </a:r>
            <a:endParaRPr lang="es-ES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11354"/>
          </a:xfrm>
        </p:spPr>
        <p:txBody>
          <a:bodyPr>
            <a:normAutofit/>
          </a:bodyPr>
          <a:lstStyle/>
          <a:p>
            <a:r>
              <a:rPr lang="es-ES" dirty="0" smtClean="0"/>
              <a:t>¿Qué plano divide al cuerpo en una parte inferior y una superior?</a:t>
            </a:r>
            <a:endParaRPr lang="es-ES" dirty="0"/>
          </a:p>
        </p:txBody>
      </p:sp>
      <p:pic>
        <p:nvPicPr>
          <p:cNvPr id="4" name="3 Imagen" descr="planos%20y%20ejes%20movimiento.jpg"/>
          <p:cNvPicPr>
            <a:picLocks noChangeAspect="1"/>
          </p:cNvPicPr>
          <p:nvPr/>
        </p:nvPicPr>
        <p:blipFill>
          <a:blip r:embed="rId3"/>
          <a:srcRect l="32426" t="33382" r="30033" b="32077"/>
          <a:stretch>
            <a:fillRect/>
          </a:stretch>
        </p:blipFill>
        <p:spPr>
          <a:xfrm>
            <a:off x="5214942" y="2928934"/>
            <a:ext cx="2357454" cy="2593199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urrencia">
  <a:themeElements>
    <a:clrScheme name="Concurrencia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urrencia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urrencia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1012</TotalTime>
  <Words>2261</Words>
  <Application>Microsoft Office PowerPoint</Application>
  <PresentationFormat>Presentación en pantalla (4:3)</PresentationFormat>
  <Paragraphs>632</Paragraphs>
  <Slides>90</Slides>
  <Notes>90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90</vt:i4>
      </vt:variant>
    </vt:vector>
  </HeadingPairs>
  <TitlesOfParts>
    <vt:vector size="91" baseType="lpstr">
      <vt:lpstr>Concurrencia</vt:lpstr>
      <vt:lpstr>    Es un componente de la sustancia gris del encéfalo. </vt:lpstr>
      <vt:lpstr>    ¿Son capas de tejido conectivo que envuelven la médula espinal y el encéfalo?  </vt:lpstr>
      <vt:lpstr> ¿Qué sistema se divide en central y periférico?</vt:lpstr>
      <vt:lpstr> ¿Qué sistemas forman  la parte motora del sistema  nervioso autónomo? </vt:lpstr>
      <vt:lpstr>Es una clasificación de las neuronas según el número de prolongaciones.</vt:lpstr>
      <vt:lpstr>¿Cuáles son las células que conforman la neuroglia del SNC? </vt:lpstr>
      <vt:lpstr>    ¿A partir de qué capa germinativa se forma la placa neural?</vt:lpstr>
      <vt:lpstr>¿Cuáles son las vesiculas primarias?</vt:lpstr>
      <vt:lpstr> ¿Qué vesiculas secundarias se derivan del romboencefalo?</vt:lpstr>
      <vt:lpstr> ¿Cuáles son las membranas que protegen al SNC?</vt:lpstr>
      <vt:lpstr>¿Cómo se le llama al punto de comunicacion de las neuronas? </vt:lpstr>
      <vt:lpstr>¿Cuáles son los nombres de lóbulos que forman los hemisferios cerebrales?</vt:lpstr>
      <vt:lpstr>Son el tipo de células nerviosas que forman la vaina de mielina. </vt:lpstr>
      <vt:lpstr>¿Qué tipo de celulas son las microglia?</vt:lpstr>
      <vt:lpstr>Celulas especializadas en la conduccion nerviosa?</vt:lpstr>
      <vt:lpstr>¿Son las celulas gliales mas numerosas? </vt:lpstr>
      <vt:lpstr>¿De qué forman parte la dermis y la epidermis?</vt:lpstr>
      <vt:lpstr>Son algunos de los estratos de la epidermis.</vt:lpstr>
      <vt:lpstr>¿Células que forman casi el 90% del total de células de la epidermis?</vt:lpstr>
      <vt:lpstr>¿Cuáles son las capas de la dermis?</vt:lpstr>
      <vt:lpstr>¿En que estrato germinativo tiene su origen el aparato tegumentario?</vt:lpstr>
      <vt:lpstr>Son funciones de la piel:</vt:lpstr>
      <vt:lpstr> ¿Cuáles sistemas componen el aparato locomotor?</vt:lpstr>
      <vt:lpstr>    Es un musculo de la región abdominal:</vt:lpstr>
      <vt:lpstr>Es  un hueso del esqueleto apendicular:</vt:lpstr>
      <vt:lpstr>Es un hueso del esqueleto axil:</vt:lpstr>
      <vt:lpstr>¿Cuál es la función del osteoclasto?</vt:lpstr>
      <vt:lpstr>¿Cuál es la unidad estructural del hueso compacto?</vt:lpstr>
      <vt:lpstr>¿Cómo se clasifican los huesos de acuerdo a su forma?</vt:lpstr>
      <vt:lpstr>Son ejemplos de huesos largos.</vt:lpstr>
      <vt:lpstr>¿Cuáles son los tipos de huesos de acuerdo a la estructura?</vt:lpstr>
      <vt:lpstr>¿En qué tipo de huesos predomina la longitud sobre el espesor y el ancho?</vt:lpstr>
      <vt:lpstr>Huesos en los que sus tres ejes son semejantes.</vt:lpstr>
      <vt:lpstr>Tipo de huesos en que su espesor es reducido.</vt:lpstr>
      <vt:lpstr>¿Qué es el trocánter?</vt:lpstr>
      <vt:lpstr>¿Qué es el cóndilo?</vt:lpstr>
      <vt:lpstr>¿Qué es el maleolo?</vt:lpstr>
      <vt:lpstr>¿Qué son los osteoblastos?</vt:lpstr>
      <vt:lpstr>¿Qué nombre recibe el tejido conjuntivo que envuelve el hueso?</vt:lpstr>
      <vt:lpstr>¿A qué tipo de esqueleto pertenece la cabeza?</vt:lpstr>
      <vt:lpstr>Es un musculo de la cara:</vt:lpstr>
      <vt:lpstr>Es un tejido caracterizado por presentar una abundante sustancia intercelular:</vt:lpstr>
      <vt:lpstr>Tejido especializado en la función de contractilidad:</vt:lpstr>
      <vt:lpstr>Es la clasificacion de  las articulaciones según su estructura:</vt:lpstr>
      <vt:lpstr>¿A qué tipo de articulacion pertenecen las uniones de los huesos del cráneo?</vt:lpstr>
      <vt:lpstr>¿Cuál es el último nivel de organización en orden creciente? </vt:lpstr>
      <vt:lpstr>  ¿Qué nivel de organización le sigue a órgano en orden decreciente?  </vt:lpstr>
      <vt:lpstr>Químico es el primer nivel de organización en orden…. </vt:lpstr>
      <vt:lpstr>¿Qué forma un  conjunto de células? </vt:lpstr>
      <vt:lpstr>¿Cómo divide al cuerpo el plano sagital? </vt:lpstr>
      <vt:lpstr> ¿Qué plano divide al cuerpo en una parte anterior y otra posterior?</vt:lpstr>
      <vt:lpstr>Esta célula actúa en la mediación de procesos inflamatorios liberando histamina.  </vt:lpstr>
      <vt:lpstr> Su función es la síntesis y mantenimiento de la matriz extracelular, imprescindible para mantener la integridad del tejido conjuntivo.</vt:lpstr>
      <vt:lpstr>Su función es la de fagocitar cuerpos extraños en el organismo como las bacterias y sustancias de desecho de los tejidos.</vt:lpstr>
      <vt:lpstr>¿Qué nombre recibe el epitelio que se localiza en la vejiga urinaria? </vt:lpstr>
      <vt:lpstr>   ¿Cuál es nombre del tejido del que derivan todos los tejidos conectivos?  </vt:lpstr>
      <vt:lpstr>¿Cuál es el tejido óseo que contiene la unidad estructural llamada osteona?</vt:lpstr>
      <vt:lpstr>¿Cuál de lo siguiente ocurre en la primera semana de desarrollo embrionario?</vt:lpstr>
      <vt:lpstr>Es una esfera celular llena de líquido que ingresa en la cavidad uterina.</vt:lpstr>
      <vt:lpstr>Así se les llama a las células producidas por segmentación.</vt:lpstr>
      <vt:lpstr>¿Cuál es el nombre que se le da al individuo en desarrollo desde la novena semana hasta el momento del nacimiento?</vt:lpstr>
      <vt:lpstr>¿Cómo se le llama al revestimiento celular externo del blastocito?</vt:lpstr>
      <vt:lpstr>¿Qué membrana deriva del trofoblasto?</vt:lpstr>
      <vt:lpstr>¿Cómo se le llama a las divisiones celulares del cigoto?</vt:lpstr>
      <vt:lpstr>¿Cuál es el nombre de la esfera celular sólida rodeada aún por la zona pelucida?</vt:lpstr>
      <vt:lpstr>Es el fenómeno mediante el cual se forman las tres capas germinativas primarias.</vt:lpstr>
      <vt:lpstr>Así se le llama  a la formación de los vasos sanguineos que aportan sangre al embrion en desarrollo.</vt:lpstr>
      <vt:lpstr>¿Cómo se le llama al conjunto de procedimientos aplicados a un material biológico?</vt:lpstr>
      <vt:lpstr>¿A qué parte de la tecnica pertenecen la biopsia, citología, frotis?</vt:lpstr>
      <vt:lpstr>Es el paso del método que histológico que tiene como proposito conservar laestructura del tejido.</vt:lpstr>
      <vt:lpstr>¿Cuál es el fijador de tegidos mas utilizados en las praácticas histológicas?</vt:lpstr>
      <vt:lpstr>¿Cuál es el tejido que actua como el armason interno del cuerpo ayuda a generar movimiento?</vt:lpstr>
      <vt:lpstr>Nombre de la célula madura del tejido óseo.</vt:lpstr>
      <vt:lpstr>Tipo de tejido muscular,  voluntario, compuesto de fibras largas.</vt:lpstr>
      <vt:lpstr>¿Cómo se le llama al musculo que se encarga de bombear la sangre?</vt:lpstr>
      <vt:lpstr>Este tipo de músculo se encuentra en las estructuras internas huecas del organismo.</vt:lpstr>
      <vt:lpstr>¿Qué sistema está formado por el encéfalo y la medula espinal?</vt:lpstr>
      <vt:lpstr>¿Qué células producen mielina en el sistema nervioso periférico?</vt:lpstr>
      <vt:lpstr>¿Cuál es el nombre de la vesicula secundaria  que se convertirá en el diencéfalo?</vt:lpstr>
      <vt:lpstr>Hormona que participa en el ciclo sexual de la mujer.</vt:lpstr>
      <vt:lpstr>¿Qué tipo de células sufren espermiogénesis?</vt:lpstr>
      <vt:lpstr>Es un evento que ocurre durante la fecundación.</vt:lpstr>
      <vt:lpstr>¿Qué pasa cuando la membrana del espermatozoide se adhiere a la membrana del ovocito?</vt:lpstr>
      <vt:lpstr>Es el padre de la medicina.</vt:lpstr>
      <vt:lpstr>Autor de la obra magna publicada en 943, denominada de Humani Corporis Fabrica.</vt:lpstr>
      <vt:lpstr>¿Quién descubrió la circulación  de la sangre?</vt:lpstr>
      <vt:lpstr>Método anatómico que permitió el conocimiento de las partes del cuerpo.</vt:lpstr>
      <vt:lpstr>Metodo histologico que permite el acceso a la estructura no visible al ojo.</vt:lpstr>
      <vt:lpstr>¿Qué es el ectodermo?</vt:lpstr>
      <vt:lpstr>¿Qué plano divide al cuerpo en una parte inferior y una superior?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¿Por qué está conformada la sustancia gris del encéfalo? </dc:title>
  <dc:creator>Valued Acer Customer</dc:creator>
  <cp:lastModifiedBy>Valued Acer Customer</cp:lastModifiedBy>
  <cp:revision>106</cp:revision>
  <dcterms:created xsi:type="dcterms:W3CDTF">2009-09-01T00:51:46Z</dcterms:created>
  <dcterms:modified xsi:type="dcterms:W3CDTF">2009-09-02T15:35:26Z</dcterms:modified>
</cp:coreProperties>
</file>