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86" r:id="rId7"/>
    <p:sldId id="261" r:id="rId8"/>
    <p:sldId id="282" r:id="rId9"/>
    <p:sldId id="262" r:id="rId10"/>
    <p:sldId id="287" r:id="rId11"/>
    <p:sldId id="263" r:id="rId12"/>
    <p:sldId id="264" r:id="rId13"/>
    <p:sldId id="265" r:id="rId14"/>
    <p:sldId id="266" r:id="rId15"/>
    <p:sldId id="267" r:id="rId16"/>
    <p:sldId id="268" r:id="rId17"/>
    <p:sldId id="270" r:id="rId18"/>
    <p:sldId id="269" r:id="rId19"/>
    <p:sldId id="271" r:id="rId20"/>
    <p:sldId id="272" r:id="rId21"/>
    <p:sldId id="273" r:id="rId22"/>
    <p:sldId id="288" r:id="rId23"/>
    <p:sldId id="274" r:id="rId24"/>
    <p:sldId id="275" r:id="rId25"/>
    <p:sldId id="276" r:id="rId26"/>
    <p:sldId id="289" r:id="rId27"/>
    <p:sldId id="277" r:id="rId28"/>
    <p:sldId id="278" r:id="rId29"/>
    <p:sldId id="283" r:id="rId30"/>
    <p:sldId id="285" r:id="rId31"/>
    <p:sldId id="279" r:id="rId32"/>
    <p:sldId id="284" r:id="rId33"/>
    <p:sldId id="280" r:id="rId34"/>
    <p:sldId id="281" r:id="rId3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17DA0976-8058-4DCC-93C2-8A0960679F40}" type="datetimeFigureOut">
              <a:rPr lang="es-MX" smtClean="0"/>
              <a:pPr/>
              <a:t>07/09/2008</a:t>
            </a:fld>
            <a:endParaRPr lang="es-MX"/>
          </a:p>
        </p:txBody>
      </p:sp>
      <p:sp>
        <p:nvSpPr>
          <p:cNvPr id="2" name="1 Marcador de pie de página"/>
          <p:cNvSpPr>
            <a:spLocks noGrp="1"/>
          </p:cNvSpPr>
          <p:nvPr>
            <p:ph type="ftr" sz="quarter" idx="11"/>
          </p:nvPr>
        </p:nvSpPr>
        <p:spPr/>
        <p:txBody>
          <a:bodyPr/>
          <a:lstStyle/>
          <a:p>
            <a:endParaRPr lang="es-MX"/>
          </a:p>
        </p:txBody>
      </p:sp>
      <p:sp>
        <p:nvSpPr>
          <p:cNvPr id="15" name="14 Marcador de número de diapositiva"/>
          <p:cNvSpPr>
            <a:spLocks noGrp="1"/>
          </p:cNvSpPr>
          <p:nvPr>
            <p:ph type="sldNum" sz="quarter" idx="12"/>
          </p:nvPr>
        </p:nvSpPr>
        <p:spPr>
          <a:xfrm>
            <a:off x="8229600" y="6473952"/>
            <a:ext cx="758952" cy="246888"/>
          </a:xfrm>
        </p:spPr>
        <p:txBody>
          <a:bodyPr/>
          <a:lstStyle/>
          <a:p>
            <a:fld id="{BB6303DB-7EB8-4C23-BB8B-53D97F78E3CD}"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7DA0976-8058-4DCC-93C2-8A0960679F40}" type="datetimeFigureOut">
              <a:rPr lang="es-MX" smtClean="0"/>
              <a:pPr/>
              <a:t>07/09/2008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B6303DB-7EB8-4C23-BB8B-53D97F78E3CD}"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7DA0976-8058-4DCC-93C2-8A0960679F40}" type="datetimeFigureOut">
              <a:rPr lang="es-MX" smtClean="0"/>
              <a:pPr/>
              <a:t>07/09/2008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B6303DB-7EB8-4C23-BB8B-53D97F78E3CD}"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7DA0976-8058-4DCC-93C2-8A0960679F40}" type="datetimeFigureOut">
              <a:rPr lang="es-MX" smtClean="0"/>
              <a:pPr/>
              <a:t>07/09/2008</a:t>
            </a:fld>
            <a:endParaRPr lang="es-MX"/>
          </a:p>
        </p:txBody>
      </p:sp>
      <p:sp>
        <p:nvSpPr>
          <p:cNvPr id="19" name="18 Marcador de pie de página"/>
          <p:cNvSpPr>
            <a:spLocks noGrp="1"/>
          </p:cNvSpPr>
          <p:nvPr>
            <p:ph type="ftr" sz="quarter" idx="11"/>
          </p:nvPr>
        </p:nvSpPr>
        <p:spPr>
          <a:xfrm>
            <a:off x="3581400" y="76200"/>
            <a:ext cx="2895600" cy="288925"/>
          </a:xfrm>
        </p:spPr>
        <p:txBody>
          <a:bodyPr/>
          <a:lstStyle/>
          <a:p>
            <a:endParaRPr lang="es-MX"/>
          </a:p>
        </p:txBody>
      </p:sp>
      <p:sp>
        <p:nvSpPr>
          <p:cNvPr id="16" name="15 Marcador de número de diapositiva"/>
          <p:cNvSpPr>
            <a:spLocks noGrp="1"/>
          </p:cNvSpPr>
          <p:nvPr>
            <p:ph type="sldNum" sz="quarter" idx="12"/>
          </p:nvPr>
        </p:nvSpPr>
        <p:spPr>
          <a:xfrm>
            <a:off x="8229600" y="6473952"/>
            <a:ext cx="758952" cy="246888"/>
          </a:xfrm>
        </p:spPr>
        <p:txBody>
          <a:bodyPr/>
          <a:lstStyle/>
          <a:p>
            <a:fld id="{BB6303DB-7EB8-4C23-BB8B-53D97F78E3CD}"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17DA0976-8058-4DCC-93C2-8A0960679F40}" type="datetimeFigureOut">
              <a:rPr lang="es-MX" smtClean="0"/>
              <a:pPr/>
              <a:t>07/09/2008</a:t>
            </a:fld>
            <a:endParaRPr lang="es-MX"/>
          </a:p>
        </p:txBody>
      </p:sp>
      <p:sp>
        <p:nvSpPr>
          <p:cNvPr id="11" name="10 Marcador de pie de página"/>
          <p:cNvSpPr>
            <a:spLocks noGrp="1"/>
          </p:cNvSpPr>
          <p:nvPr>
            <p:ph type="ftr" sz="quarter" idx="11"/>
          </p:nvPr>
        </p:nvSpPr>
        <p:spPr/>
        <p:txBody>
          <a:bodyPr/>
          <a:lstStyle/>
          <a:p>
            <a:endParaRPr lang="es-MX"/>
          </a:p>
        </p:txBody>
      </p:sp>
      <p:sp>
        <p:nvSpPr>
          <p:cNvPr id="16" name="15 Marcador de número de diapositiva"/>
          <p:cNvSpPr>
            <a:spLocks noGrp="1"/>
          </p:cNvSpPr>
          <p:nvPr>
            <p:ph type="sldNum" sz="quarter" idx="12"/>
          </p:nvPr>
        </p:nvSpPr>
        <p:spPr/>
        <p:txBody>
          <a:bodyPr/>
          <a:lstStyle/>
          <a:p>
            <a:fld id="{BB6303DB-7EB8-4C23-BB8B-53D97F78E3CD}" type="slidenum">
              <a:rPr lang="es-MX" smtClean="0"/>
              <a:pPr/>
              <a:t>‹Nº›</a:t>
            </a:fld>
            <a:endParaRPr lang="es-MX"/>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17DA0976-8058-4DCC-93C2-8A0960679F40}" type="datetimeFigureOut">
              <a:rPr lang="es-MX" smtClean="0"/>
              <a:pPr/>
              <a:t>07/09/2008</a:t>
            </a:fld>
            <a:endParaRPr lang="es-MX"/>
          </a:p>
        </p:txBody>
      </p:sp>
      <p:sp>
        <p:nvSpPr>
          <p:cNvPr id="10" name="9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BB6303DB-7EB8-4C23-BB8B-53D97F78E3CD}"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17DA0976-8058-4DCC-93C2-8A0960679F40}" type="datetimeFigureOut">
              <a:rPr lang="es-MX" smtClean="0"/>
              <a:pPr/>
              <a:t>07/09/2008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229600" y="6477000"/>
            <a:ext cx="762000" cy="246888"/>
          </a:xfrm>
        </p:spPr>
        <p:txBody>
          <a:bodyPr/>
          <a:lstStyle/>
          <a:p>
            <a:fld id="{BB6303DB-7EB8-4C23-BB8B-53D97F78E3CD}" type="slidenum">
              <a:rPr lang="es-MX" smtClean="0"/>
              <a:pPr/>
              <a:t>‹Nº›</a:t>
            </a:fld>
            <a:endParaRPr lang="es-MX"/>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17DA0976-8058-4DCC-93C2-8A0960679F40}" type="datetimeFigureOut">
              <a:rPr lang="es-MX" smtClean="0"/>
              <a:pPr/>
              <a:t>07/09/2008</a:t>
            </a:fld>
            <a:endParaRPr lang="es-MX"/>
          </a:p>
        </p:txBody>
      </p:sp>
      <p:sp>
        <p:nvSpPr>
          <p:cNvPr id="21" name="20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B6303DB-7EB8-4C23-BB8B-53D97F78E3CD}"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7DA0976-8058-4DCC-93C2-8A0960679F40}" type="datetimeFigureOut">
              <a:rPr lang="es-MX" smtClean="0"/>
              <a:pPr/>
              <a:t>07/09/2008</a:t>
            </a:fld>
            <a:endParaRPr lang="es-MX"/>
          </a:p>
        </p:txBody>
      </p:sp>
      <p:sp>
        <p:nvSpPr>
          <p:cNvPr id="24" name="23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B6303DB-7EB8-4C23-BB8B-53D97F78E3CD}"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7DA0976-8058-4DCC-93C2-8A0960679F40}" type="datetimeFigureOut">
              <a:rPr lang="es-MX" smtClean="0"/>
              <a:pPr/>
              <a:t>07/09/2008</a:t>
            </a:fld>
            <a:endParaRPr lang="es-MX"/>
          </a:p>
        </p:txBody>
      </p:sp>
      <p:sp>
        <p:nvSpPr>
          <p:cNvPr id="29" name="28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B6303DB-7EB8-4C23-BB8B-53D97F78E3CD}"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17DA0976-8058-4DCC-93C2-8A0960679F40}" type="datetimeFigureOut">
              <a:rPr lang="es-MX" smtClean="0"/>
              <a:pPr/>
              <a:t>07/09/2008</a:t>
            </a:fld>
            <a:endParaRPr lang="es-MX"/>
          </a:p>
        </p:txBody>
      </p:sp>
      <p:sp>
        <p:nvSpPr>
          <p:cNvPr id="5" name="4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BB6303DB-7EB8-4C23-BB8B-53D97F78E3CD}" type="slidenum">
              <a:rPr lang="es-MX" smtClean="0"/>
              <a:pPr/>
              <a:t>‹Nº›</a:t>
            </a:fld>
            <a:endParaRPr lang="es-MX"/>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7DA0976-8058-4DCC-93C2-8A0960679F40}" type="datetimeFigureOut">
              <a:rPr lang="es-MX" smtClean="0"/>
              <a:pPr/>
              <a:t>07/09/2008</a:t>
            </a:fld>
            <a:endParaRPr lang="es-MX"/>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B6303DB-7EB8-4C23-BB8B-53D97F78E3CD}" type="slidenum">
              <a:rPr lang="es-MX" smtClean="0"/>
              <a:pPr/>
              <a:t>‹Nº›</a:t>
            </a:fld>
            <a:endParaRPr lang="es-MX"/>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images.google.com.mx/imgres?imgurl=http://img.bebesymas.com/2007/05/ninyo_albino.gif&amp;imgrefurl=http://www.bebesymas.com/2007/05/27-albinismo-en-los-bebes-es-necesario-detectarlo-en-los-servicios-de-neonatologia&amp;h=254&amp;w=210&amp;sz=30&amp;hl=es&amp;start=1&amp;usg=__OhxnipTYKZ_T3me7D5njIx_Zu0I=&amp;tbnid=9QKAZmFKFbMAnM:&amp;tbnh=111&amp;tbnw=92&amp;prev=/images?q=albinismo&amp;gbv=2&amp;hl=es" TargetMode="External"/><Relationship Id="rId2" Type="http://schemas.openxmlformats.org/officeDocument/2006/relationships/image" Target="../media/image3.gif"/><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hyperlink" Target="http://images.google.com.mx/imgres?imgurl=http://www.saudeanimal.com.br/imagens/albinismo2.jpg&amp;imgrefurl=http://www.saudeanimal.com.br/albinismo.htm&amp;h=183&amp;w=300&amp;sz=9&amp;hl=es&amp;start=2&amp;usg=__Sorfr1WNyz93a81Qc693b9mfIGM=&amp;tbnid=sYnPRaVIRtycWM:&amp;tbnh=71&amp;tbnw=116&amp;prev=/images?q=albinismo&amp;gbv=2&amp;hl=es" TargetMode="Externa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85720" y="273050"/>
            <a:ext cx="8643998" cy="6299222"/>
          </a:xfrm>
        </p:spPr>
        <p:txBody>
          <a:bodyPr anchor="ctr">
            <a:normAutofit/>
          </a:bodyPr>
          <a:lstStyle/>
          <a:p>
            <a:pPr algn="ctr"/>
            <a:r>
              <a:rPr lang="es-ES" sz="8000" dirty="0" smtClean="0">
                <a:latin typeface="Poornut" pitchFamily="2" charset="0"/>
              </a:rPr>
              <a:t>S i s t e m a </a:t>
            </a:r>
            <a:br>
              <a:rPr lang="es-ES" sz="8000" dirty="0" smtClean="0">
                <a:latin typeface="Poornut" pitchFamily="2" charset="0"/>
              </a:rPr>
            </a:br>
            <a:r>
              <a:rPr lang="es-ES" sz="8000" dirty="0" smtClean="0">
                <a:latin typeface="Poornut" pitchFamily="2" charset="0"/>
              </a:rPr>
              <a:t>t e g u m e n t a r i o</a:t>
            </a:r>
            <a:endParaRPr lang="es-MX" sz="8000" dirty="0">
              <a:latin typeface="Poornut"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monografias.com/trabajos29/tacto/Image1058.gif"/>
          <p:cNvPicPr>
            <a:picLocks noChangeAspect="1" noChangeArrowheads="1"/>
          </p:cNvPicPr>
          <p:nvPr/>
        </p:nvPicPr>
        <p:blipFill>
          <a:blip r:embed="rId2"/>
          <a:srcRect/>
          <a:stretch>
            <a:fillRect/>
          </a:stretch>
        </p:blipFill>
        <p:spPr bwMode="auto">
          <a:xfrm>
            <a:off x="642910" y="928670"/>
            <a:ext cx="5786478" cy="41434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472518" cy="798496"/>
          </a:xfrm>
        </p:spPr>
        <p:txBody>
          <a:bodyPr>
            <a:noAutofit/>
          </a:bodyPr>
          <a:lstStyle/>
          <a:p>
            <a:r>
              <a:rPr lang="es-ES" sz="4800" b="0" dirty="0" smtClean="0">
                <a:latin typeface="Comic Sans MS" pitchFamily="66" charset="0"/>
              </a:rPr>
              <a:t>Germinativo</a:t>
            </a:r>
            <a:endParaRPr lang="es-MX" sz="4800" b="0" dirty="0">
              <a:latin typeface="Comic Sans MS" pitchFamily="66" charset="0"/>
            </a:endParaRPr>
          </a:p>
        </p:txBody>
      </p:sp>
      <p:sp>
        <p:nvSpPr>
          <p:cNvPr id="4" name="3 Marcador de texto"/>
          <p:cNvSpPr>
            <a:spLocks noGrp="1"/>
          </p:cNvSpPr>
          <p:nvPr>
            <p:ph type="body" idx="2"/>
          </p:nvPr>
        </p:nvSpPr>
        <p:spPr>
          <a:xfrm>
            <a:off x="457200" y="1142984"/>
            <a:ext cx="8472518" cy="5214974"/>
          </a:xfrm>
        </p:spPr>
        <p:txBody>
          <a:bodyPr>
            <a:normAutofit/>
          </a:bodyPr>
          <a:lstStyle/>
          <a:p>
            <a:r>
              <a:rPr lang="es-ES" sz="4000" dirty="0" smtClean="0">
                <a:latin typeface="Comic Sans MS" pitchFamily="66" charset="0"/>
              </a:rPr>
              <a:t>(Basal)</a:t>
            </a:r>
          </a:p>
          <a:p>
            <a:r>
              <a:rPr lang="es-ES" sz="4000" dirty="0">
                <a:latin typeface="Comic Sans MS" pitchFamily="66" charset="0"/>
              </a:rPr>
              <a:t>	</a:t>
            </a:r>
            <a:r>
              <a:rPr lang="es-ES" sz="4000" dirty="0" smtClean="0">
                <a:latin typeface="Comic Sans MS" pitchFamily="66" charset="0"/>
              </a:rPr>
              <a:t>Células:</a:t>
            </a:r>
          </a:p>
          <a:p>
            <a:pPr>
              <a:buBlip>
                <a:blip r:embed="rId2"/>
              </a:buBlip>
            </a:pPr>
            <a:r>
              <a:rPr lang="es-ES" sz="4000" dirty="0">
                <a:latin typeface="Comic Sans MS" pitchFamily="66" charset="0"/>
              </a:rPr>
              <a:t>	</a:t>
            </a:r>
            <a:r>
              <a:rPr lang="es-ES" sz="4000" dirty="0" smtClean="0">
                <a:latin typeface="Comic Sans MS" pitchFamily="66" charset="0"/>
              </a:rPr>
              <a:t>Queratinocitos</a:t>
            </a:r>
          </a:p>
          <a:p>
            <a:pPr>
              <a:buBlip>
                <a:blip r:embed="rId2"/>
              </a:buBlip>
            </a:pPr>
            <a:r>
              <a:rPr lang="es-ES" sz="4000" dirty="0">
                <a:latin typeface="Comic Sans MS" pitchFamily="66" charset="0"/>
              </a:rPr>
              <a:t>	</a:t>
            </a:r>
            <a:r>
              <a:rPr lang="es-ES" sz="4000" dirty="0" smtClean="0">
                <a:latin typeface="Comic Sans MS" pitchFamily="66" charset="0"/>
              </a:rPr>
              <a:t>Melanocitos</a:t>
            </a:r>
          </a:p>
          <a:p>
            <a:pPr>
              <a:buBlip>
                <a:blip r:embed="rId2"/>
              </a:buBlip>
            </a:pPr>
            <a:r>
              <a:rPr lang="es-ES" sz="4000" dirty="0">
                <a:latin typeface="Comic Sans MS" pitchFamily="66" charset="0"/>
              </a:rPr>
              <a:t>	</a:t>
            </a:r>
            <a:r>
              <a:rPr lang="es-ES" sz="4000" dirty="0" smtClean="0">
                <a:latin typeface="Comic Sans MS" pitchFamily="66" charset="0"/>
              </a:rPr>
              <a:t>Células de </a:t>
            </a:r>
            <a:r>
              <a:rPr lang="es-ES" sz="4000" dirty="0" err="1" smtClean="0">
                <a:latin typeface="Comic Sans MS" pitchFamily="66" charset="0"/>
              </a:rPr>
              <a:t>Merkel</a:t>
            </a:r>
            <a:endParaRPr lang="es-MX" sz="4000" dirty="0">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329642" cy="1012810"/>
          </a:xfrm>
        </p:spPr>
        <p:txBody>
          <a:bodyPr>
            <a:normAutofit/>
          </a:bodyPr>
          <a:lstStyle/>
          <a:p>
            <a:r>
              <a:rPr lang="es-ES" sz="4800" b="0" dirty="0" smtClean="0">
                <a:latin typeface="Comic Sans MS" pitchFamily="66" charset="0"/>
              </a:rPr>
              <a:t>Espinoso</a:t>
            </a:r>
            <a:endParaRPr lang="es-MX" sz="4800" b="0" dirty="0">
              <a:latin typeface="Comic Sans MS" pitchFamily="66" charset="0"/>
            </a:endParaRPr>
          </a:p>
        </p:txBody>
      </p:sp>
      <p:sp>
        <p:nvSpPr>
          <p:cNvPr id="4" name="3 Marcador de texto"/>
          <p:cNvSpPr>
            <a:spLocks noGrp="1"/>
          </p:cNvSpPr>
          <p:nvPr>
            <p:ph type="body" idx="2"/>
          </p:nvPr>
        </p:nvSpPr>
        <p:spPr>
          <a:xfrm>
            <a:off x="457200" y="1357298"/>
            <a:ext cx="8329642" cy="5000660"/>
          </a:xfrm>
        </p:spPr>
        <p:txBody>
          <a:bodyPr>
            <a:normAutofit/>
          </a:bodyPr>
          <a:lstStyle/>
          <a:p>
            <a:r>
              <a:rPr lang="es-ES" sz="4000" dirty="0" smtClean="0">
                <a:latin typeface="Comic Sans MS" pitchFamily="66" charset="0"/>
              </a:rPr>
              <a:t>	Células:</a:t>
            </a:r>
          </a:p>
          <a:p>
            <a:pPr algn="just">
              <a:buBlip>
                <a:blip r:embed="rId2"/>
              </a:buBlip>
            </a:pPr>
            <a:r>
              <a:rPr lang="es-ES" sz="4000" dirty="0" smtClean="0">
                <a:latin typeface="Comic Sans MS" pitchFamily="66" charset="0"/>
              </a:rPr>
              <a:t>Queratinocitos con prolongaciones citoplasmáticas.</a:t>
            </a:r>
            <a:endParaRPr lang="es-MX" sz="4000"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472518" cy="941372"/>
          </a:xfrm>
        </p:spPr>
        <p:txBody>
          <a:bodyPr>
            <a:normAutofit/>
          </a:bodyPr>
          <a:lstStyle/>
          <a:p>
            <a:r>
              <a:rPr lang="es-ES" sz="4800" b="0" dirty="0" smtClean="0">
                <a:latin typeface="Comic Sans MS" pitchFamily="66" charset="0"/>
              </a:rPr>
              <a:t>Granuloso</a:t>
            </a:r>
            <a:endParaRPr lang="es-MX" sz="4800" b="0" dirty="0">
              <a:latin typeface="Comic Sans MS" pitchFamily="66" charset="0"/>
            </a:endParaRPr>
          </a:p>
        </p:txBody>
      </p:sp>
      <p:sp>
        <p:nvSpPr>
          <p:cNvPr id="4" name="3 Marcador de texto"/>
          <p:cNvSpPr>
            <a:spLocks noGrp="1"/>
          </p:cNvSpPr>
          <p:nvPr>
            <p:ph type="body" idx="2"/>
          </p:nvPr>
        </p:nvSpPr>
        <p:spPr>
          <a:xfrm>
            <a:off x="457200" y="1285860"/>
            <a:ext cx="8472518" cy="4840303"/>
          </a:xfrm>
        </p:spPr>
        <p:txBody>
          <a:bodyPr/>
          <a:lstStyle/>
          <a:p>
            <a:r>
              <a:rPr lang="es-ES" dirty="0" smtClean="0"/>
              <a:t>	</a:t>
            </a:r>
            <a:r>
              <a:rPr lang="es-ES" sz="4000" dirty="0" smtClean="0">
                <a:latin typeface="Comic Sans MS" pitchFamily="66" charset="0"/>
              </a:rPr>
              <a:t>Células:</a:t>
            </a:r>
          </a:p>
          <a:p>
            <a:pPr algn="just">
              <a:buBlip>
                <a:blip r:embed="rId2"/>
              </a:buBlip>
            </a:pPr>
            <a:r>
              <a:rPr lang="es-ES" sz="4000" dirty="0" smtClean="0">
                <a:latin typeface="Comic Sans MS" pitchFamily="66" charset="0"/>
              </a:rPr>
              <a:t>Grandes y aplanadas, forman gránulos que contienen </a:t>
            </a:r>
            <a:r>
              <a:rPr lang="es-ES" sz="4000" dirty="0" err="1" smtClean="0">
                <a:latin typeface="Comic Sans MS" pitchFamily="66" charset="0"/>
              </a:rPr>
              <a:t>queratohialina</a:t>
            </a:r>
            <a:r>
              <a:rPr lang="es-ES" sz="4000" dirty="0" smtClean="0">
                <a:latin typeface="Comic Sans MS" pitchFamily="66" charset="0"/>
              </a:rPr>
              <a:t>.</a:t>
            </a:r>
            <a:endParaRPr lang="es-MX"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329642" cy="935058"/>
          </a:xfrm>
        </p:spPr>
        <p:txBody>
          <a:bodyPr>
            <a:normAutofit/>
          </a:bodyPr>
          <a:lstStyle/>
          <a:p>
            <a:r>
              <a:rPr lang="es-ES" sz="4800" b="0" dirty="0" smtClean="0">
                <a:latin typeface="Comic Sans MS" pitchFamily="66" charset="0"/>
              </a:rPr>
              <a:t>Lúcido</a:t>
            </a:r>
            <a:endParaRPr lang="es-MX" sz="4800" b="0" dirty="0">
              <a:latin typeface="Comic Sans MS" pitchFamily="66" charset="0"/>
            </a:endParaRPr>
          </a:p>
        </p:txBody>
      </p:sp>
      <p:sp>
        <p:nvSpPr>
          <p:cNvPr id="4" name="3 Marcador de texto"/>
          <p:cNvSpPr>
            <a:spLocks noGrp="1"/>
          </p:cNvSpPr>
          <p:nvPr>
            <p:ph type="body" idx="2"/>
          </p:nvPr>
        </p:nvSpPr>
        <p:spPr>
          <a:xfrm>
            <a:off x="428596" y="1357298"/>
            <a:ext cx="8329642" cy="5054617"/>
          </a:xfrm>
        </p:spPr>
        <p:txBody>
          <a:bodyPr>
            <a:normAutofit/>
          </a:bodyPr>
          <a:lstStyle/>
          <a:p>
            <a:r>
              <a:rPr lang="es-ES" sz="4000" dirty="0" smtClean="0">
                <a:latin typeface="Comic Sans MS" pitchFamily="66" charset="0"/>
              </a:rPr>
              <a:t>	Células:</a:t>
            </a:r>
          </a:p>
          <a:p>
            <a:pPr algn="just">
              <a:buBlip>
                <a:blip r:embed="rId2"/>
              </a:buBlip>
            </a:pPr>
            <a:r>
              <a:rPr lang="es-ES" sz="4000" dirty="0" smtClean="0">
                <a:latin typeface="Comic Sans MS" pitchFamily="66" charset="0"/>
              </a:rPr>
              <a:t>Queratinocitos muertos con citoplasma de </a:t>
            </a:r>
            <a:r>
              <a:rPr lang="es-ES" sz="4000" dirty="0" err="1" smtClean="0">
                <a:latin typeface="Comic Sans MS" pitchFamily="66" charset="0"/>
              </a:rPr>
              <a:t>eleidina</a:t>
            </a:r>
            <a:r>
              <a:rPr lang="es-ES" sz="4000" dirty="0" smtClean="0">
                <a:latin typeface="Comic Sans MS" pitchFamily="66" charset="0"/>
              </a:rPr>
              <a:t>.</a:t>
            </a:r>
          </a:p>
          <a:p>
            <a:endParaRPr lang="es-MX" sz="4000" dirty="0">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329642" cy="941372"/>
          </a:xfrm>
        </p:spPr>
        <p:txBody>
          <a:bodyPr>
            <a:normAutofit/>
          </a:bodyPr>
          <a:lstStyle/>
          <a:p>
            <a:r>
              <a:rPr lang="es-ES" sz="4800" b="0" dirty="0" smtClean="0">
                <a:latin typeface="Comic Sans MS" pitchFamily="66" charset="0"/>
              </a:rPr>
              <a:t>Córneo</a:t>
            </a:r>
            <a:endParaRPr lang="es-MX" sz="4800" b="0" dirty="0">
              <a:latin typeface="Comic Sans MS" pitchFamily="66" charset="0"/>
            </a:endParaRPr>
          </a:p>
        </p:txBody>
      </p:sp>
      <p:sp>
        <p:nvSpPr>
          <p:cNvPr id="4" name="3 Marcador de texto"/>
          <p:cNvSpPr>
            <a:spLocks noGrp="1"/>
          </p:cNvSpPr>
          <p:nvPr>
            <p:ph type="body" idx="2"/>
          </p:nvPr>
        </p:nvSpPr>
        <p:spPr>
          <a:xfrm>
            <a:off x="457200" y="1285860"/>
            <a:ext cx="8329642" cy="4840303"/>
          </a:xfrm>
        </p:spPr>
        <p:txBody>
          <a:bodyPr>
            <a:normAutofit/>
          </a:bodyPr>
          <a:lstStyle/>
          <a:p>
            <a:r>
              <a:rPr lang="es-ES" sz="4000" dirty="0" smtClean="0">
                <a:latin typeface="Comic Sans MS" pitchFamily="66" charset="0"/>
              </a:rPr>
              <a:t>	Células:</a:t>
            </a:r>
          </a:p>
          <a:p>
            <a:pPr algn="just"/>
            <a:r>
              <a:rPr lang="es-ES" sz="4000" dirty="0" smtClean="0">
                <a:latin typeface="Comic Sans MS" pitchFamily="66" charset="0"/>
              </a:rPr>
              <a:t>Muertas sin núcleo, planas y </a:t>
            </a:r>
            <a:r>
              <a:rPr lang="es-ES" sz="4000" dirty="0" err="1" smtClean="0">
                <a:latin typeface="Comic Sans MS" pitchFamily="66" charset="0"/>
              </a:rPr>
              <a:t>acidófilas</a:t>
            </a:r>
            <a:endParaRPr lang="es-MX" sz="4000" dirty="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2"/>
          </p:nvPr>
        </p:nvSpPr>
        <p:spPr>
          <a:xfrm>
            <a:off x="457200" y="214290"/>
            <a:ext cx="8401080" cy="6286544"/>
          </a:xfrm>
        </p:spPr>
        <p:txBody>
          <a:bodyPr>
            <a:normAutofit/>
          </a:bodyPr>
          <a:lstStyle/>
          <a:p>
            <a:pPr algn="just">
              <a:buBlip>
                <a:blip r:embed="rId2"/>
              </a:buBlip>
            </a:pPr>
            <a:r>
              <a:rPr lang="es-ES" sz="4400" b="1" u="sng" dirty="0" smtClean="0">
                <a:latin typeface="Comic Sans MS" pitchFamily="66" charset="0"/>
              </a:rPr>
              <a:t>Piel delgada</a:t>
            </a:r>
          </a:p>
          <a:p>
            <a:pPr algn="just"/>
            <a:r>
              <a:rPr lang="es-ES" sz="4400" dirty="0" smtClean="0">
                <a:latin typeface="Comic Sans MS" pitchFamily="66" charset="0"/>
              </a:rPr>
              <a:t>	Córneo:</a:t>
            </a:r>
          </a:p>
          <a:p>
            <a:pPr algn="just"/>
            <a:r>
              <a:rPr lang="es-ES" sz="4400" dirty="0" smtClean="0">
                <a:latin typeface="Comic Sans MS" pitchFamily="66" charset="0"/>
              </a:rPr>
              <a:t>Más delgado que en la piel gruesa, menos glándulas sudoríparas. Presenta pelos y glándulas sebáceas.</a:t>
            </a:r>
          </a:p>
          <a:p>
            <a:pPr algn="just"/>
            <a:r>
              <a:rPr lang="es-ES" sz="4400" dirty="0">
                <a:latin typeface="Comic Sans MS" pitchFamily="66" charset="0"/>
              </a:rPr>
              <a:t>	</a:t>
            </a:r>
            <a:r>
              <a:rPr lang="es-ES" sz="4400" dirty="0" smtClean="0">
                <a:latin typeface="Comic Sans MS" pitchFamily="66" charset="0"/>
              </a:rPr>
              <a:t>Basal</a:t>
            </a:r>
            <a:endParaRPr lang="es-MX" sz="4400" dirty="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43438" y="1071546"/>
            <a:ext cx="3900486" cy="2214578"/>
          </a:xfrm>
        </p:spPr>
        <p:txBody>
          <a:bodyPr anchor="t">
            <a:noAutofit/>
          </a:bodyPr>
          <a:lstStyle/>
          <a:p>
            <a:r>
              <a:rPr lang="es-MX" sz="1600" dirty="0" smtClean="0">
                <a:latin typeface="Comic Sans MS" pitchFamily="66" charset="0"/>
              </a:rPr>
              <a:t>Piel Delgada Clara</a:t>
            </a:r>
            <a:br>
              <a:rPr lang="es-MX" sz="1600" dirty="0" smtClean="0">
                <a:latin typeface="Comic Sans MS" pitchFamily="66" charset="0"/>
              </a:rPr>
            </a:br>
            <a:r>
              <a:rPr lang="es-MX" sz="1600" dirty="0" smtClean="0">
                <a:latin typeface="Comic Sans MS" pitchFamily="66" charset="0"/>
              </a:rPr>
              <a:t>La piel esta compuesta por tres capas: la mas superficial la epidermis, la media o dermis y la mas profunda la Hipodermis. La flecha señala el estrato basal, el mas profundo de la epidermis. Por debajo de este estrato basal se ubica la dermis. Observe que hay infiltración de linfocitos en la dermis.</a:t>
            </a:r>
            <a:endParaRPr lang="es-MX" sz="1600" dirty="0">
              <a:latin typeface="Comic Sans MS" pitchFamily="66" charset="0"/>
            </a:endParaRPr>
          </a:p>
        </p:txBody>
      </p:sp>
      <p:pic>
        <p:nvPicPr>
          <p:cNvPr id="5" name="Picture 2" descr="http://portal.reduaz.mx/histo/shisto/ojear/Skin01s.JPG"/>
          <p:cNvPicPr>
            <a:picLocks noGrp="1" noChangeAspect="1" noChangeArrowheads="1"/>
          </p:cNvPicPr>
          <p:nvPr>
            <p:ph sz="half" idx="1"/>
          </p:nvPr>
        </p:nvPicPr>
        <p:blipFill>
          <a:blip r:embed="rId2"/>
          <a:srcRect/>
          <a:stretch>
            <a:fillRect/>
          </a:stretch>
        </p:blipFill>
        <p:spPr bwMode="auto">
          <a:xfrm>
            <a:off x="357158" y="857232"/>
            <a:ext cx="4008005" cy="350046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2"/>
          </p:nvPr>
        </p:nvSpPr>
        <p:spPr>
          <a:xfrm>
            <a:off x="457200" y="214290"/>
            <a:ext cx="8472518" cy="6215106"/>
          </a:xfrm>
        </p:spPr>
        <p:txBody>
          <a:bodyPr>
            <a:normAutofit/>
          </a:bodyPr>
          <a:lstStyle/>
          <a:p>
            <a:r>
              <a:rPr lang="es-ES" sz="4400" dirty="0" smtClean="0">
                <a:latin typeface="Comic Sans MS" pitchFamily="66" charset="0"/>
              </a:rPr>
              <a:t>	Espinoso</a:t>
            </a:r>
          </a:p>
          <a:p>
            <a:pPr algn="just"/>
            <a:r>
              <a:rPr lang="es-ES" sz="4400" dirty="0" smtClean="0">
                <a:latin typeface="Comic Sans MS" pitchFamily="66" charset="0"/>
              </a:rPr>
              <a:t>Además contiene gránulos laminados.</a:t>
            </a:r>
          </a:p>
          <a:p>
            <a:pPr algn="just"/>
            <a:r>
              <a:rPr lang="es-ES" sz="4400" dirty="0" smtClean="0">
                <a:latin typeface="Comic Sans MS" pitchFamily="66" charset="0"/>
              </a:rPr>
              <a:t>	Granuloso</a:t>
            </a:r>
          </a:p>
          <a:p>
            <a:pPr algn="just"/>
            <a:r>
              <a:rPr lang="es-ES" sz="4400" dirty="0" smtClean="0">
                <a:latin typeface="Comic Sans MS" pitchFamily="66" charset="0"/>
              </a:rPr>
              <a:t>Gránulos que emigran a la superficie y son descargados en el espacio intercelular.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457200" y="285728"/>
            <a:ext cx="8258204" cy="6072230"/>
          </a:xfrm>
        </p:spPr>
        <p:txBody>
          <a:bodyPr>
            <a:normAutofit/>
          </a:bodyPr>
          <a:lstStyle/>
          <a:p>
            <a:r>
              <a:rPr lang="es-ES" sz="4000" dirty="0" smtClean="0">
                <a:latin typeface="Comic Sans MS" pitchFamily="66" charset="0"/>
              </a:rPr>
              <a:t>	Córneo</a:t>
            </a:r>
          </a:p>
          <a:p>
            <a:pPr algn="just"/>
            <a:r>
              <a:rPr lang="es-ES" sz="4000" dirty="0" smtClean="0">
                <a:latin typeface="Comic Sans MS" pitchFamily="66" charset="0"/>
              </a:rPr>
              <a:t>Células con muy pocos organitos. Presenta muchos espacios intercelulares llenados de material derivado de los gránulos que emigran de la capa granular.</a:t>
            </a:r>
            <a:endParaRPr lang="es-MX" sz="4000"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2"/>
          </p:nvPr>
        </p:nvSpPr>
        <p:spPr>
          <a:xfrm>
            <a:off x="457200" y="214290"/>
            <a:ext cx="8258204" cy="6357982"/>
          </a:xfrm>
        </p:spPr>
        <p:txBody>
          <a:bodyPr>
            <a:normAutofit/>
          </a:bodyPr>
          <a:lstStyle/>
          <a:p>
            <a:pPr algn="just"/>
            <a:endParaRPr lang="es-ES" sz="4800" dirty="0" smtClean="0">
              <a:latin typeface="Comic Sans MS" pitchFamily="66" charset="0"/>
            </a:endParaRPr>
          </a:p>
          <a:p>
            <a:pPr algn="just"/>
            <a:r>
              <a:rPr lang="es-ES" sz="4800" dirty="0" smtClean="0">
                <a:latin typeface="Comic Sans MS" pitchFamily="66" charset="0"/>
              </a:rPr>
              <a:t>Comprende:</a:t>
            </a:r>
          </a:p>
          <a:p>
            <a:pPr algn="just"/>
            <a:endParaRPr lang="es-ES" sz="4800" dirty="0" smtClean="0">
              <a:latin typeface="Comic Sans MS" pitchFamily="66" charset="0"/>
            </a:endParaRPr>
          </a:p>
          <a:p>
            <a:pPr algn="just">
              <a:buBlip>
                <a:blip r:embed="rId2"/>
              </a:buBlip>
            </a:pPr>
            <a:r>
              <a:rPr lang="es-ES" sz="4800" dirty="0">
                <a:latin typeface="Comic Sans MS" pitchFamily="66" charset="0"/>
              </a:rPr>
              <a:t>	</a:t>
            </a:r>
            <a:r>
              <a:rPr lang="es-ES" sz="4800" dirty="0" smtClean="0">
                <a:latin typeface="Comic Sans MS" pitchFamily="66" charset="0"/>
              </a:rPr>
              <a:t>Piel</a:t>
            </a:r>
            <a:endParaRPr lang="es-ES" sz="4800" dirty="0">
              <a:latin typeface="Comic Sans MS" pitchFamily="66" charset="0"/>
            </a:endParaRPr>
          </a:p>
          <a:p>
            <a:pPr algn="just">
              <a:buBlip>
                <a:blip r:embed="rId2"/>
              </a:buBlip>
            </a:pPr>
            <a:r>
              <a:rPr lang="es-ES" sz="4800" dirty="0" smtClean="0">
                <a:latin typeface="Comic Sans MS" pitchFamily="66" charset="0"/>
              </a:rPr>
              <a:t>	Anexos o </a:t>
            </a:r>
            <a:r>
              <a:rPr lang="es-ES" sz="4800" dirty="0" err="1" smtClean="0">
                <a:latin typeface="Comic Sans MS" pitchFamily="66" charset="0"/>
              </a:rPr>
              <a:t>faneras</a:t>
            </a:r>
            <a:endParaRPr lang="es-MX" sz="4800" dirty="0">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458200" cy="642942"/>
          </a:xfrm>
        </p:spPr>
        <p:txBody>
          <a:bodyPr>
            <a:noAutofit/>
          </a:bodyPr>
          <a:lstStyle/>
          <a:p>
            <a:r>
              <a:rPr lang="es-ES" sz="3600" b="0" dirty="0" smtClean="0">
                <a:latin typeface="Comic Sans MS" pitchFamily="66" charset="0"/>
              </a:rPr>
              <a:t>Recambio celular en epidermis</a:t>
            </a:r>
            <a:endParaRPr lang="es-MX" sz="3600" dirty="0"/>
          </a:p>
        </p:txBody>
      </p:sp>
      <p:sp>
        <p:nvSpPr>
          <p:cNvPr id="3" name="2 Marcador de texto"/>
          <p:cNvSpPr>
            <a:spLocks noGrp="1"/>
          </p:cNvSpPr>
          <p:nvPr>
            <p:ph type="body" idx="2"/>
          </p:nvPr>
        </p:nvSpPr>
        <p:spPr>
          <a:xfrm>
            <a:off x="457200" y="1071546"/>
            <a:ext cx="8329642" cy="5500726"/>
          </a:xfrm>
        </p:spPr>
        <p:txBody>
          <a:bodyPr>
            <a:normAutofit/>
          </a:bodyPr>
          <a:lstStyle/>
          <a:p>
            <a:r>
              <a:rPr lang="es-ES" sz="4000" dirty="0" smtClean="0">
                <a:latin typeface="Comic Sans MS" pitchFamily="66" charset="0"/>
              </a:rPr>
              <a:t>Renovación continua:</a:t>
            </a:r>
          </a:p>
          <a:p>
            <a:endParaRPr lang="es-ES" sz="4000" dirty="0" smtClean="0">
              <a:latin typeface="Comic Sans MS" pitchFamily="66" charset="0"/>
            </a:endParaRPr>
          </a:p>
          <a:p>
            <a:r>
              <a:rPr lang="es-ES" sz="4000" dirty="0" smtClean="0">
                <a:latin typeface="Comic Sans MS" pitchFamily="66" charset="0"/>
              </a:rPr>
              <a:t>MITOSIS		DESCAMACIÓN</a:t>
            </a:r>
          </a:p>
          <a:p>
            <a:r>
              <a:rPr lang="es-ES" sz="4000" dirty="0" smtClean="0">
                <a:latin typeface="Comic Sans MS" pitchFamily="66" charset="0"/>
              </a:rPr>
              <a:t>				SUPERFICIAL</a:t>
            </a:r>
            <a:endParaRPr lang="es-MX" sz="4000" dirty="0">
              <a:latin typeface="Comic Sans MS" pitchFamily="66" charset="0"/>
            </a:endParaRPr>
          </a:p>
        </p:txBody>
      </p:sp>
      <p:cxnSp>
        <p:nvCxnSpPr>
          <p:cNvPr id="6" name="5 Conector recto de flecha"/>
          <p:cNvCxnSpPr/>
          <p:nvPr/>
        </p:nvCxnSpPr>
        <p:spPr>
          <a:xfrm>
            <a:off x="3071802" y="2857496"/>
            <a:ext cx="100013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142852"/>
            <a:ext cx="8458200" cy="785818"/>
          </a:xfrm>
        </p:spPr>
        <p:txBody>
          <a:bodyPr>
            <a:normAutofit/>
          </a:bodyPr>
          <a:lstStyle/>
          <a:p>
            <a:r>
              <a:rPr lang="es-ES" sz="3600" b="0" dirty="0" smtClean="0">
                <a:latin typeface="Comic Sans MS" pitchFamily="66" charset="0"/>
              </a:rPr>
              <a:t>Otras células de la epidermis</a:t>
            </a:r>
            <a:endParaRPr lang="es-MX" sz="3600" b="0" dirty="0">
              <a:latin typeface="Comic Sans MS" pitchFamily="66" charset="0"/>
            </a:endParaRPr>
          </a:p>
        </p:txBody>
      </p:sp>
      <p:sp>
        <p:nvSpPr>
          <p:cNvPr id="3" name="2 Marcador de texto"/>
          <p:cNvSpPr>
            <a:spLocks noGrp="1"/>
          </p:cNvSpPr>
          <p:nvPr>
            <p:ph type="body" idx="2"/>
          </p:nvPr>
        </p:nvSpPr>
        <p:spPr>
          <a:xfrm>
            <a:off x="142844" y="1071546"/>
            <a:ext cx="8429684" cy="5357850"/>
          </a:xfrm>
        </p:spPr>
        <p:txBody>
          <a:bodyPr>
            <a:normAutofit/>
          </a:bodyPr>
          <a:lstStyle/>
          <a:p>
            <a:pPr>
              <a:buBlip>
                <a:blip r:embed="rId2"/>
              </a:buBlip>
            </a:pPr>
            <a:r>
              <a:rPr lang="es-ES" sz="4000" dirty="0" smtClean="0">
                <a:latin typeface="Comic Sans MS" pitchFamily="66" charset="0"/>
              </a:rPr>
              <a:t>Melanocitos:* Piel</a:t>
            </a:r>
          </a:p>
          <a:p>
            <a:r>
              <a:rPr lang="es-ES" sz="4000" dirty="0" smtClean="0">
                <a:latin typeface="Comic Sans MS" pitchFamily="66" charset="0"/>
              </a:rPr>
              <a:t>			  *Ojo</a:t>
            </a:r>
          </a:p>
          <a:p>
            <a:r>
              <a:rPr lang="es-ES" sz="4000" dirty="0" smtClean="0">
                <a:latin typeface="Comic Sans MS" pitchFamily="66" charset="0"/>
              </a:rPr>
              <a:t>			  * Aracnoides</a:t>
            </a:r>
          </a:p>
          <a:p>
            <a:pPr algn="just">
              <a:buBlip>
                <a:blip r:embed="rId2"/>
              </a:buBlip>
            </a:pPr>
            <a:r>
              <a:rPr lang="es-ES" sz="4000" dirty="0" smtClean="0">
                <a:latin typeface="Comic Sans MS" pitchFamily="66" charset="0"/>
              </a:rPr>
              <a:t>Células de </a:t>
            </a:r>
            <a:r>
              <a:rPr lang="es-ES" sz="4000" dirty="0" err="1" smtClean="0">
                <a:latin typeface="Comic Sans MS" pitchFamily="66" charset="0"/>
              </a:rPr>
              <a:t>Langerhans</a:t>
            </a:r>
            <a:r>
              <a:rPr lang="es-ES" sz="4000" dirty="0" smtClean="0">
                <a:latin typeface="Comic Sans MS" pitchFamily="66" charset="0"/>
              </a:rPr>
              <a:t>: Provienen de la médula ósea. Responsables de respuestas inmunes cutáneas.</a:t>
            </a:r>
          </a:p>
          <a:p>
            <a:pPr algn="just"/>
            <a:endParaRPr lang="es-ES" sz="4000" dirty="0" smtClean="0">
              <a:latin typeface="Comic Sans MS" pitchFamily="66" charset="0"/>
            </a:endParaRPr>
          </a:p>
          <a:p>
            <a:pPr algn="just"/>
            <a:endParaRPr lang="es-ES" sz="4000" dirty="0" smtClean="0">
              <a:latin typeface="Comic Sans MS" pitchFamily="66" charset="0"/>
            </a:endParaRPr>
          </a:p>
          <a:p>
            <a:pPr algn="just"/>
            <a:endParaRPr lang="es-MX" sz="4000" dirty="0">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urordis.org/IMG/jpg/14-4_langerhans_cell.jpg"/>
          <p:cNvPicPr>
            <a:picLocks noChangeAspect="1" noChangeArrowheads="1"/>
          </p:cNvPicPr>
          <p:nvPr/>
        </p:nvPicPr>
        <p:blipFill>
          <a:blip r:embed="rId2"/>
          <a:srcRect/>
          <a:stretch>
            <a:fillRect/>
          </a:stretch>
        </p:blipFill>
        <p:spPr bwMode="auto">
          <a:xfrm>
            <a:off x="357158" y="1071546"/>
            <a:ext cx="2786082" cy="2643206"/>
          </a:xfrm>
          <a:prstGeom prst="rect">
            <a:avLst/>
          </a:prstGeom>
          <a:noFill/>
        </p:spPr>
      </p:pic>
      <p:pic>
        <p:nvPicPr>
          <p:cNvPr id="46082" name="Picture 2" descr="http://projetoferidas.zip.net/images/sensorial.jpg"/>
          <p:cNvPicPr>
            <a:picLocks noChangeAspect="1" noChangeArrowheads="1"/>
          </p:cNvPicPr>
          <p:nvPr/>
        </p:nvPicPr>
        <p:blipFill>
          <a:blip r:embed="rId3"/>
          <a:srcRect/>
          <a:stretch>
            <a:fillRect/>
          </a:stretch>
        </p:blipFill>
        <p:spPr bwMode="auto">
          <a:xfrm>
            <a:off x="3643306" y="1714488"/>
            <a:ext cx="4524375" cy="36099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357158" y="357166"/>
            <a:ext cx="8429684" cy="6215106"/>
          </a:xfrm>
        </p:spPr>
        <p:txBody>
          <a:bodyPr>
            <a:normAutofit/>
          </a:bodyPr>
          <a:lstStyle/>
          <a:p>
            <a:pPr algn="just">
              <a:buBlip>
                <a:blip r:embed="rId2"/>
              </a:buBlip>
            </a:pPr>
            <a:r>
              <a:rPr lang="es-ES" sz="4000" dirty="0" smtClean="0">
                <a:latin typeface="Comic Sans MS" pitchFamily="66" charset="0"/>
              </a:rPr>
              <a:t>Células de </a:t>
            </a:r>
            <a:r>
              <a:rPr lang="es-ES" sz="4000" dirty="0" err="1" smtClean="0">
                <a:latin typeface="Comic Sans MS" pitchFamily="66" charset="0"/>
              </a:rPr>
              <a:t>Merkel</a:t>
            </a:r>
            <a:r>
              <a:rPr lang="es-ES" sz="4000" dirty="0" smtClean="0">
                <a:latin typeface="Comic Sans MS" pitchFamily="66" charset="0"/>
              </a:rPr>
              <a:t>: Más abundantes en la piel de manos y pies. Presentan terminal </a:t>
            </a:r>
            <a:r>
              <a:rPr lang="es-ES" sz="4000" dirty="0" err="1" smtClean="0">
                <a:latin typeface="Comic Sans MS" pitchFamily="66" charset="0"/>
              </a:rPr>
              <a:t>axónica</a:t>
            </a:r>
            <a:r>
              <a:rPr lang="es-ES" sz="4000" dirty="0" smtClean="0">
                <a:latin typeface="Comic Sans MS" pitchFamily="66" charset="0"/>
              </a:rPr>
              <a:t> de neurona sensitiva, son receptores sensitivos.</a:t>
            </a:r>
            <a:endParaRPr lang="es-MX" sz="4000" dirty="0">
              <a:latin typeface="Comic Sans MS" pitchFamily="66"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428604"/>
            <a:ext cx="8458200" cy="520700"/>
          </a:xfrm>
        </p:spPr>
        <p:txBody>
          <a:bodyPr>
            <a:noAutofit/>
          </a:bodyPr>
          <a:lstStyle/>
          <a:p>
            <a:r>
              <a:rPr lang="es-ES" sz="4400" b="0" dirty="0" smtClean="0">
                <a:latin typeface="Comic Sans MS" pitchFamily="66" charset="0"/>
              </a:rPr>
              <a:t>dermis</a:t>
            </a:r>
            <a:endParaRPr lang="es-MX" sz="4400" b="0" dirty="0">
              <a:latin typeface="Comic Sans MS" pitchFamily="66" charset="0"/>
            </a:endParaRPr>
          </a:p>
        </p:txBody>
      </p:sp>
      <p:sp>
        <p:nvSpPr>
          <p:cNvPr id="3" name="2 Marcador de texto"/>
          <p:cNvSpPr>
            <a:spLocks noGrp="1"/>
          </p:cNvSpPr>
          <p:nvPr>
            <p:ph type="body" idx="2"/>
          </p:nvPr>
        </p:nvSpPr>
        <p:spPr>
          <a:xfrm>
            <a:off x="500034" y="1000108"/>
            <a:ext cx="8215370" cy="5429288"/>
          </a:xfrm>
        </p:spPr>
        <p:txBody>
          <a:bodyPr>
            <a:normAutofit/>
          </a:bodyPr>
          <a:lstStyle/>
          <a:p>
            <a:r>
              <a:rPr lang="es-ES" sz="4000" dirty="0" smtClean="0">
                <a:latin typeface="Comic Sans MS" pitchFamily="66" charset="0"/>
              </a:rPr>
              <a:t>Sobre ella descansa la Epidermis.</a:t>
            </a:r>
          </a:p>
          <a:p>
            <a:r>
              <a:rPr lang="es-ES" sz="4000" dirty="0" smtClean="0">
                <a:latin typeface="Comic Sans MS" pitchFamily="66" charset="0"/>
              </a:rPr>
              <a:t>Tiene dos capas:</a:t>
            </a:r>
          </a:p>
          <a:p>
            <a:pPr>
              <a:buBlip>
                <a:blip r:embed="rId2"/>
              </a:buBlip>
            </a:pPr>
            <a:r>
              <a:rPr lang="es-ES" sz="4000" dirty="0" smtClean="0">
                <a:latin typeface="Comic Sans MS" pitchFamily="66" charset="0"/>
              </a:rPr>
              <a:t>	Papilar</a:t>
            </a:r>
          </a:p>
          <a:p>
            <a:pPr>
              <a:buBlip>
                <a:blip r:embed="rId2"/>
              </a:buBlip>
            </a:pPr>
            <a:r>
              <a:rPr lang="es-ES" sz="4000" dirty="0" smtClean="0">
                <a:latin typeface="Comic Sans MS" pitchFamily="66" charset="0"/>
              </a:rPr>
              <a:t>	Reticular</a:t>
            </a:r>
            <a:endParaRPr lang="es-MX" sz="4000" dirty="0">
              <a:latin typeface="Comic Sans MS"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8458200" cy="520700"/>
          </a:xfrm>
        </p:spPr>
        <p:txBody>
          <a:bodyPr>
            <a:noAutofit/>
          </a:bodyPr>
          <a:lstStyle/>
          <a:p>
            <a:r>
              <a:rPr lang="es-ES" sz="4000" b="0" dirty="0" smtClean="0">
                <a:latin typeface="Comic Sans MS" pitchFamily="66" charset="0"/>
              </a:rPr>
              <a:t>Coloración de la piel</a:t>
            </a:r>
            <a:endParaRPr lang="es-MX" sz="4000" b="0" dirty="0">
              <a:latin typeface="Comic Sans MS" pitchFamily="66" charset="0"/>
            </a:endParaRPr>
          </a:p>
        </p:txBody>
      </p:sp>
      <p:sp>
        <p:nvSpPr>
          <p:cNvPr id="3" name="2 Marcador de texto"/>
          <p:cNvSpPr>
            <a:spLocks noGrp="1"/>
          </p:cNvSpPr>
          <p:nvPr>
            <p:ph type="body" idx="2"/>
          </p:nvPr>
        </p:nvSpPr>
        <p:spPr>
          <a:xfrm>
            <a:off x="285720" y="1000108"/>
            <a:ext cx="8429684" cy="5357850"/>
          </a:xfrm>
        </p:spPr>
        <p:txBody>
          <a:bodyPr>
            <a:normAutofit/>
          </a:bodyPr>
          <a:lstStyle/>
          <a:p>
            <a:r>
              <a:rPr lang="es-ES" sz="4000" dirty="0" smtClean="0">
                <a:latin typeface="Comic Sans MS" pitchFamily="66" charset="0"/>
              </a:rPr>
              <a:t>Existen dos pigmentos:</a:t>
            </a:r>
          </a:p>
          <a:p>
            <a:pPr>
              <a:buBlip>
                <a:blip r:embed="rId2"/>
              </a:buBlip>
            </a:pPr>
            <a:r>
              <a:rPr lang="es-ES" sz="4000" dirty="0" smtClean="0">
                <a:latin typeface="Comic Sans MS" pitchFamily="66" charset="0"/>
              </a:rPr>
              <a:t>	Caroteno</a:t>
            </a:r>
          </a:p>
          <a:p>
            <a:pPr>
              <a:buBlip>
                <a:blip r:embed="rId2"/>
              </a:buBlip>
            </a:pPr>
            <a:r>
              <a:rPr lang="es-ES" sz="4000" dirty="0" smtClean="0">
                <a:latin typeface="Comic Sans MS" pitchFamily="66" charset="0"/>
              </a:rPr>
              <a:t>	Melanina</a:t>
            </a:r>
          </a:p>
          <a:p>
            <a:r>
              <a:rPr lang="es-ES" sz="4000" dirty="0" smtClean="0">
                <a:latin typeface="Comic Sans MS" pitchFamily="66" charset="0"/>
              </a:rPr>
              <a:t>Además de la sangre de los capilares.</a:t>
            </a:r>
            <a:endParaRPr lang="es-MX" sz="4000" dirty="0">
              <a:latin typeface="Comic Sans MS"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lomalindahealth.org/health-library/graphics/images/es/9620.jpg"/>
          <p:cNvPicPr>
            <a:picLocks noChangeAspect="1" noChangeArrowheads="1"/>
          </p:cNvPicPr>
          <p:nvPr/>
        </p:nvPicPr>
        <p:blipFill>
          <a:blip r:embed="rId2"/>
          <a:srcRect/>
          <a:stretch>
            <a:fillRect/>
          </a:stretch>
        </p:blipFill>
        <p:spPr bwMode="auto">
          <a:xfrm>
            <a:off x="428596" y="523876"/>
            <a:ext cx="4357718" cy="390525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357166"/>
            <a:ext cx="8458200" cy="520700"/>
          </a:xfrm>
        </p:spPr>
        <p:txBody>
          <a:bodyPr>
            <a:noAutofit/>
          </a:bodyPr>
          <a:lstStyle/>
          <a:p>
            <a:r>
              <a:rPr lang="es-ES" sz="4000" b="0" dirty="0" smtClean="0">
                <a:latin typeface="Comic Sans MS" pitchFamily="66" charset="0"/>
              </a:rPr>
              <a:t>Implicaciones clínicas</a:t>
            </a:r>
            <a:endParaRPr lang="es-MX" sz="4000" b="0" dirty="0">
              <a:latin typeface="Comic Sans MS" pitchFamily="66" charset="0"/>
            </a:endParaRPr>
          </a:p>
        </p:txBody>
      </p:sp>
      <p:sp>
        <p:nvSpPr>
          <p:cNvPr id="3" name="2 Marcador de texto"/>
          <p:cNvSpPr>
            <a:spLocks noGrp="1"/>
          </p:cNvSpPr>
          <p:nvPr>
            <p:ph type="body" idx="2"/>
          </p:nvPr>
        </p:nvSpPr>
        <p:spPr>
          <a:xfrm>
            <a:off x="428596" y="1071546"/>
            <a:ext cx="8429684" cy="5500726"/>
          </a:xfrm>
        </p:spPr>
        <p:txBody>
          <a:bodyPr>
            <a:normAutofit/>
          </a:bodyPr>
          <a:lstStyle/>
          <a:p>
            <a:r>
              <a:rPr lang="es-ES" sz="4000" dirty="0" smtClean="0">
                <a:latin typeface="Comic Sans MS" pitchFamily="66" charset="0"/>
              </a:rPr>
              <a:t>Albinismo</a:t>
            </a:r>
          </a:p>
          <a:p>
            <a:pPr>
              <a:buBlip>
                <a:blip r:embed="rId2"/>
              </a:buBlip>
            </a:pPr>
            <a:r>
              <a:rPr lang="es-ES" sz="4000" dirty="0" smtClean="0">
                <a:latin typeface="Comic Sans MS" pitchFamily="66" charset="0"/>
              </a:rPr>
              <a:t>	Tipo 1</a:t>
            </a:r>
          </a:p>
          <a:p>
            <a:pPr>
              <a:buBlip>
                <a:blip r:embed="rId2"/>
              </a:buBlip>
            </a:pPr>
            <a:r>
              <a:rPr lang="es-ES" sz="4000" dirty="0" smtClean="0">
                <a:latin typeface="Comic Sans MS" pitchFamily="66" charset="0"/>
              </a:rPr>
              <a:t>	Tipo 2</a:t>
            </a:r>
          </a:p>
          <a:p>
            <a:pPr>
              <a:buBlip>
                <a:blip r:embed="rId2"/>
              </a:buBlip>
            </a:pPr>
            <a:r>
              <a:rPr lang="es-ES" sz="4000" dirty="0" smtClean="0">
                <a:latin typeface="Comic Sans MS" pitchFamily="66" charset="0"/>
              </a:rPr>
              <a:t>	</a:t>
            </a:r>
            <a:r>
              <a:rPr lang="es-ES" sz="4000" dirty="0" err="1" smtClean="0">
                <a:latin typeface="Comic Sans MS" pitchFamily="66" charset="0"/>
              </a:rPr>
              <a:t>Oculocutáneo</a:t>
            </a:r>
            <a:endParaRPr lang="es-ES" sz="4000" dirty="0" smtClean="0">
              <a:latin typeface="Comic Sans MS" pitchFamily="66" charset="0"/>
            </a:endParaRPr>
          </a:p>
          <a:p>
            <a:endParaRPr lang="es-ES" sz="4000" dirty="0" smtClean="0">
              <a:latin typeface="Comic Sans MS" pitchFamily="66" charset="0"/>
            </a:endParaRPr>
          </a:p>
          <a:p>
            <a:r>
              <a:rPr lang="es-ES" sz="4000" dirty="0" err="1" smtClean="0">
                <a:latin typeface="Comic Sans MS" pitchFamily="66" charset="0"/>
              </a:rPr>
              <a:t>Vitiligo</a:t>
            </a:r>
            <a:endParaRPr lang="es-MX" sz="4000" dirty="0">
              <a:latin typeface="Comic Sans MS" pitchFamily="66" charset="0"/>
            </a:endParaRPr>
          </a:p>
        </p:txBody>
      </p:sp>
      <p:pic>
        <p:nvPicPr>
          <p:cNvPr id="7170" name="Picture 2" descr="http://tbn0.google.com/images?q=tbn:9QKAZmFKFbMAnM:http://img.bebesymas.com/2007/05/ninyo_albino.gif">
            <a:hlinkClick r:id="rId3"/>
          </p:cNvPr>
          <p:cNvPicPr>
            <a:picLocks noChangeAspect="1" noChangeArrowheads="1"/>
          </p:cNvPicPr>
          <p:nvPr/>
        </p:nvPicPr>
        <p:blipFill>
          <a:blip r:embed="rId4"/>
          <a:srcRect/>
          <a:stretch>
            <a:fillRect/>
          </a:stretch>
        </p:blipFill>
        <p:spPr bwMode="auto">
          <a:xfrm>
            <a:off x="3929058" y="1428736"/>
            <a:ext cx="1662118" cy="1700218"/>
          </a:xfrm>
          <a:prstGeom prst="rect">
            <a:avLst/>
          </a:prstGeom>
          <a:noFill/>
        </p:spPr>
      </p:pic>
      <p:pic>
        <p:nvPicPr>
          <p:cNvPr id="7172" name="Picture 4" descr="http://tbn0.google.com/images?q=tbn:sYnPRaVIRtycWM:http://www.saudeanimal.com.br/imagens/albinismo2.jpg">
            <a:hlinkClick r:id="rId5"/>
          </p:cNvPr>
          <p:cNvPicPr>
            <a:picLocks noChangeAspect="1" noChangeArrowheads="1"/>
          </p:cNvPicPr>
          <p:nvPr/>
        </p:nvPicPr>
        <p:blipFill>
          <a:blip r:embed="rId6"/>
          <a:srcRect/>
          <a:stretch>
            <a:fillRect/>
          </a:stretch>
        </p:blipFill>
        <p:spPr bwMode="auto">
          <a:xfrm>
            <a:off x="6357950" y="1643050"/>
            <a:ext cx="1428760" cy="92869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8458200" cy="735014"/>
          </a:xfrm>
        </p:spPr>
        <p:txBody>
          <a:bodyPr>
            <a:normAutofit/>
          </a:bodyPr>
          <a:lstStyle/>
          <a:p>
            <a:r>
              <a:rPr lang="es-ES" sz="4000" b="0" dirty="0" err="1" smtClean="0">
                <a:latin typeface="Comic Sans MS" pitchFamily="66" charset="0"/>
              </a:rPr>
              <a:t>Faneras</a:t>
            </a:r>
            <a:r>
              <a:rPr lang="es-ES" sz="4000" b="0" dirty="0" smtClean="0">
                <a:latin typeface="Comic Sans MS" pitchFamily="66" charset="0"/>
              </a:rPr>
              <a:t> o anexos</a:t>
            </a:r>
            <a:endParaRPr lang="es-MX" sz="4000" b="0" dirty="0">
              <a:latin typeface="Comic Sans MS" pitchFamily="66" charset="0"/>
            </a:endParaRPr>
          </a:p>
        </p:txBody>
      </p:sp>
      <p:sp>
        <p:nvSpPr>
          <p:cNvPr id="3" name="2 Marcador de texto"/>
          <p:cNvSpPr>
            <a:spLocks noGrp="1"/>
          </p:cNvSpPr>
          <p:nvPr>
            <p:ph type="body" idx="2"/>
          </p:nvPr>
        </p:nvSpPr>
        <p:spPr>
          <a:xfrm>
            <a:off x="457200" y="1142984"/>
            <a:ext cx="8258204" cy="5286412"/>
          </a:xfrm>
        </p:spPr>
        <p:txBody>
          <a:bodyPr>
            <a:normAutofit/>
          </a:bodyPr>
          <a:lstStyle/>
          <a:p>
            <a:r>
              <a:rPr lang="es-ES" sz="4000" dirty="0" smtClean="0">
                <a:latin typeface="Comic Sans MS" pitchFamily="66" charset="0"/>
              </a:rPr>
              <a:t>	Pelos</a:t>
            </a:r>
          </a:p>
          <a:p>
            <a:pPr>
              <a:buBlip>
                <a:blip r:embed="rId2"/>
              </a:buBlip>
            </a:pPr>
            <a:r>
              <a:rPr lang="es-ES" sz="4000" dirty="0" smtClean="0">
                <a:latin typeface="Comic Sans MS" pitchFamily="66" charset="0"/>
              </a:rPr>
              <a:t>Vellos</a:t>
            </a:r>
          </a:p>
          <a:p>
            <a:pPr>
              <a:buBlip>
                <a:blip r:embed="rId2"/>
              </a:buBlip>
            </a:pPr>
            <a:r>
              <a:rPr lang="es-ES" sz="4000" dirty="0" smtClean="0">
                <a:latin typeface="Comic Sans MS" pitchFamily="66" charset="0"/>
              </a:rPr>
              <a:t>Pelos gruesos: médula</a:t>
            </a:r>
          </a:p>
          <a:p>
            <a:r>
              <a:rPr lang="es-ES" sz="4000" dirty="0" smtClean="0">
                <a:latin typeface="Comic Sans MS" pitchFamily="66" charset="0"/>
              </a:rPr>
              <a:t>			     corteza</a:t>
            </a:r>
          </a:p>
          <a:p>
            <a:r>
              <a:rPr lang="es-ES" sz="4000" dirty="0" smtClean="0">
                <a:latin typeface="Comic Sans MS" pitchFamily="66" charset="0"/>
              </a:rPr>
              <a:t>			     cutícula</a:t>
            </a:r>
            <a:endParaRPr lang="es-MX" sz="4000" dirty="0">
              <a:latin typeface="Comic Sans MS"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142844" y="214290"/>
            <a:ext cx="8858312" cy="6357982"/>
          </a:xfrm>
        </p:spPr>
        <p:txBody>
          <a:bodyPr/>
          <a:lstStyle/>
          <a:p>
            <a:endParaRPr lang="es-MX" dirty="0"/>
          </a:p>
        </p:txBody>
      </p:sp>
      <p:pic>
        <p:nvPicPr>
          <p:cNvPr id="2050" name="Picture 2" descr="C:\Documents and Settings\HP_Administrator\Desktop\imagenes medicina\Quirox1.bmp"/>
          <p:cNvPicPr>
            <a:picLocks noChangeAspect="1" noChangeArrowheads="1"/>
          </p:cNvPicPr>
          <p:nvPr/>
        </p:nvPicPr>
        <p:blipFill>
          <a:blip r:embed="rId2"/>
          <a:srcRect/>
          <a:stretch>
            <a:fillRect/>
          </a:stretch>
        </p:blipFill>
        <p:spPr bwMode="auto">
          <a:xfrm>
            <a:off x="214282" y="428604"/>
            <a:ext cx="5357850" cy="607223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2"/>
          </p:nvPr>
        </p:nvSpPr>
        <p:spPr>
          <a:xfrm>
            <a:off x="457200" y="285728"/>
            <a:ext cx="8472518" cy="5840435"/>
          </a:xfrm>
        </p:spPr>
        <p:txBody>
          <a:bodyPr>
            <a:normAutofit/>
          </a:bodyPr>
          <a:lstStyle/>
          <a:p>
            <a:endParaRPr lang="es-ES" sz="4800" dirty="0" smtClean="0">
              <a:latin typeface="Comic Sans MS" pitchFamily="66" charset="0"/>
            </a:endParaRPr>
          </a:p>
          <a:p>
            <a:r>
              <a:rPr lang="es-ES" sz="4800" dirty="0" smtClean="0">
                <a:latin typeface="Comic Sans MS" pitchFamily="66" charset="0"/>
              </a:rPr>
              <a:t>Tiene como función:</a:t>
            </a:r>
          </a:p>
          <a:p>
            <a:pPr>
              <a:buBlip>
                <a:blip r:embed="rId2"/>
              </a:buBlip>
            </a:pPr>
            <a:r>
              <a:rPr lang="es-ES" sz="4800" dirty="0" smtClean="0">
                <a:latin typeface="Comic Sans MS" pitchFamily="66" charset="0"/>
              </a:rPr>
              <a:t>	Protección	</a:t>
            </a:r>
          </a:p>
          <a:p>
            <a:pPr>
              <a:buBlip>
                <a:blip r:embed="rId2"/>
              </a:buBlip>
            </a:pPr>
            <a:r>
              <a:rPr lang="es-ES" sz="4800" dirty="0" smtClean="0">
                <a:latin typeface="Comic Sans MS" pitchFamily="66" charset="0"/>
              </a:rPr>
              <a:t>	Excreción</a:t>
            </a:r>
          </a:p>
          <a:p>
            <a:pPr>
              <a:buBlip>
                <a:blip r:embed="rId2"/>
              </a:buBlip>
            </a:pPr>
            <a:r>
              <a:rPr lang="es-ES" sz="4800" dirty="0" smtClean="0">
                <a:latin typeface="Comic Sans MS" pitchFamily="66" charset="0"/>
              </a:rPr>
              <a:t>	Semipermeable</a:t>
            </a:r>
          </a:p>
          <a:p>
            <a:endParaRPr lang="es-MX" sz="4800" dirty="0">
              <a:latin typeface="Comic Sans MS"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HP_Administrator\Desktop\imagenes medicina\quirox4.bmp"/>
          <p:cNvPicPr>
            <a:picLocks noChangeAspect="1" noChangeArrowheads="1"/>
          </p:cNvPicPr>
          <p:nvPr/>
        </p:nvPicPr>
        <p:blipFill>
          <a:blip r:embed="rId2"/>
          <a:srcRect/>
          <a:stretch>
            <a:fillRect/>
          </a:stretch>
        </p:blipFill>
        <p:spPr bwMode="auto">
          <a:xfrm>
            <a:off x="642910" y="642918"/>
            <a:ext cx="6215106" cy="564360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285720" y="285728"/>
            <a:ext cx="8501122" cy="6215106"/>
          </a:xfrm>
        </p:spPr>
        <p:txBody>
          <a:bodyPr>
            <a:normAutofit/>
          </a:bodyPr>
          <a:lstStyle/>
          <a:p>
            <a:r>
              <a:rPr lang="es-ES" sz="4000" dirty="0" smtClean="0">
                <a:latin typeface="Comic Sans MS" pitchFamily="66" charset="0"/>
              </a:rPr>
              <a:t>	Glándulas sudoríparas</a:t>
            </a:r>
          </a:p>
          <a:p>
            <a:pPr algn="just"/>
            <a:r>
              <a:rPr lang="es-ES" sz="4000" dirty="0" err="1" smtClean="0">
                <a:latin typeface="Comic Sans MS" pitchFamily="66" charset="0"/>
              </a:rPr>
              <a:t>Ecrina</a:t>
            </a:r>
            <a:r>
              <a:rPr lang="es-ES" sz="4000" dirty="0" smtClean="0">
                <a:latin typeface="Comic Sans MS" pitchFamily="66" charset="0"/>
              </a:rPr>
              <a:t>: más abundantes en la piel gruesa.</a:t>
            </a:r>
          </a:p>
          <a:p>
            <a:pPr algn="just"/>
            <a:r>
              <a:rPr lang="es-ES" sz="4000" dirty="0" err="1" smtClean="0">
                <a:latin typeface="Comic Sans MS" pitchFamily="66" charset="0"/>
              </a:rPr>
              <a:t>Apocrina</a:t>
            </a:r>
            <a:r>
              <a:rPr lang="es-ES" sz="4000" dirty="0" smtClean="0">
                <a:latin typeface="Comic Sans MS" pitchFamily="66" charset="0"/>
              </a:rPr>
              <a:t>: en la región </a:t>
            </a:r>
            <a:r>
              <a:rPr lang="es-ES" sz="4000" dirty="0" err="1" smtClean="0">
                <a:latin typeface="Comic Sans MS" pitchFamily="66" charset="0"/>
              </a:rPr>
              <a:t>perianal</a:t>
            </a:r>
            <a:r>
              <a:rPr lang="es-ES" sz="4000" dirty="0" smtClean="0">
                <a:latin typeface="Comic Sans MS" pitchFamily="66" charset="0"/>
              </a:rPr>
              <a:t>, axilas, pubis, areola mamaria, conducto auditivo externo, párpados.</a:t>
            </a:r>
            <a:endParaRPr lang="es-MX" sz="4000" dirty="0">
              <a:latin typeface="Comic Sans MS" pitchFamily="66"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aula2005.com/html/cn3eso/10excretor/sudorcatalaes.jpg"/>
          <p:cNvPicPr>
            <a:picLocks noChangeAspect="1" noChangeArrowheads="1"/>
          </p:cNvPicPr>
          <p:nvPr/>
        </p:nvPicPr>
        <p:blipFill>
          <a:blip r:embed="rId2"/>
          <a:srcRect/>
          <a:stretch>
            <a:fillRect/>
          </a:stretch>
        </p:blipFill>
        <p:spPr bwMode="auto">
          <a:xfrm>
            <a:off x="571472" y="428604"/>
            <a:ext cx="3714776" cy="550072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214282" y="609600"/>
            <a:ext cx="8501122" cy="6034110"/>
          </a:xfrm>
        </p:spPr>
        <p:txBody>
          <a:bodyPr>
            <a:normAutofit/>
          </a:bodyPr>
          <a:lstStyle/>
          <a:p>
            <a:r>
              <a:rPr lang="es-ES" sz="4000" dirty="0" smtClean="0">
                <a:latin typeface="Comic Sans MS" pitchFamily="66" charset="0"/>
              </a:rPr>
              <a:t>	Uñas</a:t>
            </a:r>
            <a:endParaRPr lang="es-MX" sz="4000" dirty="0">
              <a:latin typeface="Comic Sans MS" pitchFamily="66" charset="0"/>
            </a:endParaRPr>
          </a:p>
        </p:txBody>
      </p:sp>
      <p:pic>
        <p:nvPicPr>
          <p:cNvPr id="3074" name="Picture 2" descr="C:\Documents and Settings\HP_Administrator\Desktop\imagenes medicina\4.16.bmp"/>
          <p:cNvPicPr>
            <a:picLocks noChangeAspect="1" noChangeArrowheads="1"/>
          </p:cNvPicPr>
          <p:nvPr/>
        </p:nvPicPr>
        <p:blipFill>
          <a:blip r:embed="rId2"/>
          <a:srcRect/>
          <a:stretch>
            <a:fillRect/>
          </a:stretch>
        </p:blipFill>
        <p:spPr bwMode="auto">
          <a:xfrm>
            <a:off x="285720" y="1285860"/>
            <a:ext cx="4883150" cy="4214842"/>
          </a:xfrm>
          <a:prstGeom prst="rect">
            <a:avLst/>
          </a:prstGeom>
          <a:noFill/>
        </p:spPr>
      </p:pic>
      <p:pic>
        <p:nvPicPr>
          <p:cNvPr id="3075" name="Picture 3" descr="C:\Documents and Settings\HP_Administrator\My Documents\Mis escaneos\2008-09 (Sep)\tmp4BB.jpg"/>
          <p:cNvPicPr>
            <a:picLocks noChangeAspect="1" noChangeArrowheads="1"/>
          </p:cNvPicPr>
          <p:nvPr/>
        </p:nvPicPr>
        <p:blipFill>
          <a:blip r:embed="rId3"/>
          <a:srcRect/>
          <a:stretch>
            <a:fillRect/>
          </a:stretch>
        </p:blipFill>
        <p:spPr bwMode="auto">
          <a:xfrm>
            <a:off x="5643570" y="1785926"/>
            <a:ext cx="2806700" cy="307183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357158" y="357166"/>
            <a:ext cx="8501122" cy="6215106"/>
          </a:xfrm>
        </p:spPr>
        <p:txBody>
          <a:bodyPr>
            <a:normAutofit/>
          </a:bodyPr>
          <a:lstStyle/>
          <a:p>
            <a:r>
              <a:rPr lang="es-ES" sz="4000" dirty="0" smtClean="0">
                <a:latin typeface="Comic Sans MS" pitchFamily="66" charset="0"/>
              </a:rPr>
              <a:t>	Mucosas</a:t>
            </a:r>
          </a:p>
          <a:p>
            <a:pPr algn="just"/>
            <a:r>
              <a:rPr lang="es-ES" sz="4000" dirty="0" smtClean="0">
                <a:latin typeface="Comic Sans MS" pitchFamily="66" charset="0"/>
              </a:rPr>
              <a:t>Capa interna que reviste todos los conductos y cavidades del cuerpo como:</a:t>
            </a:r>
          </a:p>
          <a:p>
            <a:pPr algn="just">
              <a:buBlip>
                <a:blip r:embed="rId2"/>
              </a:buBlip>
            </a:pPr>
            <a:r>
              <a:rPr lang="es-ES" sz="4000" dirty="0" smtClean="0">
                <a:latin typeface="Comic Sans MS" pitchFamily="66" charset="0"/>
              </a:rPr>
              <a:t>	aparato digestivo</a:t>
            </a:r>
          </a:p>
          <a:p>
            <a:pPr algn="just">
              <a:buBlip>
                <a:blip r:embed="rId2"/>
              </a:buBlip>
            </a:pPr>
            <a:r>
              <a:rPr lang="es-ES" sz="4000" dirty="0" smtClean="0">
                <a:latin typeface="Comic Sans MS" pitchFamily="66" charset="0"/>
              </a:rPr>
              <a:t>	respiratorio</a:t>
            </a:r>
          </a:p>
          <a:p>
            <a:pPr algn="just">
              <a:buBlip>
                <a:blip r:embed="rId2"/>
              </a:buBlip>
            </a:pPr>
            <a:r>
              <a:rPr lang="es-ES" sz="4000" dirty="0" smtClean="0">
                <a:latin typeface="Comic Sans MS" pitchFamily="66" charset="0"/>
              </a:rPr>
              <a:t>	genitourinario</a:t>
            </a:r>
          </a:p>
          <a:p>
            <a:pPr algn="just">
              <a:buBlip>
                <a:blip r:embed="rId2"/>
              </a:buBlip>
            </a:pPr>
            <a:r>
              <a:rPr lang="es-ES" sz="4000" dirty="0" smtClean="0">
                <a:latin typeface="Comic Sans MS" pitchFamily="66" charset="0"/>
              </a:rPr>
              <a:t>	conjuntiva ocular</a:t>
            </a:r>
            <a:endParaRPr lang="es-MX" sz="4000"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2"/>
          </p:nvPr>
        </p:nvSpPr>
        <p:spPr>
          <a:xfrm>
            <a:off x="457200" y="214290"/>
            <a:ext cx="8543956" cy="6357982"/>
          </a:xfrm>
        </p:spPr>
        <p:txBody>
          <a:bodyPr>
            <a:normAutofit/>
          </a:bodyPr>
          <a:lstStyle/>
          <a:p>
            <a:endParaRPr lang="es-ES" sz="4800" dirty="0" smtClean="0">
              <a:latin typeface="Comic Sans MS" pitchFamily="66" charset="0"/>
            </a:endParaRPr>
          </a:p>
          <a:p>
            <a:pPr>
              <a:buBlip>
                <a:blip r:embed="rId2"/>
              </a:buBlip>
            </a:pPr>
            <a:r>
              <a:rPr lang="es-ES" sz="4800" dirty="0">
                <a:latin typeface="Comic Sans MS" pitchFamily="66" charset="0"/>
              </a:rPr>
              <a:t>	</a:t>
            </a:r>
            <a:r>
              <a:rPr lang="es-ES" sz="4800" dirty="0" smtClean="0">
                <a:latin typeface="Comic Sans MS" pitchFamily="66" charset="0"/>
              </a:rPr>
              <a:t>Síntesis</a:t>
            </a:r>
          </a:p>
          <a:p>
            <a:pPr>
              <a:buBlip>
                <a:blip r:embed="rId2"/>
              </a:buBlip>
            </a:pPr>
            <a:r>
              <a:rPr lang="es-ES" sz="4800" dirty="0">
                <a:latin typeface="Comic Sans MS" pitchFamily="66" charset="0"/>
              </a:rPr>
              <a:t>	</a:t>
            </a:r>
            <a:r>
              <a:rPr lang="es-ES" sz="4800" dirty="0" smtClean="0">
                <a:latin typeface="Comic Sans MS" pitchFamily="66" charset="0"/>
              </a:rPr>
              <a:t>Regulación Térmica</a:t>
            </a:r>
          </a:p>
          <a:p>
            <a:pPr>
              <a:buBlip>
                <a:blip r:embed="rId2"/>
              </a:buBlip>
            </a:pPr>
            <a:r>
              <a:rPr lang="es-ES" sz="4800" dirty="0">
                <a:latin typeface="Comic Sans MS" pitchFamily="66" charset="0"/>
              </a:rPr>
              <a:t>	</a:t>
            </a:r>
            <a:r>
              <a:rPr lang="es-ES" sz="4800" dirty="0" smtClean="0">
                <a:latin typeface="Comic Sans MS" pitchFamily="66" charset="0"/>
              </a:rPr>
              <a:t>Discriminación Sensorial</a:t>
            </a:r>
          </a:p>
          <a:p>
            <a:pPr>
              <a:buBlip>
                <a:blip r:embed="rId2"/>
              </a:buBlip>
            </a:pPr>
            <a:r>
              <a:rPr lang="es-ES" sz="4800" dirty="0">
                <a:latin typeface="Comic Sans MS" pitchFamily="66" charset="0"/>
              </a:rPr>
              <a:t>	</a:t>
            </a:r>
            <a:r>
              <a:rPr lang="es-ES" sz="4800" dirty="0" smtClean="0">
                <a:latin typeface="Comic Sans MS" pitchFamily="66" charset="0"/>
              </a:rPr>
              <a:t>Absorción</a:t>
            </a:r>
            <a:endParaRPr lang="es-MX" sz="4800"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2"/>
          </p:nvPr>
        </p:nvSpPr>
        <p:spPr>
          <a:xfrm>
            <a:off x="214282" y="142852"/>
            <a:ext cx="8786874" cy="6500858"/>
          </a:xfrm>
        </p:spPr>
        <p:txBody>
          <a:bodyPr>
            <a:normAutofit/>
          </a:bodyPr>
          <a:lstStyle/>
          <a:p>
            <a:pPr algn="ctr"/>
            <a:r>
              <a:rPr lang="es-ES" sz="4800" dirty="0" smtClean="0">
                <a:latin typeface="Comic Sans MS" pitchFamily="66" charset="0"/>
              </a:rPr>
              <a:t>Estructura Histológica de la Piel</a:t>
            </a:r>
          </a:p>
          <a:p>
            <a:pPr algn="ctr"/>
            <a:endParaRPr lang="es-ES" sz="4800" dirty="0" smtClean="0">
              <a:latin typeface="Comic Sans MS" pitchFamily="66" charset="0"/>
            </a:endParaRPr>
          </a:p>
          <a:p>
            <a:pPr algn="ctr"/>
            <a:endParaRPr lang="es-ES" sz="4800" dirty="0" smtClean="0">
              <a:latin typeface="Comic Sans MS" pitchFamily="66" charset="0"/>
            </a:endParaRPr>
          </a:p>
          <a:p>
            <a:pPr algn="ctr"/>
            <a:endParaRPr lang="es-ES" sz="4800" dirty="0">
              <a:latin typeface="Comic Sans MS" pitchFamily="66" charset="0"/>
            </a:endParaRPr>
          </a:p>
          <a:p>
            <a:r>
              <a:rPr lang="es-ES" sz="4000" dirty="0" smtClean="0">
                <a:latin typeface="Comic Sans MS" pitchFamily="66" charset="0"/>
              </a:rPr>
              <a:t>Debajo de estas:</a:t>
            </a:r>
          </a:p>
          <a:p>
            <a:r>
              <a:rPr lang="es-ES" sz="4000" dirty="0">
                <a:latin typeface="Comic Sans MS" pitchFamily="66" charset="0"/>
              </a:rPr>
              <a:t>	</a:t>
            </a:r>
            <a:r>
              <a:rPr lang="es-ES" sz="4000" dirty="0" smtClean="0">
                <a:latin typeface="Comic Sans MS" pitchFamily="66" charset="0"/>
              </a:rPr>
              <a:t>	HIPODERMIS</a:t>
            </a:r>
            <a:endParaRPr lang="es-ES" sz="4000" dirty="0">
              <a:latin typeface="Comic Sans MS" pitchFamily="66" charset="0"/>
            </a:endParaRPr>
          </a:p>
          <a:p>
            <a:pPr algn="ctr"/>
            <a:endParaRPr lang="es-ES" sz="4800" dirty="0" smtClean="0">
              <a:latin typeface="Comic Sans MS" pitchFamily="66" charset="0"/>
            </a:endParaRPr>
          </a:p>
          <a:p>
            <a:pPr algn="just"/>
            <a:endParaRPr lang="es-MX" sz="4800" dirty="0">
              <a:latin typeface="Comic Sans MS" pitchFamily="66" charset="0"/>
            </a:endParaRPr>
          </a:p>
        </p:txBody>
      </p:sp>
      <p:sp>
        <p:nvSpPr>
          <p:cNvPr id="5" name="4 Rectángulo redondeado"/>
          <p:cNvSpPr/>
          <p:nvPr/>
        </p:nvSpPr>
        <p:spPr>
          <a:xfrm>
            <a:off x="2786050" y="1714488"/>
            <a:ext cx="3643338" cy="642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Comic Sans MS" pitchFamily="66" charset="0"/>
              </a:rPr>
              <a:t>Dos capas</a:t>
            </a:r>
            <a:r>
              <a:rPr lang="es-ES" dirty="0" smtClean="0"/>
              <a:t>:</a:t>
            </a:r>
            <a:endParaRPr lang="es-MX" dirty="0"/>
          </a:p>
        </p:txBody>
      </p:sp>
      <p:sp>
        <p:nvSpPr>
          <p:cNvPr id="6" name="5 Rectángulo redondeado"/>
          <p:cNvSpPr/>
          <p:nvPr/>
        </p:nvSpPr>
        <p:spPr>
          <a:xfrm>
            <a:off x="1714480" y="3000372"/>
            <a:ext cx="1714512" cy="12144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Comic Sans MS" pitchFamily="66" charset="0"/>
              </a:rPr>
              <a:t>EPIDERMIS</a:t>
            </a:r>
            <a:endParaRPr lang="es-MX" dirty="0">
              <a:latin typeface="Comic Sans MS" pitchFamily="66" charset="0"/>
            </a:endParaRPr>
          </a:p>
        </p:txBody>
      </p:sp>
      <p:sp>
        <p:nvSpPr>
          <p:cNvPr id="7" name="6 Rectángulo redondeado"/>
          <p:cNvSpPr/>
          <p:nvPr/>
        </p:nvSpPr>
        <p:spPr>
          <a:xfrm>
            <a:off x="5643570" y="3000372"/>
            <a:ext cx="1714512" cy="12144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Comic Sans MS" pitchFamily="66" charset="0"/>
              </a:rPr>
              <a:t>DERMIS</a:t>
            </a:r>
            <a:endParaRPr lang="es-MX" dirty="0">
              <a:latin typeface="Comic Sans MS" pitchFamily="66" charset="0"/>
            </a:endParaRPr>
          </a:p>
        </p:txBody>
      </p:sp>
      <p:cxnSp>
        <p:nvCxnSpPr>
          <p:cNvPr id="9" name="8 Conector recto de flecha"/>
          <p:cNvCxnSpPr/>
          <p:nvPr/>
        </p:nvCxnSpPr>
        <p:spPr>
          <a:xfrm rot="5400000">
            <a:off x="2750331" y="2678901"/>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rot="5400000">
            <a:off x="5822959" y="2678107"/>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umi-derm.com/img_lumi/dermis.jpg"/>
          <p:cNvPicPr>
            <a:picLocks noChangeAspect="1" noChangeArrowheads="1"/>
          </p:cNvPicPr>
          <p:nvPr/>
        </p:nvPicPr>
        <p:blipFill>
          <a:blip r:embed="rId2"/>
          <a:srcRect/>
          <a:stretch>
            <a:fillRect/>
          </a:stretch>
        </p:blipFill>
        <p:spPr bwMode="auto">
          <a:xfrm>
            <a:off x="214282" y="785794"/>
            <a:ext cx="7038975" cy="51244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428604"/>
            <a:ext cx="8572560" cy="1006496"/>
          </a:xfrm>
        </p:spPr>
        <p:txBody>
          <a:bodyPr>
            <a:normAutofit/>
          </a:bodyPr>
          <a:lstStyle/>
          <a:p>
            <a:pPr algn="ctr"/>
            <a:r>
              <a:rPr lang="es-ES" sz="4800" b="0" dirty="0" smtClean="0">
                <a:latin typeface="Comic Sans MS" pitchFamily="66" charset="0"/>
              </a:rPr>
              <a:t>EPIDERMIS</a:t>
            </a:r>
            <a:endParaRPr lang="es-MX" sz="4800" b="0" dirty="0">
              <a:latin typeface="Comic Sans MS" pitchFamily="66" charset="0"/>
            </a:endParaRPr>
          </a:p>
        </p:txBody>
      </p:sp>
      <p:sp>
        <p:nvSpPr>
          <p:cNvPr id="4" name="3 Marcador de texto"/>
          <p:cNvSpPr>
            <a:spLocks noGrp="1"/>
          </p:cNvSpPr>
          <p:nvPr>
            <p:ph type="body" idx="2"/>
          </p:nvPr>
        </p:nvSpPr>
        <p:spPr>
          <a:xfrm>
            <a:off x="214282" y="1428736"/>
            <a:ext cx="8572560" cy="5286412"/>
          </a:xfrm>
        </p:spPr>
        <p:txBody>
          <a:bodyPr>
            <a:normAutofit/>
          </a:bodyPr>
          <a:lstStyle/>
          <a:p>
            <a:pPr>
              <a:buBlip>
                <a:blip r:embed="rId2"/>
              </a:buBlip>
            </a:pPr>
            <a:r>
              <a:rPr lang="es-ES" sz="4000" dirty="0" smtClean="0"/>
              <a:t>	</a:t>
            </a:r>
            <a:r>
              <a:rPr lang="es-ES" sz="4000" dirty="0" smtClean="0">
                <a:latin typeface="Comic Sans MS" pitchFamily="66" charset="0"/>
              </a:rPr>
              <a:t>Piel fina</a:t>
            </a:r>
          </a:p>
          <a:p>
            <a:pPr>
              <a:buBlip>
                <a:blip r:embed="rId2"/>
              </a:buBlip>
            </a:pPr>
            <a:r>
              <a:rPr lang="es-ES" sz="4000" dirty="0">
                <a:latin typeface="Comic Sans MS" pitchFamily="66" charset="0"/>
              </a:rPr>
              <a:t>	</a:t>
            </a:r>
            <a:r>
              <a:rPr lang="es-ES" sz="4000" b="1" u="sng" dirty="0" smtClean="0">
                <a:latin typeface="Comic Sans MS" pitchFamily="66" charset="0"/>
              </a:rPr>
              <a:t>Piel gruesa</a:t>
            </a:r>
            <a:r>
              <a:rPr lang="es-ES" sz="4000" dirty="0" smtClean="0">
                <a:latin typeface="Comic Sans MS" pitchFamily="66" charset="0"/>
              </a:rPr>
              <a:t>: *capa de queratina</a:t>
            </a:r>
          </a:p>
          <a:p>
            <a:r>
              <a:rPr lang="es-ES" sz="4000" dirty="0" smtClean="0">
                <a:latin typeface="Comic Sans MS" pitchFamily="66" charset="0"/>
              </a:rPr>
              <a:t>				* estrato lúcido</a:t>
            </a:r>
          </a:p>
          <a:p>
            <a:pPr>
              <a:buBlip>
                <a:blip r:embed="rId2"/>
              </a:buBlip>
            </a:pPr>
            <a:r>
              <a:rPr lang="es-ES" sz="4000" dirty="0">
                <a:latin typeface="Comic Sans MS" pitchFamily="66" charset="0"/>
              </a:rPr>
              <a:t>	</a:t>
            </a:r>
            <a:r>
              <a:rPr lang="es-ES" sz="4000" dirty="0" smtClean="0">
                <a:latin typeface="Comic Sans MS" pitchFamily="66" charset="0"/>
              </a:rPr>
              <a:t>Presenta huellas digitales</a:t>
            </a:r>
            <a:endParaRPr lang="es-MX"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457200" y="609600"/>
            <a:ext cx="8686800" cy="6034110"/>
          </a:xfrm>
        </p:spPr>
        <p:txBody>
          <a:bodyPr/>
          <a:lstStyle/>
          <a:p>
            <a:r>
              <a:rPr lang="es-ES" dirty="0" smtClean="0"/>
              <a:t>						</a:t>
            </a:r>
            <a:r>
              <a:rPr lang="es-ES" sz="4000" dirty="0" smtClean="0">
                <a:latin typeface="Comic Sans MS" pitchFamily="66" charset="0"/>
              </a:rPr>
              <a:t>Piel gruesa</a:t>
            </a:r>
            <a:endParaRPr lang="es-MX" dirty="0"/>
          </a:p>
        </p:txBody>
      </p:sp>
      <p:pic>
        <p:nvPicPr>
          <p:cNvPr id="1026" name="Picture 2" descr="C:\Documents and Settings\HP_Administrator\Desktop\imagenes medicina\Quirox 2.bmp"/>
          <p:cNvPicPr>
            <a:picLocks noChangeAspect="1" noChangeArrowheads="1"/>
          </p:cNvPicPr>
          <p:nvPr/>
        </p:nvPicPr>
        <p:blipFill>
          <a:blip r:embed="rId2"/>
          <a:srcRect/>
          <a:stretch>
            <a:fillRect/>
          </a:stretch>
        </p:blipFill>
        <p:spPr bwMode="auto">
          <a:xfrm>
            <a:off x="500034" y="714356"/>
            <a:ext cx="4937125" cy="50101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2"/>
          </p:nvPr>
        </p:nvSpPr>
        <p:spPr>
          <a:xfrm>
            <a:off x="285720" y="142852"/>
            <a:ext cx="8643998" cy="6500858"/>
          </a:xfrm>
        </p:spPr>
        <p:txBody>
          <a:bodyPr>
            <a:normAutofit/>
          </a:bodyPr>
          <a:lstStyle/>
          <a:p>
            <a:r>
              <a:rPr lang="es-ES" sz="4000" dirty="0" smtClean="0">
                <a:latin typeface="Comic Sans MS" pitchFamily="66" charset="0"/>
              </a:rPr>
              <a:t>5 estratos:</a:t>
            </a:r>
          </a:p>
          <a:p>
            <a:pPr>
              <a:buBlip>
                <a:blip r:embed="rId2"/>
              </a:buBlip>
            </a:pPr>
            <a:r>
              <a:rPr lang="es-ES" sz="4000" dirty="0">
                <a:latin typeface="Comic Sans MS" pitchFamily="66" charset="0"/>
              </a:rPr>
              <a:t>	</a:t>
            </a:r>
            <a:r>
              <a:rPr lang="es-ES" sz="4000" dirty="0" smtClean="0">
                <a:latin typeface="Comic Sans MS" pitchFamily="66" charset="0"/>
              </a:rPr>
              <a:t>Germinativo	 </a:t>
            </a:r>
            <a:r>
              <a:rPr lang="es-ES" sz="3200" dirty="0" smtClean="0">
                <a:latin typeface="Comic Sans MS" pitchFamily="66" charset="0"/>
              </a:rPr>
              <a:t>Estrato de </a:t>
            </a:r>
            <a:r>
              <a:rPr lang="es-ES" sz="3200" dirty="0" err="1" smtClean="0">
                <a:latin typeface="Comic Sans MS" pitchFamily="66" charset="0"/>
              </a:rPr>
              <a:t>Malpigui</a:t>
            </a:r>
            <a:endParaRPr lang="es-ES" sz="4000" dirty="0" smtClean="0">
              <a:latin typeface="Comic Sans MS" pitchFamily="66" charset="0"/>
            </a:endParaRPr>
          </a:p>
          <a:p>
            <a:pPr>
              <a:buBlip>
                <a:blip r:embed="rId2"/>
              </a:buBlip>
            </a:pPr>
            <a:r>
              <a:rPr lang="es-ES" sz="4000" dirty="0">
                <a:latin typeface="Comic Sans MS" pitchFamily="66" charset="0"/>
              </a:rPr>
              <a:t>	</a:t>
            </a:r>
            <a:r>
              <a:rPr lang="es-ES" sz="4000" dirty="0" smtClean="0">
                <a:latin typeface="Comic Sans MS" pitchFamily="66" charset="0"/>
              </a:rPr>
              <a:t>Espinoso</a:t>
            </a:r>
          </a:p>
          <a:p>
            <a:pPr>
              <a:buBlip>
                <a:blip r:embed="rId2"/>
              </a:buBlip>
            </a:pPr>
            <a:r>
              <a:rPr lang="es-ES" sz="4000" dirty="0">
                <a:latin typeface="Comic Sans MS" pitchFamily="66" charset="0"/>
              </a:rPr>
              <a:t>	</a:t>
            </a:r>
            <a:r>
              <a:rPr lang="es-ES" sz="4000" dirty="0" smtClean="0">
                <a:latin typeface="Comic Sans MS" pitchFamily="66" charset="0"/>
              </a:rPr>
              <a:t>Granuloso</a:t>
            </a:r>
          </a:p>
          <a:p>
            <a:pPr>
              <a:buBlip>
                <a:blip r:embed="rId2"/>
              </a:buBlip>
            </a:pPr>
            <a:r>
              <a:rPr lang="es-ES" sz="4000" dirty="0">
                <a:latin typeface="Comic Sans MS" pitchFamily="66" charset="0"/>
              </a:rPr>
              <a:t>	</a:t>
            </a:r>
            <a:r>
              <a:rPr lang="es-ES" sz="4000" dirty="0" smtClean="0">
                <a:latin typeface="Comic Sans MS" pitchFamily="66" charset="0"/>
              </a:rPr>
              <a:t>Lúcido</a:t>
            </a:r>
          </a:p>
          <a:p>
            <a:pPr>
              <a:buBlip>
                <a:blip r:embed="rId2"/>
              </a:buBlip>
            </a:pPr>
            <a:r>
              <a:rPr lang="es-ES" sz="4000" dirty="0">
                <a:latin typeface="Comic Sans MS" pitchFamily="66" charset="0"/>
              </a:rPr>
              <a:t>	</a:t>
            </a:r>
            <a:r>
              <a:rPr lang="es-ES" sz="4000" dirty="0" smtClean="0">
                <a:latin typeface="Comic Sans MS" pitchFamily="66" charset="0"/>
              </a:rPr>
              <a:t>Córneo</a:t>
            </a:r>
            <a:endParaRPr lang="es-MX" sz="4000" dirty="0">
              <a:latin typeface="Comic Sans MS" pitchFamily="66" charset="0"/>
            </a:endParaRPr>
          </a:p>
        </p:txBody>
      </p:sp>
      <p:cxnSp>
        <p:nvCxnSpPr>
          <p:cNvPr id="10" name="9 Conector recto de flecha"/>
          <p:cNvCxnSpPr/>
          <p:nvPr/>
        </p:nvCxnSpPr>
        <p:spPr>
          <a:xfrm flipV="1">
            <a:off x="3571868" y="1285860"/>
            <a:ext cx="1500198"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V="1">
            <a:off x="4143372" y="1214422"/>
            <a:ext cx="92869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461</TotalTime>
  <Words>110</Words>
  <Application>Microsoft Office PowerPoint</Application>
  <PresentationFormat>Presentación en pantalla (4:3)</PresentationFormat>
  <Paragraphs>111</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Viajes</vt:lpstr>
      <vt:lpstr>S i s t e m a  t e g u m e n t a r i o</vt:lpstr>
      <vt:lpstr>Diapositiva 2</vt:lpstr>
      <vt:lpstr>Diapositiva 3</vt:lpstr>
      <vt:lpstr>Diapositiva 4</vt:lpstr>
      <vt:lpstr>Diapositiva 5</vt:lpstr>
      <vt:lpstr>Diapositiva 6</vt:lpstr>
      <vt:lpstr>EPIDERMIS</vt:lpstr>
      <vt:lpstr>Diapositiva 8</vt:lpstr>
      <vt:lpstr>Diapositiva 9</vt:lpstr>
      <vt:lpstr>Diapositiva 10</vt:lpstr>
      <vt:lpstr>Germinativo</vt:lpstr>
      <vt:lpstr>Espinoso</vt:lpstr>
      <vt:lpstr>Granuloso</vt:lpstr>
      <vt:lpstr>Lúcido</vt:lpstr>
      <vt:lpstr>Córneo</vt:lpstr>
      <vt:lpstr>Diapositiva 16</vt:lpstr>
      <vt:lpstr>Piel Delgada Clara La piel esta compuesta por tres capas: la mas superficial la epidermis, la media o dermis y la mas profunda la Hipodermis. La flecha señala el estrato basal, el mas profundo de la epidermis. Por debajo de este estrato basal se ubica la dermis. Observe que hay infiltración de linfocitos en la dermis.</vt:lpstr>
      <vt:lpstr>Diapositiva 18</vt:lpstr>
      <vt:lpstr>Diapositiva 19</vt:lpstr>
      <vt:lpstr>Recambio celular en epidermis</vt:lpstr>
      <vt:lpstr>Otras células de la epidermis</vt:lpstr>
      <vt:lpstr>Diapositiva 22</vt:lpstr>
      <vt:lpstr>Diapositiva 23</vt:lpstr>
      <vt:lpstr>dermis</vt:lpstr>
      <vt:lpstr>Coloración de la piel</vt:lpstr>
      <vt:lpstr>Diapositiva 26</vt:lpstr>
      <vt:lpstr>Implicaciones clínicas</vt:lpstr>
      <vt:lpstr>Faneras o anexos</vt:lpstr>
      <vt:lpstr>Diapositiva 29</vt:lpstr>
      <vt:lpstr>Diapositiva 30</vt:lpstr>
      <vt:lpstr>Diapositiva 31</vt:lpstr>
      <vt:lpstr>Diapositiva 32</vt:lpstr>
      <vt:lpstr>Diapositiva 33</vt:lpstr>
      <vt:lpstr>Diapositiva 34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 i s t e m a  t e g u m e n t a r i o</dc:title>
  <dc:creator>frida</dc:creator>
  <cp:lastModifiedBy>HP_Administrator</cp:lastModifiedBy>
  <cp:revision>47</cp:revision>
  <dcterms:created xsi:type="dcterms:W3CDTF">2008-09-06T19:35:18Z</dcterms:created>
  <dcterms:modified xsi:type="dcterms:W3CDTF">2008-09-07T23:35:59Z</dcterms:modified>
</cp:coreProperties>
</file>