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notesMasterIdLst>
    <p:notesMasterId r:id="rId62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92" r:id="rId10"/>
    <p:sldId id="265" r:id="rId11"/>
    <p:sldId id="266" r:id="rId12"/>
    <p:sldId id="267" r:id="rId13"/>
    <p:sldId id="293" r:id="rId14"/>
    <p:sldId id="294" r:id="rId15"/>
    <p:sldId id="291" r:id="rId16"/>
    <p:sldId id="268" r:id="rId17"/>
    <p:sldId id="269" r:id="rId18"/>
    <p:sldId id="272" r:id="rId19"/>
    <p:sldId id="273" r:id="rId20"/>
    <p:sldId id="295" r:id="rId21"/>
    <p:sldId id="296" r:id="rId22"/>
    <p:sldId id="297" r:id="rId23"/>
    <p:sldId id="298" r:id="rId24"/>
    <p:sldId id="274" r:id="rId25"/>
    <p:sldId id="275" r:id="rId26"/>
    <p:sldId id="299" r:id="rId27"/>
    <p:sldId id="300" r:id="rId28"/>
    <p:sldId id="301" r:id="rId29"/>
    <p:sldId id="302" r:id="rId30"/>
    <p:sldId id="276" r:id="rId31"/>
    <p:sldId id="303" r:id="rId32"/>
    <p:sldId id="304" r:id="rId33"/>
    <p:sldId id="305" r:id="rId34"/>
    <p:sldId id="306" r:id="rId35"/>
    <p:sldId id="307" r:id="rId36"/>
    <p:sldId id="277" r:id="rId37"/>
    <p:sldId id="278" r:id="rId38"/>
    <p:sldId id="309" r:id="rId39"/>
    <p:sldId id="308" r:id="rId40"/>
    <p:sldId id="313" r:id="rId41"/>
    <p:sldId id="314" r:id="rId42"/>
    <p:sldId id="312" r:id="rId43"/>
    <p:sldId id="315" r:id="rId44"/>
    <p:sldId id="311" r:id="rId45"/>
    <p:sldId id="316" r:id="rId46"/>
    <p:sldId id="279" r:id="rId47"/>
    <p:sldId id="280" r:id="rId48"/>
    <p:sldId id="281" r:id="rId49"/>
    <p:sldId id="317" r:id="rId50"/>
    <p:sldId id="318" r:id="rId51"/>
    <p:sldId id="319" r:id="rId52"/>
    <p:sldId id="320" r:id="rId53"/>
    <p:sldId id="282" r:id="rId54"/>
    <p:sldId id="321" r:id="rId55"/>
    <p:sldId id="322" r:id="rId56"/>
    <p:sldId id="287" r:id="rId57"/>
    <p:sldId id="324" r:id="rId58"/>
    <p:sldId id="323" r:id="rId59"/>
    <p:sldId id="289" r:id="rId60"/>
    <p:sldId id="288" r:id="rId61"/>
  </p:sldIdLst>
  <p:sldSz cx="9144000" cy="6858000" type="screen4x3"/>
  <p:notesSz cx="6858000" cy="9144000"/>
  <p:defaultTextStyle>
    <a:defPPr>
      <a:defRPr lang="es-E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0" autoAdjust="0"/>
    <p:restoredTop sz="94728" autoAdjust="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22BFF1-0323-434A-BFB5-E844BDD1763C}" type="datetimeFigureOut">
              <a:rPr lang="es-MX" smtClean="0"/>
              <a:pPr/>
              <a:t>04/11/2008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FB9781-BD4B-443A-A6A4-581BCBC145A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B9781-BD4B-443A-A6A4-581BCBC145A1}" type="slidenum">
              <a:rPr lang="es-MX" smtClean="0"/>
              <a:pPr/>
              <a:t>2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37871C4-832C-4A54-BF6C-74D442CE56DF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32" name="31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39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40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41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56" name="55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64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65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66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AE45A70-44D5-4CC3-A043-F5A777C380AE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9A0EE73-AA72-4252-BAC9-F36124093F63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59A9EAE-4F42-4D34-9D54-16423677C341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Forma libre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14 Forma libre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12 Forma libre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16 Forma libre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17 Forma libre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18 Forma libre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19 Forma libre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20 Forma libre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21 Forma libre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22 Forma libre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23 Forma libre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24 Forma libre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25 Forma libre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26 Forma libre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93994C8-CC00-4387-A210-06AE777E74BA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Rectángulo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9 Rectángulo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48740F5-0A19-4D41-B01C-FA204896CAD6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Rectángulo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569637D-CE8E-4763-9AAC-5E06188FCF8C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16 Rectángulo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17 Rectángulo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19 Rectángulo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20 Rectángulo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Rectángulo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29 Rectángulo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5C47781-57B6-45D3-8F7F-41ADAF7B1DD3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22EE39F-11B5-4FC7-872D-7FE89D5B27D3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FE7C2C8-9E27-4BDD-8F80-84B0FF2E3362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8 Conector recto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9 Grupo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14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grpSp>
        <p:nvGrpSpPr>
          <p:cNvPr id="14" name="13 Grupo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10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17 Grupo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18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pPr>
              <a:defRPr/>
            </a:pPr>
            <a:fld id="{7365D598-9AAB-497A-8B58-FDE12877FAF5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14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15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16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2BD48520-08FA-4E5F-A79E-1E852BFB24B6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sarland_p07.jpg"/>
          <p:cNvPicPr>
            <a:picLocks noChangeAspect="1"/>
          </p:cNvPicPr>
          <p:nvPr/>
        </p:nvPicPr>
        <p:blipFill>
          <a:blip r:embed="rId2">
            <a:lum bright="-36000" contrast="57000"/>
          </a:blip>
          <a:stretch>
            <a:fillRect/>
          </a:stretch>
        </p:blipFill>
        <p:spPr>
          <a:xfrm>
            <a:off x="785786" y="142852"/>
            <a:ext cx="7972630" cy="5929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57224" y="1785926"/>
            <a:ext cx="7772400" cy="3143271"/>
          </a:xfrm>
        </p:spPr>
        <p:txBody>
          <a:bodyPr/>
          <a:lstStyle/>
          <a:p>
            <a:pPr algn="ctr" eaLnBrk="1" hangingPunct="1"/>
            <a:r>
              <a:rPr lang="es-ES" sz="7200" b="1" i="1" u="sng" dirty="0" smtClean="0">
                <a:solidFill>
                  <a:schemeClr val="accent2">
                    <a:lumMod val="75000"/>
                  </a:schemeClr>
                </a:solidFill>
              </a:rPr>
              <a:t>MÚSCULOS DEL MIEMBRO INFERIOR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3644900"/>
            <a:ext cx="6400800" cy="1752600"/>
          </a:xfrm>
        </p:spPr>
        <p:txBody>
          <a:bodyPr/>
          <a:lstStyle/>
          <a:p>
            <a:pPr eaLnBrk="1" hangingPunct="1"/>
            <a:endParaRPr lang="es-ES" sz="24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620713"/>
            <a:ext cx="7772400" cy="5510212"/>
          </a:xfrm>
        </p:spPr>
        <p:txBody>
          <a:bodyPr>
            <a:normAutofit fontScale="925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s-ES" b="1" dirty="0" smtClean="0"/>
              <a:t>Funciones de los músculos glúteo medio y mínimo:</a:t>
            </a:r>
          </a:p>
          <a:p>
            <a:pPr eaLnBrk="1" hangingPunct="1"/>
            <a:r>
              <a:rPr lang="es-ES" dirty="0" smtClean="0"/>
              <a:t>En conjunto: abducción del muslo.</a:t>
            </a:r>
          </a:p>
          <a:p>
            <a:pPr eaLnBrk="1" hangingPunct="1">
              <a:buFont typeface="Wingdings" pitchFamily="2" charset="2"/>
              <a:buNone/>
            </a:pPr>
            <a:endParaRPr lang="es-ES" dirty="0" smtClean="0"/>
          </a:p>
          <a:p>
            <a:pPr eaLnBrk="1" hangingPunct="1"/>
            <a:r>
              <a:rPr lang="es-ES" dirty="0" smtClean="0"/>
              <a:t>Fascículos anteriores: rotación medial del muslo.</a:t>
            </a:r>
          </a:p>
          <a:p>
            <a:pPr eaLnBrk="1" hangingPunct="1">
              <a:buFont typeface="Wingdings" pitchFamily="2" charset="2"/>
              <a:buNone/>
            </a:pPr>
            <a:endParaRPr lang="es-ES" dirty="0" smtClean="0"/>
          </a:p>
          <a:p>
            <a:pPr eaLnBrk="1" hangingPunct="1"/>
            <a:r>
              <a:rPr lang="es-ES" dirty="0" smtClean="0"/>
              <a:t>Fascículos posteriores: rotación lateral del muslo.</a:t>
            </a:r>
          </a:p>
          <a:p>
            <a:pPr eaLnBrk="1" hangingPunct="1"/>
            <a:endParaRPr lang="es-ES" dirty="0" smtClean="0"/>
          </a:p>
          <a:p>
            <a:pPr eaLnBrk="1" hangingPunct="1"/>
            <a:r>
              <a:rPr lang="es-ES" dirty="0" smtClean="0"/>
              <a:t>Extensión del tronco (con el miembro inferior fijo).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2800" b="1" dirty="0" smtClean="0">
                <a:solidFill>
                  <a:schemeClr val="tx1"/>
                </a:solidFill>
                <a:latin typeface="Arial" charset="0"/>
              </a:rPr>
              <a:t>Músculo tensor de la </a:t>
            </a:r>
            <a:r>
              <a:rPr lang="es-ES" sz="2800" b="1" dirty="0" err="1" smtClean="0">
                <a:solidFill>
                  <a:schemeClr val="tx1"/>
                </a:solidFill>
                <a:latin typeface="Arial" charset="0"/>
              </a:rPr>
              <a:t>fascia</a:t>
            </a:r>
            <a:r>
              <a:rPr lang="es-ES" sz="2800" b="1" dirty="0" smtClean="0">
                <a:solidFill>
                  <a:schemeClr val="tx1"/>
                </a:solidFill>
                <a:latin typeface="Arial" charset="0"/>
              </a:rPr>
              <a:t> lata:</a:t>
            </a:r>
          </a:p>
        </p:txBody>
      </p:sp>
      <p:pic>
        <p:nvPicPr>
          <p:cNvPr id="8" name="7 Marcador de contenido" descr="tensor fascia lata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8728" y="1142984"/>
            <a:ext cx="1806569" cy="5341604"/>
          </a:xfrm>
        </p:spPr>
      </p:pic>
      <p:sp>
        <p:nvSpPr>
          <p:cNvPr id="7" name="6 Marcador de contenido"/>
          <p:cNvSpPr>
            <a:spLocks noGrp="1"/>
          </p:cNvSpPr>
          <p:nvPr>
            <p:ph sz="half" idx="2"/>
          </p:nvPr>
        </p:nvSpPr>
        <p:spPr>
          <a:xfrm>
            <a:off x="4655344" y="1357299"/>
            <a:ext cx="4038600" cy="4939166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es-ES" dirty="0" smtClean="0"/>
              <a:t>Expansión del músculo glúteo medio.</a:t>
            </a:r>
          </a:p>
          <a:p>
            <a:pPr>
              <a:buFontTx/>
              <a:buChar char="-"/>
            </a:pPr>
            <a:r>
              <a:rPr lang="es-ES" dirty="0" smtClean="0"/>
              <a:t>Es plano y un poco alargado.</a:t>
            </a:r>
          </a:p>
          <a:p>
            <a:pPr>
              <a:buFontTx/>
              <a:buChar char="-"/>
            </a:pPr>
            <a:r>
              <a:rPr lang="es-ES" dirty="0" smtClean="0"/>
              <a:t>Situado por delante del glúteo medio, en el lado lateral del muslo.</a:t>
            </a:r>
          </a:p>
          <a:p>
            <a:pPr>
              <a:buNone/>
            </a:pPr>
            <a:r>
              <a:rPr lang="es-ES" dirty="0" smtClean="0"/>
              <a:t>Funciones:</a:t>
            </a:r>
          </a:p>
          <a:p>
            <a:pPr>
              <a:buNone/>
            </a:pPr>
            <a:r>
              <a:rPr lang="es-ES" dirty="0" smtClean="0"/>
              <a:t>-Tensa el tracto </a:t>
            </a:r>
            <a:r>
              <a:rPr lang="es-ES" dirty="0" err="1" smtClean="0"/>
              <a:t>iliotibial</a:t>
            </a:r>
            <a:r>
              <a:rPr lang="es-ES" dirty="0" smtClean="0"/>
              <a:t>.</a:t>
            </a:r>
          </a:p>
          <a:p>
            <a:pPr>
              <a:buNone/>
            </a:pPr>
            <a:r>
              <a:rPr lang="es-ES" dirty="0" smtClean="0"/>
              <a:t>-</a:t>
            </a:r>
            <a:r>
              <a:rPr lang="es-ES" dirty="0" err="1" smtClean="0"/>
              <a:t>Flexion</a:t>
            </a:r>
            <a:r>
              <a:rPr lang="es-ES" dirty="0" smtClean="0"/>
              <a:t> del muslo.</a:t>
            </a:r>
          </a:p>
          <a:p>
            <a:pPr>
              <a:buNone/>
            </a:pPr>
            <a:r>
              <a:rPr lang="es-ES" dirty="0" smtClean="0"/>
              <a:t>-Flexión y rotación lateral de la rodilla.</a:t>
            </a:r>
          </a:p>
          <a:p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Músculo Piriforme:</a:t>
            </a:r>
            <a:br>
              <a:rPr lang="es-ES" b="1" dirty="0" smtClean="0"/>
            </a:br>
            <a:endParaRPr lang="es-MX" dirty="0"/>
          </a:p>
        </p:txBody>
      </p:sp>
      <p:sp>
        <p:nvSpPr>
          <p:cNvPr id="16386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s-ES" dirty="0" smtClean="0"/>
              <a:t>- Está situado en la región posterior del cinturón por debajo del glúteo mínimo y cubierto por los glúteos medio y máximo.</a:t>
            </a:r>
          </a:p>
          <a:p>
            <a:pPr eaLnBrk="1" hangingPunct="1">
              <a:buFontTx/>
              <a:buNone/>
            </a:pPr>
            <a:r>
              <a:rPr lang="es-ES" dirty="0" smtClean="0"/>
              <a:t>Funciones:</a:t>
            </a:r>
          </a:p>
          <a:p>
            <a:pPr eaLnBrk="1" hangingPunct="1">
              <a:buFontTx/>
              <a:buChar char="-"/>
            </a:pPr>
            <a:r>
              <a:rPr lang="es-ES" dirty="0" smtClean="0"/>
              <a:t>Rotación lateral y abducción del muslo.</a:t>
            </a:r>
          </a:p>
          <a:p>
            <a:pPr eaLnBrk="1" hangingPunct="1">
              <a:buFontTx/>
              <a:buNone/>
            </a:pPr>
            <a:endParaRPr lang="es-ES" dirty="0" smtClean="0"/>
          </a:p>
          <a:p>
            <a:pPr eaLnBrk="1" hangingPunct="1">
              <a:buFontTx/>
              <a:buNone/>
            </a:pPr>
            <a:endParaRPr lang="es-ES" dirty="0" smtClean="0"/>
          </a:p>
        </p:txBody>
      </p:sp>
      <p:pic>
        <p:nvPicPr>
          <p:cNvPr id="5" name="4 Marcador de contenido" descr="m.piriforme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72132" y="1285860"/>
            <a:ext cx="2428892" cy="52201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Músculos obturador externo e interno:</a:t>
            </a:r>
            <a:br>
              <a:rPr lang="es-ES" b="1" dirty="0" smtClean="0"/>
            </a:b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071802" y="1785926"/>
            <a:ext cx="3324220" cy="4525963"/>
          </a:xfrm>
        </p:spPr>
        <p:txBody>
          <a:bodyPr/>
          <a:lstStyle/>
          <a:p>
            <a:pPr>
              <a:buFontTx/>
              <a:buChar char="-"/>
            </a:pPr>
            <a:r>
              <a:rPr lang="es-ES" dirty="0" smtClean="0"/>
              <a:t>Inician en la cara externa e interna del coxal y terminan en la fosa </a:t>
            </a:r>
            <a:r>
              <a:rPr lang="es-ES" dirty="0" err="1" smtClean="0"/>
              <a:t>trocantérica</a:t>
            </a:r>
            <a:r>
              <a:rPr lang="es-ES" dirty="0" smtClean="0"/>
              <a:t> del fémur.</a:t>
            </a:r>
          </a:p>
          <a:p>
            <a:endParaRPr lang="es-MX" dirty="0"/>
          </a:p>
        </p:txBody>
      </p:sp>
      <p:pic>
        <p:nvPicPr>
          <p:cNvPr id="5" name="4 Marcador de contenido" descr="obt.interno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72264" y="1357298"/>
            <a:ext cx="1714512" cy="5143572"/>
          </a:xfrm>
        </p:spPr>
      </p:pic>
      <p:pic>
        <p:nvPicPr>
          <p:cNvPr id="6" name="5 Imagen" descr="obt.extern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1785902"/>
            <a:ext cx="1886186" cy="5072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Músculos gemelos superior e inferior:</a:t>
            </a:r>
            <a:br>
              <a:rPr lang="es-ES" b="1" dirty="0" smtClean="0"/>
            </a:br>
            <a:endParaRPr lang="es-MX" dirty="0"/>
          </a:p>
        </p:txBody>
      </p:sp>
      <p:pic>
        <p:nvPicPr>
          <p:cNvPr id="5" name="4 Marcador de contenido" descr="gemelos sup. e inf.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57290" y="1860392"/>
            <a:ext cx="2286016" cy="4316127"/>
          </a:xfrm>
        </p:spPr>
      </p:pic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3438" y="1714488"/>
            <a:ext cx="4050506" cy="4525963"/>
          </a:xfrm>
        </p:spPr>
        <p:txBody>
          <a:bodyPr/>
          <a:lstStyle/>
          <a:p>
            <a:r>
              <a:rPr lang="es-ES" dirty="0" smtClean="0"/>
              <a:t>Son 2 fascículos musculares estrechos y aplanados. El superior se inicia en la espina isquiática y el inferior en la tuberosidad isquiática.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MX" smtClean="0"/>
          </a:p>
        </p:txBody>
      </p:sp>
      <p:pic>
        <p:nvPicPr>
          <p:cNvPr id="17411" name="Picture 2" descr="E:\morfo\imagenes musculos\H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38" y="785813"/>
            <a:ext cx="8077200" cy="5715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2800" b="1" smtClean="0">
                <a:solidFill>
                  <a:schemeClr val="tx1"/>
                </a:solidFill>
                <a:latin typeface="Arial" charset="0"/>
              </a:rPr>
              <a:t>Músculo cuadrado femoral: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buFontTx/>
              <a:buChar char="-"/>
            </a:pPr>
            <a:r>
              <a:rPr lang="es-ES" dirty="0" smtClean="0"/>
              <a:t>Situado a continuación del gemelo inferior. Inicia en tuberosidad isquiática y termina en la cresta </a:t>
            </a:r>
            <a:r>
              <a:rPr lang="es-ES" dirty="0" err="1" smtClean="0"/>
              <a:t>intertrocantérica</a:t>
            </a:r>
            <a:r>
              <a:rPr lang="es-ES" dirty="0" smtClean="0"/>
              <a:t> del fémur.</a:t>
            </a:r>
          </a:p>
          <a:p>
            <a:pPr eaLnBrk="1" hangingPunct="1">
              <a:buFontTx/>
              <a:buNone/>
            </a:pPr>
            <a:endParaRPr lang="es-ES" dirty="0" smtClean="0"/>
          </a:p>
          <a:p>
            <a:pPr eaLnBrk="1" hangingPunct="1">
              <a:buFontTx/>
              <a:buNone/>
            </a:pPr>
            <a:r>
              <a:rPr lang="es-ES" dirty="0" smtClean="0"/>
              <a:t>Funciones en conjunto:</a:t>
            </a:r>
          </a:p>
          <a:p>
            <a:pPr eaLnBrk="1" hangingPunct="1">
              <a:buFontTx/>
              <a:buNone/>
            </a:pPr>
            <a:r>
              <a:rPr lang="es-ES" dirty="0" smtClean="0"/>
              <a:t>Los músculos obturadores, gemelos y cuadrado femoral realizan la rotación lateral del muslo.</a:t>
            </a:r>
          </a:p>
        </p:txBody>
      </p:sp>
      <p:pic>
        <p:nvPicPr>
          <p:cNvPr id="5" name="4 Marcador de contenido" descr="cuadrado femoral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29322" y="428604"/>
            <a:ext cx="2357454" cy="62345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404813"/>
            <a:ext cx="7772400" cy="647700"/>
          </a:xfrm>
        </p:spPr>
        <p:txBody>
          <a:bodyPr/>
          <a:lstStyle/>
          <a:p>
            <a:pPr eaLnBrk="1" hangingPunct="1"/>
            <a:r>
              <a:rPr lang="es-ES" sz="3200" b="1" dirty="0" smtClean="0">
                <a:solidFill>
                  <a:schemeClr val="tx1"/>
                </a:solidFill>
                <a:latin typeface="Arial" charset="0"/>
              </a:rPr>
              <a:t>Músculos de la región del muslo: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900113" y="1052513"/>
            <a:ext cx="7772400" cy="525621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s-ES" dirty="0" smtClean="0"/>
              <a:t>Músculos largos.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es-ES" dirty="0" smtClean="0"/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s-ES" dirty="0" smtClean="0"/>
              <a:t>Se adhieren entre si constituyendo potentes masas provistos de un tendón conjunto.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es-ES" dirty="0" smtClean="0"/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s-ES" dirty="0" smtClean="0"/>
              <a:t>Participan en el mantenimiento del cuerpo en </a:t>
            </a:r>
            <a:r>
              <a:rPr lang="es-ES" dirty="0" err="1" smtClean="0"/>
              <a:t>posicion</a:t>
            </a:r>
            <a:r>
              <a:rPr lang="es-ES" dirty="0" smtClean="0"/>
              <a:t> vertical.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es-ES" dirty="0" smtClean="0"/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s-ES" dirty="0" smtClean="0"/>
              <a:t>Se dividen en 3 grupos: anterior, posterior y medial.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es-ES" dirty="0" smtClean="0"/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es-ES" dirty="0" smtClean="0"/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620713"/>
            <a:ext cx="7772400" cy="582612"/>
          </a:xfrm>
        </p:spPr>
        <p:txBody>
          <a:bodyPr/>
          <a:lstStyle/>
          <a:p>
            <a:pPr eaLnBrk="1" hangingPunct="1"/>
            <a:r>
              <a:rPr lang="es-ES" sz="2800" b="1" dirty="0" smtClean="0">
                <a:solidFill>
                  <a:schemeClr val="tx1"/>
                </a:solidFill>
                <a:latin typeface="Arial" charset="0"/>
              </a:rPr>
              <a:t>Grupo anterior: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827088" y="1773238"/>
            <a:ext cx="7772400" cy="4575175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es-ES" dirty="0" smtClean="0"/>
              <a:t>Músculo </a:t>
            </a:r>
            <a:r>
              <a:rPr lang="es-ES" dirty="0" err="1" smtClean="0"/>
              <a:t>cuadríceps</a:t>
            </a:r>
            <a:r>
              <a:rPr lang="es-ES" dirty="0" smtClean="0"/>
              <a:t> femoral.</a:t>
            </a:r>
          </a:p>
          <a:p>
            <a:pPr eaLnBrk="1" hangingPunct="1">
              <a:buFontTx/>
              <a:buChar char="-"/>
            </a:pPr>
            <a:r>
              <a:rPr lang="es-ES" dirty="0" smtClean="0"/>
              <a:t>Músculo sartorio.</a:t>
            </a:r>
          </a:p>
          <a:p>
            <a:pPr eaLnBrk="1" hangingPunct="1">
              <a:buFontTx/>
              <a:buChar char="-"/>
            </a:pPr>
            <a:r>
              <a:rPr lang="es-ES" dirty="0" smtClean="0"/>
              <a:t>Se extiende desde el hueso coxal (ilion) y el fémur hasta la tibia.</a:t>
            </a:r>
          </a:p>
          <a:p>
            <a:pPr eaLnBrk="1" hangingPunct="1">
              <a:buFontTx/>
              <a:buChar char="-"/>
            </a:pPr>
            <a:r>
              <a:rPr lang="es-ES" dirty="0" smtClean="0"/>
              <a:t>Son </a:t>
            </a:r>
            <a:r>
              <a:rPr lang="es-ES" dirty="0" err="1" smtClean="0"/>
              <a:t>bioarticulares</a:t>
            </a:r>
            <a:r>
              <a:rPr lang="es-ES" dirty="0" smtClean="0"/>
              <a:t> (actúan sobre la articulación de la rodilla y también sobre la articulación coxal).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2800" b="1" dirty="0" smtClean="0">
                <a:solidFill>
                  <a:schemeClr val="tx1"/>
                </a:solidFill>
                <a:latin typeface="Arial" charset="0"/>
              </a:rPr>
              <a:t>Músculo </a:t>
            </a:r>
            <a:r>
              <a:rPr lang="es-ES" sz="2800" b="1" dirty="0" err="1" smtClean="0">
                <a:solidFill>
                  <a:schemeClr val="tx1"/>
                </a:solidFill>
                <a:latin typeface="Arial" charset="0"/>
              </a:rPr>
              <a:t>cuadríceps</a:t>
            </a:r>
            <a:r>
              <a:rPr lang="es-ES" sz="2800" b="1" dirty="0" smtClean="0">
                <a:solidFill>
                  <a:schemeClr val="tx1"/>
                </a:solidFill>
                <a:latin typeface="Arial" charset="0"/>
              </a:rPr>
              <a:t> femoral: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64344" y="1285861"/>
            <a:ext cx="4038600" cy="5010604"/>
          </a:xfrm>
        </p:spPr>
        <p:txBody>
          <a:bodyPr>
            <a:normAutofit fontScale="925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s-ES" dirty="0" smtClean="0"/>
              <a:t>Tiene 4 cabezas que se unen distalmente: recto femoral, vastos lateral, vastos intermedio y vastos medial.</a:t>
            </a:r>
          </a:p>
          <a:p>
            <a:pPr eaLnBrk="1" hangingPunct="1">
              <a:buFont typeface="Wingdings" pitchFamily="2" charset="2"/>
              <a:buNone/>
            </a:pPr>
            <a:r>
              <a:rPr lang="es-ES" dirty="0" smtClean="0"/>
              <a:t>Ocupa toda la región anterior y lateral el  muslo.</a:t>
            </a:r>
          </a:p>
          <a:p>
            <a:pPr eaLnBrk="1" hangingPunct="1">
              <a:buFont typeface="Wingdings" pitchFamily="2" charset="2"/>
              <a:buNone/>
            </a:pPr>
            <a:r>
              <a:rPr lang="es-ES" dirty="0" smtClean="0"/>
              <a:t>Funciones:</a:t>
            </a:r>
          </a:p>
          <a:p>
            <a:pPr eaLnBrk="1" hangingPunct="1">
              <a:buFontTx/>
              <a:buChar char="-"/>
            </a:pPr>
            <a:r>
              <a:rPr lang="es-ES" dirty="0" smtClean="0"/>
              <a:t>Flexión del muslo.</a:t>
            </a:r>
          </a:p>
          <a:p>
            <a:pPr eaLnBrk="1" hangingPunct="1">
              <a:buFontTx/>
              <a:buChar char="-"/>
            </a:pPr>
            <a:r>
              <a:rPr lang="es-ES" dirty="0" smtClean="0"/>
              <a:t>Extensor de la pierna.</a:t>
            </a:r>
          </a:p>
        </p:txBody>
      </p:sp>
      <p:pic>
        <p:nvPicPr>
          <p:cNvPr id="5" name="4 Marcador de contenido" descr="Imagen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29124" y="1285860"/>
            <a:ext cx="4530835" cy="51702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muscpi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4643446"/>
            <a:ext cx="3048000" cy="2105025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s-ES" sz="3600" b="1" dirty="0" smtClean="0">
                <a:solidFill>
                  <a:schemeClr val="tx1"/>
                </a:solidFill>
              </a:rPr>
              <a:t>MUSCULOS DEL MIEMBRO INFERIOR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64344" y="1428737"/>
            <a:ext cx="3679028" cy="4867728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s-ES" sz="4000" b="1" dirty="0" smtClean="0">
                <a:latin typeface="Times New Roman" pitchFamily="18" charset="0"/>
              </a:rPr>
              <a:t>Estos músculos se sitúan en las regiones de los miembros inferiores y están inervados por el plexo </a:t>
            </a:r>
            <a:r>
              <a:rPr lang="es-ES" sz="4000" b="1" dirty="0" err="1" smtClean="0">
                <a:latin typeface="Times New Roman" pitchFamily="18" charset="0"/>
              </a:rPr>
              <a:t>lumbosacro</a:t>
            </a:r>
            <a:r>
              <a:rPr lang="es-ES" sz="4000" b="1" dirty="0" smtClean="0">
                <a:latin typeface="Times New Roman" pitchFamily="18" charset="0"/>
              </a:rPr>
              <a:t>.</a:t>
            </a:r>
          </a:p>
        </p:txBody>
      </p:sp>
      <p:pic>
        <p:nvPicPr>
          <p:cNvPr id="6" name="5 Imagen" descr="buddhacore_v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934" y="1428736"/>
            <a:ext cx="3214710" cy="3000396"/>
          </a:xfrm>
          <a:prstGeom prst="rect">
            <a:avLst/>
          </a:prstGeom>
        </p:spPr>
      </p:pic>
      <p:pic>
        <p:nvPicPr>
          <p:cNvPr id="5" name="4 Marcador de contenido" descr="inferiores.jpg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7500926" y="571480"/>
            <a:ext cx="1643074" cy="38576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Recto Femoral: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_tradnl" dirty="0" smtClean="0"/>
              <a:t>Situado superficialmente ocupando la región anterior del muslo.</a:t>
            </a:r>
          </a:p>
          <a:p>
            <a:r>
              <a:rPr lang="es-ES_tradnl" dirty="0" smtClean="0"/>
              <a:t>Inicia en la espina ilíaca </a:t>
            </a:r>
            <a:r>
              <a:rPr lang="es-ES_tradnl" dirty="0" err="1" smtClean="0"/>
              <a:t>anteroinferior</a:t>
            </a:r>
            <a:r>
              <a:rPr lang="es-ES_tradnl" dirty="0" smtClean="0"/>
              <a:t>.</a:t>
            </a:r>
            <a:endParaRPr lang="es-MX" dirty="0"/>
          </a:p>
        </p:txBody>
      </p:sp>
      <p:pic>
        <p:nvPicPr>
          <p:cNvPr id="5" name="4 Marcador de contenido" descr="recto anterior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43570" y="202744"/>
            <a:ext cx="2643206" cy="66552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Vasto medial: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_tradnl" dirty="0" smtClean="0"/>
              <a:t>Ocupa </a:t>
            </a:r>
            <a:r>
              <a:rPr lang="es-ES_tradnl" dirty="0" err="1" smtClean="0"/>
              <a:t>region</a:t>
            </a:r>
            <a:r>
              <a:rPr lang="es-ES_tradnl" dirty="0" smtClean="0"/>
              <a:t> anteromedial de la mitad inferior del muslo. Cubierto parcialmente por el recto femoral.</a:t>
            </a:r>
            <a:endParaRPr lang="es-MX" dirty="0"/>
          </a:p>
        </p:txBody>
      </p:sp>
      <p:pic>
        <p:nvPicPr>
          <p:cNvPr id="5" name="4 Marcador de contenido" descr="vasto interno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15008" y="285728"/>
            <a:ext cx="2008184" cy="64261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Vasto lateral: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_tradnl" dirty="0" smtClean="0"/>
              <a:t>Ocupa casi toda la región anterolateral del muslo.</a:t>
            </a:r>
          </a:p>
          <a:p>
            <a:r>
              <a:rPr lang="es-ES_tradnl" dirty="0" smtClean="0"/>
              <a:t>Cubierto por el m. tensor de la fascia lata y por delante por el m. recto femoral.</a:t>
            </a:r>
            <a:endParaRPr lang="es-MX" dirty="0"/>
          </a:p>
        </p:txBody>
      </p:sp>
      <p:pic>
        <p:nvPicPr>
          <p:cNvPr id="5" name="4 Marcador de contenido" descr="vasto externo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43570" y="142852"/>
            <a:ext cx="2143140" cy="64261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Vasto intermedio: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_tradnl" dirty="0" smtClean="0"/>
              <a:t>Región anterior del muslo, sobre la cara anterior el fémur entre los músculos vasto medial y lateral.</a:t>
            </a:r>
          </a:p>
          <a:p>
            <a:r>
              <a:rPr lang="es-ES_tradnl" dirty="0" smtClean="0"/>
              <a:t>Cubierto por el recto femoral.</a:t>
            </a:r>
            <a:endParaRPr lang="es-MX" dirty="0"/>
          </a:p>
        </p:txBody>
      </p:sp>
      <p:pic>
        <p:nvPicPr>
          <p:cNvPr id="5" name="4 Marcador de contenido" descr="vasto intermedio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86446" y="214290"/>
            <a:ext cx="2079622" cy="64261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s-ES" sz="3600" dirty="0" smtClean="0">
                <a:solidFill>
                  <a:schemeClr val="tx1"/>
                </a:solidFill>
                <a:latin typeface="Arial" charset="0"/>
              </a:rPr>
              <a:t>Músculo sartorio:</a:t>
            </a:r>
          </a:p>
        </p:txBody>
      </p:sp>
      <p:pic>
        <p:nvPicPr>
          <p:cNvPr id="5" name="4 Marcador de contenido" descr="sartorio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14414" y="26229"/>
            <a:ext cx="2000264" cy="6831772"/>
          </a:xfrm>
        </p:spPr>
      </p:pic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s-ES" dirty="0" smtClean="0"/>
              <a:t>Forma de cinta estrecha y es el más largo de todo el cuerpo humano.</a:t>
            </a:r>
          </a:p>
          <a:p>
            <a:pPr>
              <a:buNone/>
            </a:pPr>
            <a:r>
              <a:rPr lang="es-ES" dirty="0" smtClean="0"/>
              <a:t>Funciones:</a:t>
            </a:r>
          </a:p>
          <a:p>
            <a:pPr>
              <a:buNone/>
            </a:pPr>
            <a:r>
              <a:rPr lang="es-ES" dirty="0" smtClean="0"/>
              <a:t>- En la articulación coxal produce rotación lateral, mientras que en la articulación de la rodilla produce rotación medial y en ambas articulaciones produce el movimiento de </a:t>
            </a:r>
            <a:r>
              <a:rPr lang="es-ES" dirty="0" err="1" smtClean="0"/>
              <a:t>flexion</a:t>
            </a:r>
            <a:r>
              <a:rPr lang="es-ES" dirty="0" smtClean="0"/>
              <a:t>.</a:t>
            </a:r>
          </a:p>
          <a:p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476250"/>
            <a:ext cx="7772400" cy="655638"/>
          </a:xfrm>
        </p:spPr>
        <p:txBody>
          <a:bodyPr/>
          <a:lstStyle/>
          <a:p>
            <a:pPr eaLnBrk="1" hangingPunct="1"/>
            <a:r>
              <a:rPr lang="es-ES" sz="2800" b="1" smtClean="0">
                <a:solidFill>
                  <a:schemeClr val="tx1"/>
                </a:solidFill>
                <a:latin typeface="Arial" charset="0"/>
              </a:rPr>
              <a:t>Grupo posterior: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827088" y="1052513"/>
            <a:ext cx="7772400" cy="5329237"/>
          </a:xfrm>
        </p:spPr>
        <p:txBody>
          <a:bodyPr>
            <a:normAutofit/>
          </a:bodyPr>
          <a:lstStyle/>
          <a:p>
            <a:pPr eaLnBrk="1" hangingPunct="1">
              <a:buFontTx/>
              <a:buChar char="-"/>
            </a:pPr>
            <a:r>
              <a:rPr lang="es-ES" dirty="0" smtClean="0"/>
              <a:t>Músculo semitendinoso.</a:t>
            </a:r>
          </a:p>
          <a:p>
            <a:pPr eaLnBrk="1" hangingPunct="1">
              <a:buFontTx/>
              <a:buChar char="-"/>
            </a:pPr>
            <a:r>
              <a:rPr lang="es-ES" dirty="0" smtClean="0"/>
              <a:t>Músculo semimembranoso.</a:t>
            </a:r>
          </a:p>
          <a:p>
            <a:pPr eaLnBrk="1" hangingPunct="1">
              <a:buFontTx/>
              <a:buChar char="-"/>
            </a:pPr>
            <a:r>
              <a:rPr lang="es-ES" dirty="0" smtClean="0"/>
              <a:t>Músculo bíceps femoral.</a:t>
            </a:r>
          </a:p>
          <a:p>
            <a:pPr eaLnBrk="1" hangingPunct="1">
              <a:buFontTx/>
              <a:buChar char="-"/>
            </a:pPr>
            <a:r>
              <a:rPr lang="es-ES" dirty="0" smtClean="0"/>
              <a:t>Músculo poplíteo.</a:t>
            </a:r>
          </a:p>
          <a:p>
            <a:pPr eaLnBrk="1" hangingPunct="1">
              <a:buFontTx/>
              <a:buChar char="-"/>
            </a:pPr>
            <a:r>
              <a:rPr lang="es-ES" dirty="0" smtClean="0"/>
              <a:t>La mayoría de estos músculos son </a:t>
            </a:r>
            <a:r>
              <a:rPr lang="es-ES" dirty="0" err="1" smtClean="0"/>
              <a:t>biarticulares</a:t>
            </a:r>
            <a:r>
              <a:rPr lang="es-ES" dirty="0" smtClean="0"/>
              <a:t> (actúan sobre la articulación de la rodilla y sobre la articulación coxal).</a:t>
            </a:r>
          </a:p>
          <a:p>
            <a:pPr eaLnBrk="1" hangingPunct="1">
              <a:buFontTx/>
              <a:buChar char="-"/>
            </a:pPr>
            <a:r>
              <a:rPr lang="es-ES" dirty="0" smtClean="0"/>
              <a:t>Funciones: extensión del muslo, flexión de la pierna y rotación de la pierna.</a:t>
            </a:r>
          </a:p>
          <a:p>
            <a:pPr eaLnBrk="1" hangingPunct="1">
              <a:buFontTx/>
              <a:buChar char="-"/>
            </a:pP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Músculo semitendinoso:</a:t>
            </a:r>
            <a:endParaRPr lang="es-MX" dirty="0"/>
          </a:p>
        </p:txBody>
      </p:sp>
      <p:pic>
        <p:nvPicPr>
          <p:cNvPr id="6" name="5 Marcador de contenido" descr="semitendinoso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8728" y="1500174"/>
            <a:ext cx="2182808" cy="4989276"/>
          </a:xfrm>
        </p:spPr>
      </p:pic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_tradnl" dirty="0" smtClean="0"/>
              <a:t>Extenso tendón que ocupa casi toda su mitad distal.</a:t>
            </a:r>
          </a:p>
          <a:p>
            <a:r>
              <a:rPr lang="es-ES_tradnl" dirty="0" smtClean="0"/>
              <a:t>Se sitúa en la parte medial de la región posterior del muslo. </a:t>
            </a:r>
          </a:p>
          <a:p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Músculos semimembranoso:</a:t>
            </a:r>
            <a:endParaRPr lang="es-MX" dirty="0"/>
          </a:p>
        </p:txBody>
      </p:sp>
      <p:pic>
        <p:nvPicPr>
          <p:cNvPr id="5" name="4 Marcador de contenido" descr="semimembranoso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14414" y="1176450"/>
            <a:ext cx="2084413" cy="5391277"/>
          </a:xfrm>
        </p:spPr>
      </p:pic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_tradnl" dirty="0" smtClean="0"/>
              <a:t>Parte medial de la región posterior del muslo.</a:t>
            </a:r>
          </a:p>
          <a:p>
            <a:r>
              <a:rPr lang="es-ES_tradnl" dirty="0" smtClean="0"/>
              <a:t>Borde lateral cubierto por el semitendinoso(surco ancho y longitudinal).</a:t>
            </a:r>
          </a:p>
          <a:p>
            <a:pPr>
              <a:buNone/>
            </a:pPr>
            <a:r>
              <a:rPr lang="es-ES_tradnl" dirty="0" smtClean="0"/>
              <a:t>                                   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Músculo bíceps femoral: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_tradnl" dirty="0" smtClean="0"/>
              <a:t>Se distinguen dos cabezas: larga y breve.</a:t>
            </a:r>
          </a:p>
          <a:p>
            <a:r>
              <a:rPr lang="es-ES_tradnl" dirty="0" err="1" smtClean="0"/>
              <a:t>Sit</a:t>
            </a:r>
            <a:r>
              <a:rPr lang="es-ES_tradnl" dirty="0" smtClean="0"/>
              <a:t>: parte lateral de la cara posterior del muslo. La cabeza larga inicia en la tuberosidad isquiática y la cabeza breve en el fémur.</a:t>
            </a:r>
            <a:endParaRPr lang="es-MX" dirty="0"/>
          </a:p>
        </p:txBody>
      </p:sp>
      <p:pic>
        <p:nvPicPr>
          <p:cNvPr id="5" name="4 Marcador de contenido" descr="biceps femoral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86578" y="1214422"/>
            <a:ext cx="2011386" cy="4469747"/>
          </a:xfrm>
        </p:spPr>
      </p:pic>
      <p:pic>
        <p:nvPicPr>
          <p:cNvPr id="6" name="5 Imagen" descr="biceps femoral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214422"/>
            <a:ext cx="1977940" cy="45210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Músculo </a:t>
            </a:r>
            <a:r>
              <a:rPr lang="es-ES_tradnl" dirty="0" smtClean="0"/>
              <a:t>poplíteo</a:t>
            </a:r>
            <a:r>
              <a:rPr lang="es-ES_tradnl" dirty="0" smtClean="0"/>
              <a:t>:</a:t>
            </a: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_tradnl" dirty="0" smtClean="0"/>
              <a:t>Inicia en la parte distal del fémur y no en el coxal como los demás, solo cruza la rodilla.</a:t>
            </a:r>
          </a:p>
          <a:p>
            <a:r>
              <a:rPr lang="es-ES_tradnl" dirty="0" smtClean="0"/>
              <a:t>Funciones:</a:t>
            </a:r>
            <a:r>
              <a:rPr lang="es-ES_tradnl" dirty="0" smtClean="0"/>
              <a:t> </a:t>
            </a:r>
            <a:r>
              <a:rPr lang="es-ES_tradnl" dirty="0" err="1" smtClean="0"/>
              <a:t>flexion</a:t>
            </a:r>
            <a:r>
              <a:rPr lang="es-ES_tradnl" dirty="0" smtClean="0"/>
              <a:t> y </a:t>
            </a:r>
            <a:r>
              <a:rPr lang="es-ES_tradnl" dirty="0" err="1" smtClean="0"/>
              <a:t>rotacion</a:t>
            </a:r>
            <a:r>
              <a:rPr lang="es-ES_tradnl" dirty="0" smtClean="0"/>
              <a:t> medial de la pierna.</a:t>
            </a:r>
          </a:p>
        </p:txBody>
      </p:sp>
      <p:pic>
        <p:nvPicPr>
          <p:cNvPr id="8" name="7 Marcador de contenido" descr="popliteo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00760" y="785794"/>
            <a:ext cx="1873274" cy="55229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12064"/>
            <a:ext cx="7772400" cy="1273862"/>
          </a:xfrm>
        </p:spPr>
        <p:txBody>
          <a:bodyPr>
            <a:normAutofit/>
          </a:bodyPr>
          <a:lstStyle/>
          <a:p>
            <a:pPr eaLnBrk="1" hangingPunct="1"/>
            <a:r>
              <a:rPr lang="es-ES" sz="3800" b="1" dirty="0" smtClean="0"/>
              <a:t>Grupos musculares del miembro inferior.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ES" b="1" dirty="0" smtClean="0"/>
              <a:t>Músculos de la región glútea.</a:t>
            </a:r>
          </a:p>
          <a:p>
            <a:pPr eaLnBrk="1" hangingPunct="1">
              <a:buFont typeface="Wingdings" pitchFamily="2" charset="2"/>
              <a:buNone/>
            </a:pPr>
            <a:endParaRPr lang="es-ES" b="1" dirty="0" smtClean="0"/>
          </a:p>
          <a:p>
            <a:pPr eaLnBrk="1" hangingPunct="1"/>
            <a:r>
              <a:rPr lang="es-ES" b="1" dirty="0" smtClean="0"/>
              <a:t>Músculos de la región del muslo.</a:t>
            </a:r>
          </a:p>
          <a:p>
            <a:pPr eaLnBrk="1" hangingPunct="1">
              <a:buFont typeface="Wingdings" pitchFamily="2" charset="2"/>
              <a:buNone/>
            </a:pPr>
            <a:endParaRPr lang="es-ES" b="1" dirty="0" smtClean="0"/>
          </a:p>
          <a:p>
            <a:pPr eaLnBrk="1" hangingPunct="1"/>
            <a:r>
              <a:rPr lang="es-ES" b="1" dirty="0" smtClean="0"/>
              <a:t>Músculos de la región de la pierna.</a:t>
            </a:r>
          </a:p>
          <a:p>
            <a:pPr eaLnBrk="1" hangingPunct="1">
              <a:buFont typeface="Wingdings" pitchFamily="2" charset="2"/>
              <a:buNone/>
            </a:pPr>
            <a:endParaRPr lang="es-ES" b="1" dirty="0" smtClean="0"/>
          </a:p>
          <a:p>
            <a:pPr eaLnBrk="1" hangingPunct="1"/>
            <a:r>
              <a:rPr lang="es-ES" b="1" dirty="0" smtClean="0"/>
              <a:t>Músculos del pie.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549275"/>
            <a:ext cx="7772400" cy="584200"/>
          </a:xfrm>
        </p:spPr>
        <p:txBody>
          <a:bodyPr/>
          <a:lstStyle/>
          <a:p>
            <a:pPr eaLnBrk="1" hangingPunct="1"/>
            <a:r>
              <a:rPr lang="es-ES" sz="2800" b="1" dirty="0" smtClean="0">
                <a:solidFill>
                  <a:schemeClr val="tx1"/>
                </a:solidFill>
                <a:latin typeface="Arial" charset="0"/>
              </a:rPr>
              <a:t>Grupo medial: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071546"/>
            <a:ext cx="7772400" cy="5381642"/>
          </a:xfrm>
        </p:spPr>
        <p:txBody>
          <a:bodyPr>
            <a:normAutofit/>
          </a:bodyPr>
          <a:lstStyle/>
          <a:p>
            <a:pPr eaLnBrk="1" hangingPunct="1">
              <a:buFontTx/>
              <a:buChar char="-"/>
            </a:pPr>
            <a:r>
              <a:rPr lang="es-ES" dirty="0" smtClean="0"/>
              <a:t>Músculo pectíneo.</a:t>
            </a:r>
          </a:p>
          <a:p>
            <a:pPr eaLnBrk="1" hangingPunct="1">
              <a:buFontTx/>
              <a:buChar char="-"/>
            </a:pPr>
            <a:r>
              <a:rPr lang="es-ES" dirty="0" smtClean="0"/>
              <a:t>Músculo aductor largo.</a:t>
            </a:r>
          </a:p>
          <a:p>
            <a:pPr eaLnBrk="1" hangingPunct="1">
              <a:buFontTx/>
              <a:buChar char="-"/>
            </a:pPr>
            <a:r>
              <a:rPr lang="es-ES" dirty="0" smtClean="0"/>
              <a:t>Músculo aductor breve.</a:t>
            </a:r>
          </a:p>
          <a:p>
            <a:pPr eaLnBrk="1" hangingPunct="1">
              <a:buFontTx/>
              <a:buChar char="-"/>
            </a:pPr>
            <a:r>
              <a:rPr lang="es-ES" dirty="0" smtClean="0"/>
              <a:t>Músculo aductor magno.</a:t>
            </a:r>
          </a:p>
          <a:p>
            <a:pPr eaLnBrk="1" hangingPunct="1">
              <a:buFontTx/>
              <a:buChar char="-"/>
            </a:pPr>
            <a:r>
              <a:rPr lang="es-ES" dirty="0" smtClean="0"/>
              <a:t>Músculo grácil.</a:t>
            </a:r>
          </a:p>
          <a:p>
            <a:pPr eaLnBrk="1" hangingPunct="1">
              <a:buFontTx/>
              <a:buChar char="-"/>
            </a:pPr>
            <a:r>
              <a:rPr lang="es-ES" dirty="0" smtClean="0"/>
              <a:t>Se extienden desde el coxal hasta el fémur.</a:t>
            </a:r>
          </a:p>
          <a:p>
            <a:pPr eaLnBrk="1" hangingPunct="1">
              <a:buFontTx/>
              <a:buNone/>
            </a:pPr>
            <a:r>
              <a:rPr lang="es-ES" dirty="0" smtClean="0"/>
              <a:t>Funciones: </a:t>
            </a:r>
            <a:r>
              <a:rPr lang="es-ES" dirty="0" smtClean="0"/>
              <a:t>Aducción </a:t>
            </a:r>
            <a:r>
              <a:rPr lang="es-ES" dirty="0" smtClean="0"/>
              <a:t>del muslo, Ligera rotación lateral del muslo y los mas próximos a la cara  anterior del muslo realizan la flexión del muslo (pectíneo y aductor largo y breve</a:t>
            </a:r>
            <a:r>
              <a:rPr lang="es-ES" dirty="0" smtClean="0"/>
              <a:t>).</a:t>
            </a:r>
          </a:p>
          <a:p>
            <a:pPr eaLnBrk="1" hangingPunct="1">
              <a:buFontTx/>
              <a:buNone/>
            </a:pP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Músculo pectíneo</a:t>
            </a:r>
            <a:endParaRPr lang="es-MX" dirty="0"/>
          </a:p>
        </p:txBody>
      </p:sp>
      <p:pic>
        <p:nvPicPr>
          <p:cNvPr id="7" name="6 Marcador de contenido" descr="m. pectíneo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85852" y="1232889"/>
            <a:ext cx="2109417" cy="5625111"/>
          </a:xfrm>
        </p:spPr>
      </p:pic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_tradnl" dirty="0" smtClean="0"/>
              <a:t>Por su lado medial colinda con el aductor largo y el </a:t>
            </a:r>
            <a:r>
              <a:rPr lang="es-ES_tradnl" dirty="0" err="1" smtClean="0"/>
              <a:t>iliopsoas</a:t>
            </a:r>
            <a:r>
              <a:rPr lang="es-ES_tradnl" dirty="0" smtClean="0"/>
              <a:t>.</a:t>
            </a:r>
          </a:p>
          <a:p>
            <a:r>
              <a:rPr lang="es-ES_tradnl" dirty="0" smtClean="0"/>
              <a:t>Inicia en el pubis y termina en la línea pectínea.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Músculo aductor largo: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214414" y="1785926"/>
            <a:ext cx="4038600" cy="4525963"/>
          </a:xfrm>
        </p:spPr>
        <p:txBody>
          <a:bodyPr/>
          <a:lstStyle/>
          <a:p>
            <a:r>
              <a:rPr lang="es-ES_tradnl" dirty="0" smtClean="0"/>
              <a:t>Esta situado en la región anteromedial (más superficial que el breve).</a:t>
            </a:r>
          </a:p>
          <a:p>
            <a:r>
              <a:rPr lang="es-ES_tradnl" dirty="0" smtClean="0"/>
              <a:t>Inicia en el pubis, y termina en el fémur.</a:t>
            </a:r>
            <a:endParaRPr lang="es-MX" dirty="0"/>
          </a:p>
        </p:txBody>
      </p:sp>
      <p:pic>
        <p:nvPicPr>
          <p:cNvPr id="5" name="4 Marcador de contenido" descr="aductor largo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00826" y="857232"/>
            <a:ext cx="1820886" cy="56027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Músculo aductor breve: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357290" y="1785926"/>
            <a:ext cx="4038600" cy="4525963"/>
          </a:xfrm>
        </p:spPr>
        <p:txBody>
          <a:bodyPr/>
          <a:lstStyle/>
          <a:p>
            <a:r>
              <a:rPr lang="es-ES_tradnl" dirty="0" smtClean="0"/>
              <a:t>Situado en la región anteromedial.</a:t>
            </a:r>
          </a:p>
          <a:p>
            <a:r>
              <a:rPr lang="es-ES_tradnl" dirty="0" smtClean="0"/>
              <a:t>Inicia en el pubis y termina en el fémur.</a:t>
            </a:r>
          </a:p>
          <a:p>
            <a:pPr>
              <a:buNone/>
            </a:pPr>
            <a:endParaRPr lang="es-MX" dirty="0"/>
          </a:p>
        </p:txBody>
      </p:sp>
      <p:pic>
        <p:nvPicPr>
          <p:cNvPr id="5" name="4 Marcador de contenido" descr="aductor breve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43636" y="1244984"/>
            <a:ext cx="1785950" cy="54952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Músculo aductor magno:</a:t>
            </a:r>
            <a:endParaRPr lang="es-MX" dirty="0"/>
          </a:p>
        </p:txBody>
      </p:sp>
      <p:pic>
        <p:nvPicPr>
          <p:cNvPr id="5" name="4 Marcador de contenido" descr="aductor magno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57290" y="1142984"/>
            <a:ext cx="1928826" cy="5715016"/>
          </a:xfrm>
        </p:spPr>
      </p:pic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_tradnl" dirty="0" smtClean="0"/>
              <a:t>Es ancho y grueso siendo el más grande de la musculatura de este grupo, situado profundamente a los aductores largo y breve, y por fuera del grácil.</a:t>
            </a:r>
          </a:p>
          <a:p>
            <a:r>
              <a:rPr lang="es-ES_tradnl" dirty="0" smtClean="0"/>
              <a:t>Inicia en la rama </a:t>
            </a:r>
            <a:r>
              <a:rPr lang="es-ES_tradnl" dirty="0" err="1" smtClean="0"/>
              <a:t>isquiopúbica</a:t>
            </a:r>
            <a:r>
              <a:rPr lang="es-ES_tradnl" dirty="0" smtClean="0"/>
              <a:t>.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Músculo grácil:</a:t>
            </a:r>
            <a:endParaRPr lang="es-MX" dirty="0"/>
          </a:p>
        </p:txBody>
      </p:sp>
      <p:pic>
        <p:nvPicPr>
          <p:cNvPr id="5" name="4 Marcador de contenido" descr="m.gracil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14414" y="1285860"/>
            <a:ext cx="1970112" cy="5388341"/>
          </a:xfrm>
        </p:spPr>
      </p:pic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_tradnl" dirty="0" smtClean="0"/>
              <a:t>Es largo y el más medial de todo este grupo.</a:t>
            </a:r>
          </a:p>
          <a:p>
            <a:r>
              <a:rPr lang="es-ES_tradnl" dirty="0" smtClean="0"/>
              <a:t>Inicia en el pubis y termina en la tibia.</a:t>
            </a:r>
          </a:p>
          <a:p>
            <a:pPr>
              <a:buNone/>
            </a:pPr>
            <a:r>
              <a:rPr lang="es-ES_tradnl" dirty="0" smtClean="0"/>
              <a:t>Función:  mueve la pierna realizando la flexión de la pierna y rotación medial.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2800" b="1" dirty="0" smtClean="0">
                <a:solidFill>
                  <a:schemeClr val="tx1"/>
                </a:solidFill>
                <a:latin typeface="Arial" charset="0"/>
              </a:rPr>
              <a:t>MUSCULOS DE LA REGION DE LA PIERNA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428736"/>
            <a:ext cx="7772400" cy="4926824"/>
          </a:xfrm>
        </p:spPr>
        <p:txBody>
          <a:bodyPr>
            <a:normAutofit/>
          </a:bodyPr>
          <a:lstStyle/>
          <a:p>
            <a:pPr eaLnBrk="1" hangingPunct="1">
              <a:buFontTx/>
              <a:buChar char="-"/>
            </a:pPr>
            <a:r>
              <a:rPr lang="es-ES" dirty="0" smtClean="0"/>
              <a:t>Son músculos largos y se adhieren entre si constituyendo potentes </a:t>
            </a:r>
            <a:r>
              <a:rPr lang="es-ES" dirty="0" smtClean="0"/>
              <a:t>masas; movimientos amplios e intensos.</a:t>
            </a:r>
            <a:endParaRPr lang="es-ES" dirty="0" smtClean="0"/>
          </a:p>
          <a:p>
            <a:pPr eaLnBrk="1" hangingPunct="1">
              <a:buFontTx/>
              <a:buChar char="-"/>
            </a:pPr>
            <a:r>
              <a:rPr lang="es-ES" dirty="0" smtClean="0"/>
              <a:t>Se </a:t>
            </a:r>
            <a:r>
              <a:rPr lang="es-ES" dirty="0" smtClean="0"/>
              <a:t>extiende desde los huesos de la pierna hasta los huesos de la región del pie</a:t>
            </a:r>
            <a:r>
              <a:rPr lang="es-ES" dirty="0" smtClean="0"/>
              <a:t>. </a:t>
            </a:r>
          </a:p>
          <a:p>
            <a:pPr eaLnBrk="1" hangingPunct="1">
              <a:buFontTx/>
              <a:buChar char="-"/>
            </a:pPr>
            <a:r>
              <a:rPr lang="es-ES" dirty="0" smtClean="0"/>
              <a:t>Mantiene el cuerpo en posición vertical .</a:t>
            </a:r>
            <a:endParaRPr lang="es-ES" dirty="0" smtClean="0"/>
          </a:p>
          <a:p>
            <a:pPr>
              <a:buFontTx/>
              <a:buChar char="-"/>
            </a:pPr>
            <a:r>
              <a:rPr lang="es-ES" dirty="0" smtClean="0"/>
              <a:t>Se divide para su estudio en 3 grupos: anterior, posterior y lateral.</a:t>
            </a:r>
          </a:p>
          <a:p>
            <a:pPr eaLnBrk="1" hangingPunct="1">
              <a:buFontTx/>
              <a:buChar char="-"/>
            </a:pP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476250"/>
            <a:ext cx="4371980" cy="565467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" b="1" u="sng" dirty="0" smtClean="0"/>
              <a:t>Grupo anterior</a:t>
            </a:r>
            <a:r>
              <a:rPr lang="es-ES" b="1" u="sng" dirty="0" smtClean="0"/>
              <a:t>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" dirty="0" smtClean="0"/>
              <a:t>Realiza la flexión dorsal del pie siendo antagonista de los grupos posterior y lateral que realizan la flexión plantar.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s-ES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s-ES" b="1" dirty="0" smtClean="0"/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s-ES" dirty="0" smtClean="0"/>
              <a:t>Músculo </a:t>
            </a:r>
            <a:r>
              <a:rPr lang="es-ES" dirty="0" err="1" smtClean="0"/>
              <a:t>tibial</a:t>
            </a:r>
            <a:r>
              <a:rPr lang="es-ES" dirty="0" smtClean="0"/>
              <a:t> anterior</a:t>
            </a:r>
            <a:r>
              <a:rPr lang="es-ES" dirty="0" smtClean="0"/>
              <a:t>.</a:t>
            </a:r>
          </a:p>
          <a:p>
            <a:pPr eaLnBrk="1" hangingPunct="1">
              <a:lnSpc>
                <a:spcPct val="90000"/>
              </a:lnSpc>
              <a:buNone/>
            </a:pPr>
            <a:endParaRPr lang="es-ES" dirty="0" smtClean="0"/>
          </a:p>
          <a:p>
            <a:pPr eaLnBrk="1" hangingPunct="1">
              <a:lnSpc>
                <a:spcPct val="90000"/>
              </a:lnSpc>
              <a:buNone/>
            </a:pPr>
            <a:endParaRPr lang="es-ES" dirty="0" smtClean="0"/>
          </a:p>
          <a:p>
            <a:pPr eaLnBrk="1" hangingPunct="1">
              <a:lnSpc>
                <a:spcPct val="90000"/>
              </a:lnSpc>
              <a:buNone/>
            </a:pPr>
            <a:endParaRPr lang="es-ES" dirty="0" smtClean="0"/>
          </a:p>
          <a:p>
            <a:pPr eaLnBrk="1" hangingPunct="1">
              <a:lnSpc>
                <a:spcPct val="90000"/>
              </a:lnSpc>
              <a:buNone/>
            </a:pPr>
            <a:endParaRPr lang="es-ES" dirty="0" smtClean="0"/>
          </a:p>
          <a:p>
            <a:pPr eaLnBrk="1" hangingPunct="1">
              <a:lnSpc>
                <a:spcPct val="90000"/>
              </a:lnSpc>
              <a:buNone/>
            </a:pPr>
            <a:endParaRPr lang="es-ES" dirty="0" smtClean="0"/>
          </a:p>
          <a:p>
            <a:pPr eaLnBrk="1" hangingPunct="1">
              <a:lnSpc>
                <a:spcPct val="90000"/>
              </a:lnSpc>
              <a:buNone/>
            </a:pPr>
            <a:endParaRPr lang="es-ES" dirty="0" smtClean="0"/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es-ES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s-ES" b="1" dirty="0" smtClean="0"/>
          </a:p>
        </p:txBody>
      </p:sp>
      <p:pic>
        <p:nvPicPr>
          <p:cNvPr id="3" name="2 Imagen" descr="tibial anteri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214290"/>
            <a:ext cx="2071702" cy="63631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14348" y="214290"/>
            <a:ext cx="7972452" cy="614127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Char char="-"/>
            </a:pPr>
            <a:r>
              <a:rPr lang="es-ES" dirty="0" smtClean="0"/>
              <a:t>Músculo extensor largo de los dedos</a:t>
            </a:r>
            <a:r>
              <a:rPr lang="es-ES" dirty="0" smtClean="0"/>
              <a:t>.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es-ES" dirty="0" smtClean="0"/>
          </a:p>
          <a:p>
            <a:pPr>
              <a:lnSpc>
                <a:spcPct val="90000"/>
              </a:lnSpc>
              <a:buFontTx/>
              <a:buChar char="-"/>
            </a:pPr>
            <a:endParaRPr lang="es-ES" dirty="0" smtClean="0"/>
          </a:p>
          <a:p>
            <a:pPr>
              <a:lnSpc>
                <a:spcPct val="90000"/>
              </a:lnSpc>
              <a:buNone/>
            </a:pPr>
            <a:endParaRPr lang="es-ES" dirty="0" smtClean="0"/>
          </a:p>
          <a:p>
            <a:pPr>
              <a:lnSpc>
                <a:spcPct val="90000"/>
              </a:lnSpc>
              <a:buFontTx/>
              <a:buChar char="-"/>
            </a:pPr>
            <a:endParaRPr lang="es-ES" dirty="0" smtClean="0"/>
          </a:p>
          <a:p>
            <a:pPr>
              <a:lnSpc>
                <a:spcPct val="90000"/>
              </a:lnSpc>
              <a:buFontTx/>
              <a:buChar char="-"/>
            </a:pPr>
            <a:endParaRPr lang="es-ES" dirty="0" smtClean="0"/>
          </a:p>
          <a:p>
            <a:pPr>
              <a:lnSpc>
                <a:spcPct val="90000"/>
              </a:lnSpc>
              <a:buFontTx/>
              <a:buChar char="-"/>
            </a:pPr>
            <a:endParaRPr lang="es-ES" dirty="0" smtClean="0"/>
          </a:p>
          <a:p>
            <a:pPr>
              <a:lnSpc>
                <a:spcPct val="90000"/>
              </a:lnSpc>
              <a:buFontTx/>
              <a:buChar char="-"/>
            </a:pPr>
            <a:endParaRPr lang="es-ES" dirty="0" smtClean="0"/>
          </a:p>
          <a:p>
            <a:pPr>
              <a:lnSpc>
                <a:spcPct val="90000"/>
              </a:lnSpc>
              <a:buFontTx/>
              <a:buChar char="-"/>
            </a:pPr>
            <a:endParaRPr lang="es-ES" dirty="0" smtClean="0"/>
          </a:p>
          <a:p>
            <a:pPr>
              <a:lnSpc>
                <a:spcPct val="90000"/>
              </a:lnSpc>
              <a:buFontTx/>
              <a:buChar char="-"/>
            </a:pPr>
            <a:endParaRPr lang="es-ES" dirty="0" smtClean="0"/>
          </a:p>
          <a:p>
            <a:pPr algn="r">
              <a:lnSpc>
                <a:spcPct val="90000"/>
              </a:lnSpc>
              <a:buNone/>
            </a:pPr>
            <a:endParaRPr lang="es-ES" dirty="0" smtClean="0"/>
          </a:p>
          <a:p>
            <a:pPr algn="r">
              <a:lnSpc>
                <a:spcPct val="90000"/>
              </a:lnSpc>
              <a:buFontTx/>
              <a:buChar char="-"/>
            </a:pPr>
            <a:r>
              <a:rPr lang="es-ES" dirty="0" smtClean="0"/>
              <a:t>Músculo extensor largo del dedo grueso.</a:t>
            </a:r>
            <a:endParaRPr lang="es-MX" dirty="0" smtClean="0"/>
          </a:p>
          <a:p>
            <a:pPr>
              <a:lnSpc>
                <a:spcPct val="90000"/>
              </a:lnSpc>
              <a:buFontTx/>
              <a:buChar char="-"/>
            </a:pPr>
            <a:endParaRPr lang="es-ES" dirty="0" smtClean="0"/>
          </a:p>
        </p:txBody>
      </p:sp>
      <p:pic>
        <p:nvPicPr>
          <p:cNvPr id="4" name="3 Imagen" descr="extensor comun de los ded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2298" y="0"/>
            <a:ext cx="2071702" cy="5357826"/>
          </a:xfrm>
          <a:prstGeom prst="rect">
            <a:avLst/>
          </a:prstGeom>
        </p:spPr>
      </p:pic>
      <p:pic>
        <p:nvPicPr>
          <p:cNvPr id="5" name="4 Imagen" descr="extensor propio del dedo grues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66206"/>
            <a:ext cx="2000263" cy="5891794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14400" y="428604"/>
            <a:ext cx="7772400" cy="600079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s-ES" b="1" dirty="0" smtClean="0"/>
              <a:t>Grupo posterior</a:t>
            </a:r>
            <a:r>
              <a:rPr lang="es-ES" b="1" dirty="0" smtClean="0"/>
              <a:t>:</a:t>
            </a:r>
            <a:endParaRPr lang="es-ES" b="1" dirty="0" smtClean="0"/>
          </a:p>
          <a:p>
            <a:pPr>
              <a:lnSpc>
                <a:spcPct val="90000"/>
              </a:lnSpc>
              <a:buNone/>
            </a:pPr>
            <a:r>
              <a:rPr lang="es-ES" dirty="0" smtClean="0"/>
              <a:t>Capa </a:t>
            </a:r>
            <a:r>
              <a:rPr lang="es-ES" dirty="0" smtClean="0"/>
              <a:t>superficial</a:t>
            </a:r>
            <a:endParaRPr lang="es-ES" dirty="0" smtClean="0"/>
          </a:p>
          <a:p>
            <a:pPr>
              <a:lnSpc>
                <a:spcPct val="90000"/>
              </a:lnSpc>
              <a:buFontTx/>
              <a:buChar char="-"/>
            </a:pPr>
            <a:r>
              <a:rPr lang="es-ES" dirty="0" smtClean="0"/>
              <a:t>Músculo </a:t>
            </a:r>
            <a:r>
              <a:rPr lang="es-ES" b="1" u="sng" dirty="0" smtClean="0"/>
              <a:t>tríceps </a:t>
            </a:r>
            <a:r>
              <a:rPr lang="es-ES" b="1" u="sng" dirty="0" smtClean="0"/>
              <a:t>sural</a:t>
            </a:r>
            <a:r>
              <a:rPr lang="es-ES" dirty="0" smtClean="0"/>
              <a:t>: tiene 3 cabezas formadas por el músculo soleo situado profundamente y el gastrocnemio que es el más superficial, formado por las cabezas medial y lateral(“gemelos”).</a:t>
            </a:r>
          </a:p>
          <a:p>
            <a:pPr>
              <a:lnSpc>
                <a:spcPct val="90000"/>
              </a:lnSpc>
              <a:buNone/>
            </a:pPr>
            <a:r>
              <a:rPr lang="es-ES" dirty="0" smtClean="0"/>
              <a:t>Funciones:</a:t>
            </a:r>
          </a:p>
          <a:p>
            <a:pPr>
              <a:lnSpc>
                <a:spcPct val="90000"/>
              </a:lnSpc>
              <a:buNone/>
            </a:pPr>
            <a:r>
              <a:rPr lang="es-ES" dirty="0" smtClean="0"/>
              <a:t>-Gastrocnemio: Flexión de la pierna cuando la misma está fija al pie.</a:t>
            </a:r>
          </a:p>
          <a:p>
            <a:pPr>
              <a:lnSpc>
                <a:spcPct val="90000"/>
              </a:lnSpc>
              <a:buNone/>
            </a:pPr>
            <a:r>
              <a:rPr lang="es-ES" dirty="0" smtClean="0"/>
              <a:t>-Flexión plantar.</a:t>
            </a:r>
          </a:p>
          <a:p>
            <a:pPr>
              <a:lnSpc>
                <a:spcPct val="90000"/>
              </a:lnSpc>
              <a:buNone/>
            </a:pPr>
            <a:r>
              <a:rPr lang="es-ES" dirty="0" smtClean="0"/>
              <a:t>-Impide la caída del cuerpo hacia adelante.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es-ES" dirty="0" smtClean="0"/>
          </a:p>
          <a:p>
            <a:pPr>
              <a:lnSpc>
                <a:spcPct val="90000"/>
              </a:lnSpc>
              <a:buFontTx/>
              <a:buChar char="-"/>
            </a:pPr>
            <a:endParaRPr lang="es-ES" dirty="0" smtClean="0"/>
          </a:p>
          <a:p>
            <a:pPr>
              <a:lnSpc>
                <a:spcPct val="90000"/>
              </a:lnSpc>
              <a:buFontTx/>
              <a:buChar char="-"/>
            </a:pPr>
            <a:endParaRPr lang="es-ES" dirty="0" smtClean="0"/>
          </a:p>
          <a:p>
            <a:pPr>
              <a:lnSpc>
                <a:spcPct val="90000"/>
              </a:lnSpc>
              <a:buFontTx/>
              <a:buChar char="-"/>
            </a:pPr>
            <a:endParaRPr lang="es-ES" dirty="0" smtClean="0"/>
          </a:p>
          <a:p>
            <a:pPr>
              <a:lnSpc>
                <a:spcPct val="90000"/>
              </a:lnSpc>
              <a:buFontTx/>
              <a:buChar char="-"/>
            </a:pPr>
            <a:endParaRPr lang="es-ES" dirty="0" smtClean="0"/>
          </a:p>
          <a:p>
            <a:pPr>
              <a:lnSpc>
                <a:spcPct val="90000"/>
              </a:lnSpc>
              <a:buNone/>
            </a:pPr>
            <a:endParaRPr lang="es-ES" dirty="0" smtClean="0"/>
          </a:p>
          <a:p>
            <a:endParaRPr lang="es-MX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idx="1"/>
          </p:nvPr>
        </p:nvSpPr>
        <p:spPr>
          <a:xfrm>
            <a:off x="900113" y="908050"/>
            <a:ext cx="7772400" cy="5467350"/>
          </a:xfrm>
        </p:spPr>
        <p:txBody>
          <a:bodyPr>
            <a:normAutofit/>
          </a:bodyPr>
          <a:lstStyle/>
          <a:p>
            <a:pPr marL="533400" indent="-533400" algn="ctr" eaLnBrk="1" hangingPunct="1">
              <a:buFont typeface="Wingdings" pitchFamily="2" charset="2"/>
              <a:buNone/>
            </a:pPr>
            <a:r>
              <a:rPr lang="es-ES" b="1" smtClean="0"/>
              <a:t>Músculos de la región glútea.</a:t>
            </a:r>
          </a:p>
          <a:p>
            <a:pPr marL="533400" indent="-533400" eaLnBrk="1" hangingPunct="1">
              <a:buFontTx/>
              <a:buChar char="-"/>
            </a:pPr>
            <a:r>
              <a:rPr lang="es-ES" smtClean="0"/>
              <a:t>Se extienden desde el coxal hasta el fémur.</a:t>
            </a:r>
          </a:p>
          <a:p>
            <a:pPr marL="533400" indent="-533400" eaLnBrk="1" hangingPunct="1">
              <a:buFontTx/>
              <a:buChar char="-"/>
            </a:pPr>
            <a:r>
              <a:rPr lang="es-ES" smtClean="0"/>
              <a:t>Rodean la articulación coxal.</a:t>
            </a:r>
          </a:p>
          <a:p>
            <a:pPr marL="533400" indent="-533400" eaLnBrk="1" hangingPunct="1">
              <a:buFontTx/>
              <a:buChar char="-"/>
            </a:pPr>
            <a:r>
              <a:rPr lang="es-ES" smtClean="0"/>
              <a:t>Se dividen en dos subgrupos musculares: grupo anterior y grupo posterior.</a:t>
            </a:r>
          </a:p>
          <a:p>
            <a:pPr marL="533400" indent="-533400" eaLnBrk="1" hangingPunct="1">
              <a:buFontTx/>
              <a:buNone/>
            </a:pPr>
            <a:endParaRPr lang="es-ES" smtClean="0"/>
          </a:p>
          <a:p>
            <a:pPr marL="533400" indent="-533400" eaLnBrk="1" hangingPunct="1">
              <a:buFontTx/>
              <a:buNone/>
            </a:pPr>
            <a:r>
              <a:rPr lang="es-ES" b="1" smtClean="0"/>
              <a:t>Grupo Anterior</a:t>
            </a:r>
          </a:p>
          <a:p>
            <a:pPr marL="533400" indent="-533400" eaLnBrk="1" hangingPunct="1">
              <a:buFontTx/>
              <a:buChar char="-"/>
            </a:pPr>
            <a:r>
              <a:rPr lang="es-ES" smtClean="0"/>
              <a:t>Músculo iliopsoas.</a:t>
            </a:r>
          </a:p>
          <a:p>
            <a:pPr marL="533400" indent="-533400" eaLnBrk="1" hangingPunct="1">
              <a:buFontTx/>
              <a:buChar char="-"/>
            </a:pPr>
            <a:r>
              <a:rPr lang="es-ES" smtClean="0"/>
              <a:t>Músculo psoas menor.</a:t>
            </a:r>
          </a:p>
          <a:p>
            <a:pPr marL="533400" indent="-533400" eaLnBrk="1" hangingPunct="1">
              <a:buFontTx/>
              <a:buChar char="-"/>
            </a:pPr>
            <a:endParaRPr lang="es-ES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es-ES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Gastrocnemio:</a:t>
            </a:r>
            <a:endParaRPr lang="es-MX" dirty="0"/>
          </a:p>
        </p:txBody>
      </p:sp>
      <p:pic>
        <p:nvPicPr>
          <p:cNvPr id="7" name="6 Marcador de contenido" descr="triceps sural(gemelos externos e interno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57224" y="1142984"/>
            <a:ext cx="1765324" cy="5431766"/>
          </a:xfrm>
        </p:spPr>
      </p:pic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>
          <a:xfrm>
            <a:off x="4071934" y="1357298"/>
            <a:ext cx="4252914" cy="4939166"/>
          </a:xfrm>
        </p:spPr>
        <p:txBody>
          <a:bodyPr/>
          <a:lstStyle/>
          <a:p>
            <a:r>
              <a:rPr lang="es-ES_tradnl" dirty="0" smtClean="0"/>
              <a:t>Inicia en la cara poplítea del fémur, cerca de sus cóndilos lateral y medial; los tendones iniciales de las 2 cabezas se unen a la cápsula de la articulación de la rodilla.</a:t>
            </a:r>
          </a:p>
          <a:p>
            <a:r>
              <a:rPr lang="es-ES_tradnl" dirty="0" smtClean="0"/>
              <a:t>Las 2 cabezas descienden y se unen en la parte media pasando a un tendón común.</a:t>
            </a:r>
            <a:endParaRPr lang="es-MX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Sóleo: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_tradnl" dirty="0" smtClean="0"/>
              <a:t>Cubierto por el gastrocnemio.</a:t>
            </a:r>
          </a:p>
          <a:p>
            <a:r>
              <a:rPr lang="es-ES_tradnl" dirty="0" smtClean="0"/>
              <a:t>Su </a:t>
            </a:r>
            <a:r>
              <a:rPr lang="es-ES_tradnl" dirty="0" err="1" smtClean="0"/>
              <a:t>linea</a:t>
            </a:r>
            <a:r>
              <a:rPr lang="es-ES_tradnl" dirty="0" smtClean="0"/>
              <a:t> de inicio pasa por la cabeza de la </a:t>
            </a:r>
            <a:r>
              <a:rPr lang="es-ES_tradnl" dirty="0" err="1" smtClean="0"/>
              <a:t>fibula</a:t>
            </a:r>
            <a:r>
              <a:rPr lang="es-ES_tradnl" dirty="0" smtClean="0"/>
              <a:t>, tercio superior de la fíbula y desciende por la tibia a lo largo de la  línea del músculo sóleo.</a:t>
            </a:r>
          </a:p>
          <a:p>
            <a:endParaRPr lang="es-MX" dirty="0"/>
          </a:p>
        </p:txBody>
      </p:sp>
      <p:pic>
        <p:nvPicPr>
          <p:cNvPr id="5" name="4 Marcador de contenido" descr="triceps sural(soleo9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00694" y="571480"/>
            <a:ext cx="3000396" cy="6038533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00034" y="785794"/>
            <a:ext cx="4286280" cy="550072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Char char="-"/>
            </a:pPr>
            <a:r>
              <a:rPr lang="es-ES" dirty="0" smtClean="0"/>
              <a:t>Las fibras musculares, del sóleo, descienden y terminan en una amplia expansión tendinosa que se unen con el tendón del gastrocnemio y forman un tendón común (tendón calcáneo o de Aquiles ).</a:t>
            </a:r>
            <a:endParaRPr lang="es-ES" dirty="0" smtClean="0"/>
          </a:p>
          <a:p>
            <a:r>
              <a:rPr lang="es-ES_tradnl" dirty="0" smtClean="0"/>
              <a:t>El tríceps sural constituye la masa principal del relieve de la pierna.</a:t>
            </a:r>
            <a:endParaRPr lang="es-MX" dirty="0"/>
          </a:p>
        </p:txBody>
      </p:sp>
      <p:pic>
        <p:nvPicPr>
          <p:cNvPr id="6" name="5 Marcador de contenido" descr="tendon de aquile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57884" y="500042"/>
            <a:ext cx="2071702" cy="5857916"/>
          </a:xfr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14400" y="785794"/>
            <a:ext cx="7772400" cy="5569766"/>
          </a:xfrm>
        </p:spPr>
        <p:txBody>
          <a:bodyPr/>
          <a:lstStyle/>
          <a:p>
            <a:r>
              <a:rPr lang="es-ES" dirty="0" smtClean="0"/>
              <a:t>Músculo plantar.</a:t>
            </a:r>
          </a:p>
          <a:p>
            <a:endParaRPr lang="es-MX" dirty="0"/>
          </a:p>
        </p:txBody>
      </p:sp>
      <p:pic>
        <p:nvPicPr>
          <p:cNvPr id="4" name="3 Imagen" descr="plant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785794"/>
            <a:ext cx="1838335" cy="5824428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14400" y="428604"/>
            <a:ext cx="7772400" cy="5926956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es-ES" dirty="0" smtClean="0"/>
              <a:t>Capa profunda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s-ES" dirty="0" smtClean="0"/>
              <a:t>Músculo </a:t>
            </a:r>
            <a:r>
              <a:rPr lang="es-ES" dirty="0" err="1" smtClean="0"/>
              <a:t>tibial</a:t>
            </a:r>
            <a:r>
              <a:rPr lang="es-ES" dirty="0" smtClean="0"/>
              <a:t> posterior</a:t>
            </a:r>
            <a:r>
              <a:rPr lang="es-ES" dirty="0" smtClean="0"/>
              <a:t>.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es-ES" dirty="0" smtClean="0"/>
          </a:p>
          <a:p>
            <a:pPr>
              <a:lnSpc>
                <a:spcPct val="90000"/>
              </a:lnSpc>
              <a:buFontTx/>
              <a:buChar char="-"/>
            </a:pPr>
            <a:endParaRPr lang="es-ES" dirty="0" smtClean="0"/>
          </a:p>
          <a:p>
            <a:pPr>
              <a:lnSpc>
                <a:spcPct val="90000"/>
              </a:lnSpc>
              <a:buFontTx/>
              <a:buChar char="-"/>
            </a:pPr>
            <a:endParaRPr lang="es-ES" dirty="0" smtClean="0"/>
          </a:p>
          <a:p>
            <a:pPr>
              <a:lnSpc>
                <a:spcPct val="90000"/>
              </a:lnSpc>
              <a:buFontTx/>
              <a:buChar char="-"/>
            </a:pPr>
            <a:endParaRPr lang="es-ES" dirty="0" smtClean="0"/>
          </a:p>
          <a:p>
            <a:pPr>
              <a:lnSpc>
                <a:spcPct val="90000"/>
              </a:lnSpc>
              <a:buFontTx/>
              <a:buChar char="-"/>
            </a:pPr>
            <a:endParaRPr lang="es-ES" dirty="0" smtClean="0"/>
          </a:p>
          <a:p>
            <a:pPr>
              <a:lnSpc>
                <a:spcPct val="90000"/>
              </a:lnSpc>
              <a:buFontTx/>
              <a:buChar char="-"/>
            </a:pPr>
            <a:endParaRPr lang="es-ES" dirty="0" smtClean="0"/>
          </a:p>
          <a:p>
            <a:pPr>
              <a:lnSpc>
                <a:spcPct val="90000"/>
              </a:lnSpc>
              <a:buFontTx/>
              <a:buChar char="-"/>
            </a:pPr>
            <a:endParaRPr lang="es-ES" dirty="0" smtClean="0"/>
          </a:p>
          <a:p>
            <a:pPr>
              <a:lnSpc>
                <a:spcPct val="90000"/>
              </a:lnSpc>
              <a:buFontTx/>
              <a:buChar char="-"/>
            </a:pPr>
            <a:endParaRPr lang="es-ES" dirty="0" smtClean="0"/>
          </a:p>
          <a:p>
            <a:pPr>
              <a:lnSpc>
                <a:spcPct val="90000"/>
              </a:lnSpc>
              <a:buNone/>
            </a:pPr>
            <a:endParaRPr lang="es-ES" dirty="0" smtClean="0"/>
          </a:p>
          <a:p>
            <a:pPr algn="r">
              <a:lnSpc>
                <a:spcPct val="90000"/>
              </a:lnSpc>
              <a:buNone/>
            </a:pPr>
            <a:r>
              <a:rPr lang="es-ES" dirty="0" smtClean="0"/>
              <a:t>- Músculo flexor largo de los dedos</a:t>
            </a:r>
            <a:r>
              <a:rPr lang="es-ES" dirty="0" smtClean="0"/>
              <a:t>.</a:t>
            </a:r>
            <a:endParaRPr lang="es-ES" dirty="0" smtClean="0"/>
          </a:p>
        </p:txBody>
      </p:sp>
      <p:pic>
        <p:nvPicPr>
          <p:cNvPr id="4" name="3 Imagen" descr="tibial posteri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0"/>
            <a:ext cx="1809754" cy="5429240"/>
          </a:xfrm>
          <a:prstGeom prst="rect">
            <a:avLst/>
          </a:prstGeom>
        </p:spPr>
      </p:pic>
      <p:pic>
        <p:nvPicPr>
          <p:cNvPr id="5" name="4 Imagen" descr="flexor largo comun de  los dedo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1285860"/>
            <a:ext cx="1776120" cy="5429264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14400" y="357166"/>
            <a:ext cx="7772400" cy="5998394"/>
          </a:xfrm>
        </p:spPr>
        <p:txBody>
          <a:bodyPr/>
          <a:lstStyle/>
          <a:p>
            <a:r>
              <a:rPr lang="es-ES" dirty="0" smtClean="0"/>
              <a:t>Músculo flexor largo del dedo grueso.</a:t>
            </a:r>
            <a:endParaRPr lang="es-MX" dirty="0" smtClean="0"/>
          </a:p>
          <a:p>
            <a:endParaRPr lang="es-MX" dirty="0"/>
          </a:p>
        </p:txBody>
      </p:sp>
      <p:pic>
        <p:nvPicPr>
          <p:cNvPr id="4" name="3 Imagen" descr="flexor largo propio del dedo gord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0" y="990570"/>
            <a:ext cx="1928826" cy="586743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404813"/>
            <a:ext cx="7772400" cy="5832475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s-ES" b="1" dirty="0" smtClean="0"/>
              <a:t>Grupo lateral:</a:t>
            </a:r>
          </a:p>
          <a:p>
            <a:pPr eaLnBrk="1" hangingPunct="1">
              <a:buFontTx/>
              <a:buChar char="-"/>
            </a:pPr>
            <a:r>
              <a:rPr lang="es-ES" dirty="0" smtClean="0"/>
              <a:t>Músculo fibular (peroneo) largo</a:t>
            </a:r>
            <a:r>
              <a:rPr lang="es-ES" dirty="0" smtClean="0"/>
              <a:t>.</a:t>
            </a:r>
          </a:p>
          <a:p>
            <a:pPr eaLnBrk="1" hangingPunct="1">
              <a:buFontTx/>
              <a:buChar char="-"/>
            </a:pPr>
            <a:endParaRPr lang="es-ES" dirty="0" smtClean="0"/>
          </a:p>
          <a:p>
            <a:pPr eaLnBrk="1" hangingPunct="1">
              <a:buFontTx/>
              <a:buChar char="-"/>
            </a:pPr>
            <a:endParaRPr lang="es-ES" dirty="0" smtClean="0"/>
          </a:p>
          <a:p>
            <a:pPr eaLnBrk="1" hangingPunct="1">
              <a:buFontTx/>
              <a:buChar char="-"/>
            </a:pPr>
            <a:endParaRPr lang="es-ES" dirty="0" smtClean="0"/>
          </a:p>
          <a:p>
            <a:pPr eaLnBrk="1" hangingPunct="1">
              <a:buFontTx/>
              <a:buChar char="-"/>
            </a:pPr>
            <a:endParaRPr lang="es-ES" dirty="0" smtClean="0"/>
          </a:p>
          <a:p>
            <a:pPr eaLnBrk="1" hangingPunct="1">
              <a:buFontTx/>
              <a:buChar char="-"/>
            </a:pPr>
            <a:endParaRPr lang="es-ES" dirty="0" smtClean="0"/>
          </a:p>
          <a:p>
            <a:pPr eaLnBrk="1" hangingPunct="1">
              <a:buFontTx/>
              <a:buChar char="-"/>
            </a:pPr>
            <a:endParaRPr lang="es-ES" dirty="0" smtClean="0"/>
          </a:p>
          <a:p>
            <a:pPr eaLnBrk="1" hangingPunct="1">
              <a:buFontTx/>
              <a:buChar char="-"/>
            </a:pPr>
            <a:endParaRPr lang="es-ES" dirty="0" smtClean="0"/>
          </a:p>
          <a:p>
            <a:pPr eaLnBrk="1" hangingPunct="1">
              <a:buNone/>
            </a:pPr>
            <a:endParaRPr lang="es-ES" dirty="0" smtClean="0"/>
          </a:p>
          <a:p>
            <a:pPr algn="r" eaLnBrk="1" hangingPunct="1">
              <a:buFontTx/>
              <a:buChar char="-"/>
            </a:pPr>
            <a:r>
              <a:rPr lang="es-ES" dirty="0" smtClean="0"/>
              <a:t>Músculo fibular (peroneo) breve.</a:t>
            </a:r>
          </a:p>
          <a:p>
            <a:pPr eaLnBrk="1" hangingPunct="1">
              <a:buFontTx/>
              <a:buChar char="-"/>
            </a:pPr>
            <a:endParaRPr lang="es-ES" dirty="0" smtClean="0"/>
          </a:p>
        </p:txBody>
      </p:sp>
      <p:pic>
        <p:nvPicPr>
          <p:cNvPr id="3" name="2 Imagen" descr="peroneo lateral lar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64" y="0"/>
            <a:ext cx="2438412" cy="5133499"/>
          </a:xfrm>
          <a:prstGeom prst="rect">
            <a:avLst/>
          </a:prstGeom>
        </p:spPr>
      </p:pic>
      <p:pic>
        <p:nvPicPr>
          <p:cNvPr id="4" name="3 Imagen" descr="peroneo lateral cort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1571612"/>
            <a:ext cx="2244939" cy="47261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476250"/>
            <a:ext cx="7772400" cy="655638"/>
          </a:xfrm>
        </p:spPr>
        <p:txBody>
          <a:bodyPr/>
          <a:lstStyle/>
          <a:p>
            <a:pPr eaLnBrk="1" hangingPunct="1"/>
            <a:r>
              <a:rPr lang="es-ES" sz="2800" b="1" dirty="0" smtClean="0">
                <a:solidFill>
                  <a:schemeClr val="tx1"/>
                </a:solidFill>
                <a:latin typeface="Arial" charset="0"/>
              </a:rPr>
              <a:t>Músculos del pie.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214422"/>
            <a:ext cx="7772400" cy="5141138"/>
          </a:xfrm>
        </p:spPr>
        <p:txBody>
          <a:bodyPr>
            <a:normAutofit/>
          </a:bodyPr>
          <a:lstStyle/>
          <a:p>
            <a:pPr eaLnBrk="1" hangingPunct="1">
              <a:buFontTx/>
              <a:buChar char="-"/>
            </a:pPr>
            <a:r>
              <a:rPr lang="es-ES" dirty="0" smtClean="0"/>
              <a:t>Se sitúan en el dorso y en la planta del pie.</a:t>
            </a:r>
          </a:p>
          <a:p>
            <a:pPr eaLnBrk="1" hangingPunct="1">
              <a:buFontTx/>
              <a:buChar char="-"/>
            </a:pPr>
            <a:r>
              <a:rPr lang="es-ES" dirty="0" smtClean="0"/>
              <a:t>Son músculos cortos.</a:t>
            </a:r>
          </a:p>
          <a:p>
            <a:pPr eaLnBrk="1" hangingPunct="1">
              <a:buFontTx/>
              <a:buChar char="-"/>
            </a:pPr>
            <a:r>
              <a:rPr lang="es-ES" dirty="0" smtClean="0"/>
              <a:t>Tienen su inserción de origen y de terminación en los huesos del pie.</a:t>
            </a:r>
          </a:p>
          <a:p>
            <a:pPr eaLnBrk="1" hangingPunct="1">
              <a:buFontTx/>
              <a:buChar char="-"/>
            </a:pPr>
            <a:r>
              <a:rPr lang="es-ES" dirty="0" smtClean="0"/>
              <a:t>Se divide en 2 grupos uno en el dorso y otro en la planta y este ultimo se divide en 3 subgrupos: medial, lateral y medio.</a:t>
            </a:r>
          </a:p>
          <a:p>
            <a:pPr eaLnBrk="1" hangingPunct="1">
              <a:buFontTx/>
              <a:buChar char="-"/>
            </a:pPr>
            <a:r>
              <a:rPr lang="es-ES" dirty="0" smtClean="0"/>
              <a:t>Su tono muscular contribuye a reforzar las articulaciones del pie.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0"/>
            <a:ext cx="8208962" cy="6572272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s-ES" dirty="0" smtClean="0"/>
              <a:t>Músculos dorsales o de la cara dorsal:</a:t>
            </a:r>
          </a:p>
          <a:p>
            <a:pPr eaLnBrk="1" hangingPunct="1">
              <a:buFontTx/>
              <a:buChar char="-"/>
            </a:pPr>
            <a:r>
              <a:rPr lang="es-ES" dirty="0" smtClean="0"/>
              <a:t>Músculo extensor breve de los dedos</a:t>
            </a:r>
            <a:r>
              <a:rPr lang="es-ES" dirty="0" smtClean="0"/>
              <a:t>.</a:t>
            </a:r>
          </a:p>
          <a:p>
            <a:pPr eaLnBrk="1" hangingPunct="1">
              <a:buFontTx/>
              <a:buChar char="-"/>
            </a:pPr>
            <a:endParaRPr lang="es-ES" dirty="0" smtClean="0"/>
          </a:p>
          <a:p>
            <a:pPr eaLnBrk="1" hangingPunct="1">
              <a:buFontTx/>
              <a:buChar char="-"/>
            </a:pPr>
            <a:endParaRPr lang="es-ES" dirty="0" smtClean="0"/>
          </a:p>
          <a:p>
            <a:pPr eaLnBrk="1" hangingPunct="1">
              <a:buFontTx/>
              <a:buChar char="-"/>
            </a:pPr>
            <a:endParaRPr lang="es-ES" dirty="0" smtClean="0"/>
          </a:p>
          <a:p>
            <a:pPr eaLnBrk="1" hangingPunct="1">
              <a:buFontTx/>
              <a:buChar char="-"/>
            </a:pPr>
            <a:endParaRPr lang="es-ES" dirty="0" smtClean="0"/>
          </a:p>
          <a:p>
            <a:pPr eaLnBrk="1" hangingPunct="1">
              <a:buFontTx/>
              <a:buChar char="-"/>
            </a:pPr>
            <a:endParaRPr lang="es-ES" dirty="0" smtClean="0"/>
          </a:p>
          <a:p>
            <a:pPr eaLnBrk="1" hangingPunct="1">
              <a:buFontTx/>
              <a:buChar char="-"/>
            </a:pPr>
            <a:endParaRPr lang="es-ES" dirty="0" smtClean="0"/>
          </a:p>
          <a:p>
            <a:pPr eaLnBrk="1" hangingPunct="1">
              <a:buFontTx/>
              <a:buChar char="-"/>
            </a:pPr>
            <a:endParaRPr lang="es-ES" dirty="0" smtClean="0"/>
          </a:p>
          <a:p>
            <a:pPr algn="r" eaLnBrk="1" hangingPunct="1">
              <a:buFontTx/>
              <a:buChar char="-"/>
            </a:pPr>
            <a:endParaRPr lang="es-ES" dirty="0" smtClean="0"/>
          </a:p>
          <a:p>
            <a:pPr algn="r" eaLnBrk="1" hangingPunct="1">
              <a:buFontTx/>
              <a:buChar char="-"/>
            </a:pPr>
            <a:r>
              <a:rPr lang="es-ES" dirty="0" smtClean="0"/>
              <a:t>Músculo </a:t>
            </a:r>
            <a:r>
              <a:rPr lang="es-ES" dirty="0" smtClean="0"/>
              <a:t>extensor breve del dedo grueso.</a:t>
            </a:r>
          </a:p>
          <a:p>
            <a:pPr eaLnBrk="1" hangingPunct="1">
              <a:buFontTx/>
              <a:buNone/>
            </a:pPr>
            <a:endParaRPr lang="es-ES" dirty="0" smtClean="0"/>
          </a:p>
          <a:p>
            <a:pPr eaLnBrk="1" hangingPunct="1">
              <a:buFontTx/>
              <a:buNone/>
            </a:pPr>
            <a:endParaRPr lang="es-ES" dirty="0" smtClean="0"/>
          </a:p>
        </p:txBody>
      </p:sp>
      <p:pic>
        <p:nvPicPr>
          <p:cNvPr id="3" name="2 Imagen" descr="extensor corto de los ded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9454" y="785794"/>
            <a:ext cx="2071702" cy="3810027"/>
          </a:xfrm>
          <a:prstGeom prst="rect">
            <a:avLst/>
          </a:prstGeom>
        </p:spPr>
      </p:pic>
      <p:pic>
        <p:nvPicPr>
          <p:cNvPr id="4" name="3 Imagen" descr="extensor corto del dedo gord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1142984"/>
            <a:ext cx="2071702" cy="44404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14400" y="500042"/>
            <a:ext cx="7772400" cy="585551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s-ES" dirty="0" smtClean="0"/>
              <a:t>Músculos plantares o de la cara plantar:</a:t>
            </a:r>
          </a:p>
          <a:p>
            <a:pPr>
              <a:buNone/>
            </a:pPr>
            <a:r>
              <a:rPr lang="es-ES" dirty="0" smtClean="0"/>
              <a:t>Grupo medial:</a:t>
            </a:r>
          </a:p>
          <a:p>
            <a:pPr>
              <a:buFontTx/>
              <a:buChar char="-"/>
            </a:pPr>
            <a:r>
              <a:rPr lang="es-ES" dirty="0" smtClean="0"/>
              <a:t>Músculo flexor breve del </a:t>
            </a:r>
            <a:endParaRPr lang="es-ES" dirty="0" smtClean="0"/>
          </a:p>
          <a:p>
            <a:pPr>
              <a:buNone/>
            </a:pPr>
            <a:r>
              <a:rPr lang="es-ES" dirty="0" smtClean="0"/>
              <a:t> dedo grueso.</a:t>
            </a:r>
          </a:p>
          <a:p>
            <a:pPr>
              <a:buFontTx/>
              <a:buChar char="-"/>
            </a:pPr>
            <a:endParaRPr lang="es-ES" dirty="0" smtClean="0"/>
          </a:p>
          <a:p>
            <a:pPr>
              <a:buFontTx/>
              <a:buChar char="-"/>
            </a:pPr>
            <a:endParaRPr lang="es-ES" dirty="0" smtClean="0"/>
          </a:p>
          <a:p>
            <a:pPr>
              <a:buFontTx/>
              <a:buChar char="-"/>
            </a:pPr>
            <a:endParaRPr lang="es-ES" dirty="0" smtClean="0"/>
          </a:p>
          <a:p>
            <a:pPr>
              <a:buFontTx/>
              <a:buChar char="-"/>
            </a:pPr>
            <a:endParaRPr lang="es-ES" dirty="0" smtClean="0"/>
          </a:p>
          <a:p>
            <a:pPr>
              <a:buFontTx/>
              <a:buChar char="-"/>
            </a:pPr>
            <a:endParaRPr lang="es-ES" dirty="0" smtClean="0"/>
          </a:p>
          <a:p>
            <a:pPr>
              <a:buFontTx/>
              <a:buChar char="-"/>
            </a:pPr>
            <a:endParaRPr lang="es-ES" dirty="0" smtClean="0"/>
          </a:p>
          <a:p>
            <a:pPr algn="r">
              <a:buFontTx/>
              <a:buChar char="-"/>
            </a:pPr>
            <a:r>
              <a:rPr lang="es-ES" dirty="0" smtClean="0"/>
              <a:t>Músculo abductor del </a:t>
            </a:r>
            <a:endParaRPr lang="es-ES" dirty="0" smtClean="0"/>
          </a:p>
          <a:p>
            <a:pPr algn="r">
              <a:buNone/>
            </a:pPr>
            <a:r>
              <a:rPr lang="es-ES" dirty="0" smtClean="0"/>
              <a:t>dedo </a:t>
            </a:r>
            <a:r>
              <a:rPr lang="es-ES" dirty="0" smtClean="0"/>
              <a:t>grueso.</a:t>
            </a:r>
          </a:p>
          <a:p>
            <a:endParaRPr lang="es-MX" dirty="0"/>
          </a:p>
        </p:txBody>
      </p:sp>
      <p:pic>
        <p:nvPicPr>
          <p:cNvPr id="4" name="3 Imagen" descr="flexor corto del dedo gord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2285992"/>
            <a:ext cx="2544148" cy="4262446"/>
          </a:xfrm>
          <a:prstGeom prst="rect">
            <a:avLst/>
          </a:prstGeom>
        </p:spPr>
      </p:pic>
      <p:pic>
        <p:nvPicPr>
          <p:cNvPr id="5" name="4 Imagen" descr="abductor del dedo gord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950" y="1000108"/>
            <a:ext cx="1928826" cy="431625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Músculo </a:t>
            </a:r>
            <a:r>
              <a:rPr lang="es-ES" b="1" dirty="0" err="1" smtClean="0"/>
              <a:t>iliopsoas</a:t>
            </a:r>
            <a:r>
              <a:rPr lang="es-ES" dirty="0" smtClean="0"/>
              <a:t>:</a:t>
            </a:r>
            <a:br>
              <a:rPr lang="es-ES" dirty="0" smtClean="0"/>
            </a:br>
            <a:endParaRPr lang="es-MX" dirty="0"/>
          </a:p>
        </p:txBody>
      </p:sp>
      <p:sp>
        <p:nvSpPr>
          <p:cNvPr id="7170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s-ES" sz="2400" dirty="0" smtClean="0"/>
              <a:t>Unión de los fascículos musculares distales del psoas mayor e iliaco.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s-ES" sz="2400" dirty="0" smtClean="0"/>
              <a:t>Emerge de la cavidad pelviana por detrás del ligamento inguinal.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ES" sz="2400" dirty="0" smtClean="0"/>
              <a:t>Funciones: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s-ES" sz="2400" dirty="0" smtClean="0"/>
              <a:t>Flexor del muslo por excelencia.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s-ES" sz="2400" dirty="0" smtClean="0"/>
              <a:t>Rotación lateral ligera del muslo.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s-ES" sz="2400" dirty="0" smtClean="0"/>
              <a:t>Flexión del tronco cuando cambia el punto fijo al miembro inferior.</a:t>
            </a:r>
          </a:p>
        </p:txBody>
      </p:sp>
      <p:pic>
        <p:nvPicPr>
          <p:cNvPr id="9" name="8 Marcador de contenido" descr="H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86314" y="1428736"/>
            <a:ext cx="3643337" cy="49292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14400" y="428604"/>
            <a:ext cx="7772400" cy="5926956"/>
          </a:xfrm>
        </p:spPr>
        <p:txBody>
          <a:bodyPr/>
          <a:lstStyle/>
          <a:p>
            <a:pPr>
              <a:buNone/>
            </a:pPr>
            <a:r>
              <a:rPr lang="es-ES" dirty="0" smtClean="0"/>
              <a:t>Grupo lateral:</a:t>
            </a:r>
          </a:p>
          <a:p>
            <a:pPr>
              <a:buFontTx/>
              <a:buChar char="-"/>
            </a:pPr>
            <a:r>
              <a:rPr lang="es-ES" dirty="0" smtClean="0"/>
              <a:t>Músculo </a:t>
            </a:r>
            <a:r>
              <a:rPr lang="es-ES" dirty="0" smtClean="0"/>
              <a:t>flexor breve del </a:t>
            </a:r>
            <a:endParaRPr lang="es-ES" dirty="0" smtClean="0"/>
          </a:p>
          <a:p>
            <a:pPr>
              <a:buNone/>
            </a:pPr>
            <a:r>
              <a:rPr lang="es-ES" dirty="0" smtClean="0"/>
              <a:t>dedo </a:t>
            </a:r>
            <a:r>
              <a:rPr lang="es-ES" dirty="0" smtClean="0"/>
              <a:t>pequeño</a:t>
            </a:r>
            <a:r>
              <a:rPr lang="es-ES" dirty="0" smtClean="0"/>
              <a:t>.</a:t>
            </a:r>
          </a:p>
          <a:p>
            <a:pPr>
              <a:buNone/>
            </a:pPr>
            <a:endParaRPr lang="es-ES" dirty="0" smtClean="0"/>
          </a:p>
          <a:p>
            <a:pPr>
              <a:buFontTx/>
              <a:buChar char="-"/>
            </a:pPr>
            <a:r>
              <a:rPr lang="es-ES" dirty="0" smtClean="0"/>
              <a:t>Músculo </a:t>
            </a:r>
            <a:r>
              <a:rPr lang="es-ES" dirty="0" smtClean="0"/>
              <a:t>abductor del </a:t>
            </a:r>
            <a:endParaRPr lang="es-ES" dirty="0" smtClean="0"/>
          </a:p>
          <a:p>
            <a:pPr>
              <a:buNone/>
            </a:pPr>
            <a:r>
              <a:rPr lang="es-ES" dirty="0" smtClean="0"/>
              <a:t>dedo </a:t>
            </a:r>
            <a:r>
              <a:rPr lang="es-ES" dirty="0" smtClean="0"/>
              <a:t>pequeño</a:t>
            </a:r>
            <a:r>
              <a:rPr lang="es-ES" dirty="0" smtClean="0"/>
              <a:t>.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FontTx/>
              <a:buChar char="-"/>
            </a:pPr>
            <a:r>
              <a:rPr lang="es-ES" dirty="0" smtClean="0"/>
              <a:t>Músculo oponente del </a:t>
            </a:r>
            <a:endParaRPr lang="es-ES" dirty="0" smtClean="0"/>
          </a:p>
          <a:p>
            <a:pPr>
              <a:buNone/>
            </a:pPr>
            <a:r>
              <a:rPr lang="es-ES" dirty="0" smtClean="0"/>
              <a:t>dedo </a:t>
            </a:r>
            <a:r>
              <a:rPr lang="es-ES" dirty="0" smtClean="0"/>
              <a:t>pequeño.</a:t>
            </a:r>
          </a:p>
          <a:p>
            <a:endParaRPr lang="es-MX" dirty="0"/>
          </a:p>
        </p:txBody>
      </p:sp>
      <p:pic>
        <p:nvPicPr>
          <p:cNvPr id="4" name="3 Imagen" descr="abductor del 5o ded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1714488"/>
            <a:ext cx="1643074" cy="3048000"/>
          </a:xfrm>
          <a:prstGeom prst="rect">
            <a:avLst/>
          </a:prstGeom>
        </p:spPr>
      </p:pic>
      <p:pic>
        <p:nvPicPr>
          <p:cNvPr id="5" name="4 Imagen" descr="flexor corto del 5o ded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68" y="142852"/>
            <a:ext cx="1585455" cy="3190852"/>
          </a:xfrm>
          <a:prstGeom prst="rect">
            <a:avLst/>
          </a:prstGeom>
        </p:spPr>
      </p:pic>
      <p:pic>
        <p:nvPicPr>
          <p:cNvPr id="6" name="5 Imagen" descr="oponente del 5o ded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5206" y="3389562"/>
            <a:ext cx="1571636" cy="3468438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14400" y="428604"/>
            <a:ext cx="7772400" cy="5926956"/>
          </a:xfrm>
        </p:spPr>
        <p:txBody>
          <a:bodyPr/>
          <a:lstStyle/>
          <a:p>
            <a:pPr>
              <a:buNone/>
            </a:pPr>
            <a:r>
              <a:rPr lang="es-ES" dirty="0" smtClean="0"/>
              <a:t>Grupo medio:</a:t>
            </a:r>
          </a:p>
          <a:p>
            <a:pPr>
              <a:buFontTx/>
              <a:buChar char="-"/>
            </a:pPr>
            <a:r>
              <a:rPr lang="es-ES" dirty="0" smtClean="0"/>
              <a:t>Músculo </a:t>
            </a:r>
            <a:r>
              <a:rPr lang="es-ES" dirty="0" smtClean="0"/>
              <a:t>flexor breve </a:t>
            </a:r>
            <a:endParaRPr lang="es-ES" dirty="0" smtClean="0"/>
          </a:p>
          <a:p>
            <a:pPr>
              <a:buNone/>
            </a:pPr>
            <a:r>
              <a:rPr lang="es-ES" dirty="0" smtClean="0"/>
              <a:t>de </a:t>
            </a:r>
            <a:r>
              <a:rPr lang="es-ES" dirty="0" smtClean="0"/>
              <a:t>los dedos</a:t>
            </a:r>
            <a:r>
              <a:rPr lang="es-ES" dirty="0" smtClean="0"/>
              <a:t>.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-Músculos lumbricales.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endParaRPr lang="es-MX" dirty="0"/>
          </a:p>
        </p:txBody>
      </p:sp>
      <p:pic>
        <p:nvPicPr>
          <p:cNvPr id="4" name="3 Imagen" descr="flexor corto plant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5206" y="142852"/>
            <a:ext cx="1643074" cy="3459103"/>
          </a:xfrm>
          <a:prstGeom prst="rect">
            <a:avLst/>
          </a:prstGeom>
        </p:spPr>
      </p:pic>
      <p:pic>
        <p:nvPicPr>
          <p:cNvPr id="5" name="4 Imagen" descr="cuadrado carnoso del silvi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3429000"/>
            <a:ext cx="2218134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14400" y="785794"/>
            <a:ext cx="7772400" cy="5569766"/>
          </a:xfrm>
        </p:spPr>
        <p:txBody>
          <a:bodyPr/>
          <a:lstStyle/>
          <a:p>
            <a:r>
              <a:rPr lang="es-ES" dirty="0" smtClean="0"/>
              <a:t>-Músculos interóseos.</a:t>
            </a:r>
          </a:p>
          <a:p>
            <a:pPr>
              <a:buNone/>
            </a:pPr>
            <a:r>
              <a:rPr lang="es-ES_tradnl" dirty="0" smtClean="0"/>
              <a:t> Dorsales</a:t>
            </a:r>
          </a:p>
          <a:p>
            <a:pPr>
              <a:buNone/>
            </a:pPr>
            <a:endParaRPr lang="es-ES_tradnl" dirty="0" smtClean="0"/>
          </a:p>
          <a:p>
            <a:pPr>
              <a:buNone/>
            </a:pPr>
            <a:endParaRPr lang="es-ES_tradnl" dirty="0" smtClean="0"/>
          </a:p>
          <a:p>
            <a:pPr>
              <a:buNone/>
            </a:pPr>
            <a:endParaRPr lang="es-ES_tradnl" dirty="0" smtClean="0"/>
          </a:p>
          <a:p>
            <a:pPr>
              <a:buNone/>
            </a:pPr>
            <a:r>
              <a:rPr lang="es-ES_tradnl" dirty="0" smtClean="0"/>
              <a:t>Plantares</a:t>
            </a:r>
            <a:endParaRPr lang="es-MX" dirty="0"/>
          </a:p>
        </p:txBody>
      </p:sp>
      <p:pic>
        <p:nvPicPr>
          <p:cNvPr id="4" name="3 Imagen" descr="interoseos dorsal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714356"/>
            <a:ext cx="1857375" cy="3048000"/>
          </a:xfrm>
          <a:prstGeom prst="rect">
            <a:avLst/>
          </a:prstGeom>
        </p:spPr>
      </p:pic>
      <p:pic>
        <p:nvPicPr>
          <p:cNvPr id="5" name="4 Imagen" descr="interoseos plantar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3643314"/>
            <a:ext cx="1905000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ES" sz="3200" b="1" i="1" smtClean="0">
                <a:latin typeface="Arial" charset="0"/>
              </a:rPr>
              <a:t>DESARROLLO EMBRIONARIO DEL SISTEMA MUSCULAR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772400" cy="49244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s-ES" sz="2400" dirty="0" smtClean="0"/>
              <a:t>GENERALIDADES DEL DESARROLLO DEL SISTEMA MUSCULAR.</a:t>
            </a:r>
          </a:p>
          <a:p>
            <a:pPr eaLnBrk="1" hangingPunct="1">
              <a:buFont typeface="Wingdings" pitchFamily="2" charset="2"/>
              <a:buNone/>
            </a:pPr>
            <a:r>
              <a:rPr lang="es-ES" sz="2400" dirty="0" smtClean="0"/>
              <a:t>Durante el desarrollo embrionario se forman 3 tipos de músculos: esquelético, liso y cardiaco.</a:t>
            </a:r>
          </a:p>
          <a:p>
            <a:pPr eaLnBrk="1" hangingPunct="1">
              <a:buFont typeface="Wingdings" pitchFamily="2" charset="2"/>
              <a:buNone/>
            </a:pPr>
            <a:r>
              <a:rPr lang="es-ES" sz="2400" dirty="0" smtClean="0"/>
              <a:t>Prácticamente toda la musculatura esquelética se deriva de los somitómeras o de los somitas.</a:t>
            </a:r>
          </a:p>
          <a:p>
            <a:pPr eaLnBrk="1" hangingPunct="1">
              <a:buFont typeface="Wingdings" pitchFamily="2" charset="2"/>
              <a:buNone/>
            </a:pPr>
            <a:r>
              <a:rPr lang="es-ES" sz="2400" dirty="0" smtClean="0"/>
              <a:t>El </a:t>
            </a:r>
            <a:r>
              <a:rPr lang="es-ES" sz="2400" dirty="0" smtClean="0"/>
              <a:t>mesodermo da origen a casi todos los músculos</a:t>
            </a:r>
            <a:r>
              <a:rPr lang="es-ES" sz="2400" dirty="0" smtClean="0"/>
              <a:t>, excepto a los músculos del iris y ciliar del ojo.</a:t>
            </a:r>
            <a:endParaRPr lang="es-ES" sz="2400" dirty="0" smtClean="0"/>
          </a:p>
          <a:p>
            <a:pPr eaLnBrk="1" hangingPunct="1">
              <a:buFont typeface="Wingdings" pitchFamily="2" charset="2"/>
              <a:buNone/>
            </a:pPr>
            <a:endParaRPr lang="es-E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Musculo esquelético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Deriva del mesodermo somático.</a:t>
            </a:r>
          </a:p>
          <a:p>
            <a:r>
              <a:rPr lang="es-ES_tradnl" dirty="0" smtClean="0"/>
              <a:t>Algunos elementos moleculares(Factor 1 de determinación miogénica, Myo D1,La </a:t>
            </a:r>
            <a:r>
              <a:rPr lang="es-ES_tradnl" dirty="0" err="1" smtClean="0"/>
              <a:t>Miogenina</a:t>
            </a:r>
            <a:r>
              <a:rPr lang="es-ES_tradnl" dirty="0" smtClean="0"/>
              <a:t> y el factor de crecimiento similar a la insulina) determinan que una célula pase a formar parte de una célula muscular esquelética.</a:t>
            </a:r>
            <a:endParaRPr lang="es-MX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Músculo esquelético.</a:t>
            </a:r>
            <a:endParaRPr lang="es-MX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643050"/>
            <a:ext cx="7151755" cy="4732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836613"/>
            <a:ext cx="7772400" cy="5842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s-ES" sz="2400" smtClean="0">
                <a:solidFill>
                  <a:schemeClr val="tx1"/>
                </a:solidFill>
                <a:latin typeface="Arial" charset="0"/>
              </a:rPr>
              <a:t>DESARROLLO DE LOS MUSCULOS QUE SE RELACIONAN CON EL ESQUELETO AXIL.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ES" dirty="0" smtClean="0"/>
              <a:t>Músculos de la cabeza: Son músculos voluntariosos y derivan del mesodermo </a:t>
            </a:r>
            <a:r>
              <a:rPr lang="es-ES" dirty="0" smtClean="0"/>
              <a:t>paraxil, de los somitas y somitómeras</a:t>
            </a:r>
            <a:r>
              <a:rPr lang="es-ES" dirty="0" smtClean="0"/>
              <a:t>.</a:t>
            </a:r>
          </a:p>
          <a:p>
            <a:pPr eaLnBrk="1" hangingPunct="1">
              <a:buFont typeface="Wingdings" pitchFamily="2" charset="2"/>
              <a:buNone/>
            </a:pPr>
            <a:r>
              <a:rPr lang="es-ES" dirty="0" smtClean="0"/>
              <a:t>Los somitómeras son somitas que no tienen una diferenciación en la región cefálica (músculos de la lengua, el ojo y los asociados con los arcos faríngeos).</a:t>
            </a:r>
          </a:p>
          <a:p>
            <a:pPr eaLnBrk="1" hangingPunct="1">
              <a:buFont typeface="Wingdings" pitchFamily="2" charset="2"/>
              <a:buNone/>
            </a:pP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14400" y="357166"/>
            <a:ext cx="7772400" cy="5998394"/>
          </a:xfrm>
        </p:spPr>
        <p:txBody>
          <a:bodyPr/>
          <a:lstStyle/>
          <a:p>
            <a:pPr>
              <a:buNone/>
            </a:pPr>
            <a:r>
              <a:rPr lang="es-ES" dirty="0" smtClean="0"/>
              <a:t>Principales grupos musculares de la </a:t>
            </a:r>
            <a:r>
              <a:rPr lang="es-ES" dirty="0" err="1" smtClean="0"/>
              <a:t>region</a:t>
            </a:r>
            <a:r>
              <a:rPr lang="es-ES" dirty="0" smtClean="0"/>
              <a:t> cefálica:</a:t>
            </a:r>
          </a:p>
          <a:p>
            <a:pPr>
              <a:buNone/>
            </a:pPr>
            <a:r>
              <a:rPr lang="es-ES" dirty="0" smtClean="0"/>
              <a:t>-M. Extrínsecos del ojo (originados del mesodermo).</a:t>
            </a:r>
          </a:p>
          <a:p>
            <a:pPr>
              <a:buNone/>
            </a:pPr>
            <a:r>
              <a:rPr lang="es-ES" dirty="0" smtClean="0"/>
              <a:t>-Músculos de la lengua</a:t>
            </a:r>
          </a:p>
          <a:p>
            <a:pPr>
              <a:buNone/>
            </a:pPr>
            <a:r>
              <a:rPr lang="es-ES" dirty="0" smtClean="0"/>
              <a:t>-M</a:t>
            </a:r>
            <a:r>
              <a:rPr lang="es-ES" dirty="0" smtClean="0"/>
              <a:t>. De la </a:t>
            </a:r>
            <a:r>
              <a:rPr lang="es-ES" dirty="0" smtClean="0"/>
              <a:t>mímica.</a:t>
            </a:r>
          </a:p>
          <a:p>
            <a:pPr>
              <a:buNone/>
            </a:pPr>
            <a:r>
              <a:rPr lang="es-ES" dirty="0" smtClean="0"/>
              <a:t>-Músculos de la masticación.</a:t>
            </a:r>
          </a:p>
          <a:p>
            <a:pPr>
              <a:buNone/>
            </a:pPr>
            <a:r>
              <a:rPr lang="es-ES" dirty="0" smtClean="0"/>
              <a:t>-Músculos de la deglución.</a:t>
            </a:r>
            <a:endParaRPr lang="es-MX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Músculos de cuello y tronco: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Hacia el final de la 5ª semana las futuras células musculares están </a:t>
            </a:r>
            <a:r>
              <a:rPr lang="es-ES" dirty="0" smtClean="0"/>
              <a:t>agrupadas en dos posiciones, una pequeña porción dorsal en epímero formado a partir de las células dorsomediales del somita y una </a:t>
            </a:r>
            <a:r>
              <a:rPr lang="es-ES" dirty="0" smtClean="0"/>
              <a:t>porción </a:t>
            </a:r>
            <a:r>
              <a:rPr lang="es-ES" dirty="0" smtClean="0"/>
              <a:t>ventral mas grande el hipómero formado por la </a:t>
            </a:r>
            <a:r>
              <a:rPr lang="es-ES" dirty="0" smtClean="0"/>
              <a:t>migración </a:t>
            </a:r>
            <a:r>
              <a:rPr lang="es-ES" dirty="0" smtClean="0"/>
              <a:t>de </a:t>
            </a:r>
            <a:r>
              <a:rPr lang="es-ES" dirty="0" smtClean="0"/>
              <a:t>las células </a:t>
            </a:r>
            <a:r>
              <a:rPr lang="es-ES" dirty="0" smtClean="0"/>
              <a:t>dorsolaterales del somita.</a:t>
            </a:r>
          </a:p>
          <a:p>
            <a:endParaRPr lang="es-MX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F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836613"/>
            <a:ext cx="7561262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49275"/>
            <a:ext cx="7772400" cy="8715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" sz="2800" b="1" dirty="0" smtClean="0">
                <a:solidFill>
                  <a:schemeClr val="tx1"/>
                </a:solidFill>
                <a:latin typeface="Arial" charset="0"/>
              </a:rPr>
              <a:t/>
            </a:r>
            <a:br>
              <a:rPr lang="es-ES" sz="2800" b="1" dirty="0" smtClean="0">
                <a:solidFill>
                  <a:schemeClr val="tx1"/>
                </a:solidFill>
                <a:latin typeface="Arial" charset="0"/>
              </a:rPr>
            </a:br>
            <a:r>
              <a:rPr lang="es-ES" sz="2800" b="1" dirty="0" smtClean="0">
                <a:solidFill>
                  <a:schemeClr val="tx1"/>
                </a:solidFill>
                <a:latin typeface="Arial" charset="0"/>
              </a:rPr>
              <a:t>Grupo Posterior:</a:t>
            </a:r>
            <a:r>
              <a:rPr lang="es-ES" sz="3800" dirty="0" smtClean="0"/>
              <a:t/>
            </a:r>
            <a:br>
              <a:rPr lang="es-ES" sz="3800" dirty="0" smtClean="0"/>
            </a:br>
            <a:endParaRPr lang="es-ES" sz="3800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900113" y="1412875"/>
            <a:ext cx="7772400" cy="4891088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Char char="-"/>
            </a:pPr>
            <a:r>
              <a:rPr lang="es-ES" smtClean="0"/>
              <a:t>Músculo glúteo máximo.</a:t>
            </a:r>
          </a:p>
          <a:p>
            <a:pPr eaLnBrk="1" hangingPunct="1">
              <a:buFontTx/>
              <a:buChar char="-"/>
            </a:pPr>
            <a:r>
              <a:rPr lang="es-ES" smtClean="0"/>
              <a:t>Músculo glúteo medio.</a:t>
            </a:r>
          </a:p>
          <a:p>
            <a:pPr eaLnBrk="1" hangingPunct="1">
              <a:buFontTx/>
              <a:buChar char="-"/>
            </a:pPr>
            <a:r>
              <a:rPr lang="es-ES" smtClean="0"/>
              <a:t>Músculo glúteo mínimo.</a:t>
            </a:r>
          </a:p>
          <a:p>
            <a:pPr eaLnBrk="1" hangingPunct="1">
              <a:buFontTx/>
              <a:buChar char="-"/>
            </a:pPr>
            <a:r>
              <a:rPr lang="es-ES" smtClean="0"/>
              <a:t>Músculo tensor de la fascia lata.</a:t>
            </a:r>
          </a:p>
          <a:p>
            <a:pPr eaLnBrk="1" hangingPunct="1">
              <a:buFontTx/>
              <a:buChar char="-"/>
            </a:pPr>
            <a:r>
              <a:rPr lang="es-ES" smtClean="0"/>
              <a:t>Músculo piriforme.</a:t>
            </a:r>
          </a:p>
          <a:p>
            <a:pPr eaLnBrk="1" hangingPunct="1">
              <a:buFontTx/>
              <a:buChar char="-"/>
            </a:pPr>
            <a:r>
              <a:rPr lang="es-ES" smtClean="0"/>
              <a:t>Músculo obturador externo.</a:t>
            </a:r>
          </a:p>
          <a:p>
            <a:pPr eaLnBrk="1" hangingPunct="1">
              <a:buFontTx/>
              <a:buChar char="-"/>
            </a:pPr>
            <a:r>
              <a:rPr lang="es-ES" smtClean="0"/>
              <a:t>Músculo obturador interno.</a:t>
            </a:r>
          </a:p>
          <a:p>
            <a:pPr eaLnBrk="1" hangingPunct="1">
              <a:buFontTx/>
              <a:buChar char="-"/>
            </a:pPr>
            <a:r>
              <a:rPr lang="es-ES" smtClean="0"/>
              <a:t>Músculos gemelos (superior e inferior).</a:t>
            </a:r>
          </a:p>
          <a:p>
            <a:pPr eaLnBrk="1" hangingPunct="1">
              <a:buFontTx/>
              <a:buChar char="-"/>
            </a:pPr>
            <a:r>
              <a:rPr lang="es-ES" smtClean="0"/>
              <a:t>Músculo cuadrado femoral.</a:t>
            </a:r>
          </a:p>
          <a:p>
            <a:pPr eaLnBrk="1" hangingPunct="1">
              <a:buFontTx/>
              <a:buChar char="-"/>
            </a:pPr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ES" sz="2400" b="1" smtClean="0">
                <a:solidFill>
                  <a:schemeClr val="tx1"/>
                </a:solidFill>
                <a:latin typeface="Arial" charset="0"/>
              </a:rPr>
              <a:t>Desarrollo de los músculos que se relacionan con el esqueleto apendicular.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s-ES" dirty="0" smtClean="0"/>
              <a:t>-En la 7ª semana aparecen los primeros indicios de la formación de los músculos de los miembros en forma de condensaciones del mesénquima.</a:t>
            </a:r>
          </a:p>
          <a:p>
            <a:pPr eaLnBrk="1" hangingPunct="1">
              <a:buFont typeface="Wingdings" pitchFamily="2" charset="2"/>
              <a:buNone/>
            </a:pPr>
            <a:endParaRPr lang="es-ES" dirty="0" smtClean="0"/>
          </a:p>
          <a:p>
            <a:pPr eaLnBrk="1" hangingPunct="1">
              <a:buFont typeface="Wingdings" pitchFamily="2" charset="2"/>
              <a:buNone/>
            </a:pPr>
            <a:r>
              <a:rPr lang="es-ES" dirty="0" smtClean="0"/>
              <a:t>-</a:t>
            </a:r>
            <a:r>
              <a:rPr lang="es-ES" dirty="0" smtClean="0"/>
              <a:t>El </a:t>
            </a:r>
            <a:r>
              <a:rPr lang="es-ES" dirty="0" smtClean="0"/>
              <a:t>mesénquima deriva de las células dorsolaterales de los somitas que emigran hacia el esbozo del miembro para formar los músculos.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2800" b="1" dirty="0" smtClean="0">
                <a:solidFill>
                  <a:schemeClr val="tx1"/>
                </a:solidFill>
                <a:latin typeface="Arial" charset="0"/>
              </a:rPr>
              <a:t>Músculo glúteo máximo: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s-ES" dirty="0" smtClean="0"/>
          </a:p>
          <a:p>
            <a:pPr>
              <a:lnSpc>
                <a:spcPct val="90000"/>
              </a:lnSpc>
              <a:buNone/>
            </a:pPr>
            <a:endParaRPr lang="es-ES" dirty="0" smtClean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55344" y="1214422"/>
            <a:ext cx="4038600" cy="5214973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buFontTx/>
              <a:buChar char="-"/>
            </a:pPr>
            <a:r>
              <a:rPr lang="es-ES" dirty="0" smtClean="0"/>
              <a:t>Sitio utilizado para la inyección intramuscular.</a:t>
            </a:r>
          </a:p>
          <a:p>
            <a:pPr algn="just">
              <a:lnSpc>
                <a:spcPct val="90000"/>
              </a:lnSpc>
              <a:buFontTx/>
              <a:buChar char="-"/>
            </a:pPr>
            <a:r>
              <a:rPr lang="es-ES" dirty="0" smtClean="0"/>
              <a:t>Músculo plano.</a:t>
            </a:r>
          </a:p>
          <a:p>
            <a:pPr algn="just">
              <a:lnSpc>
                <a:spcPct val="90000"/>
              </a:lnSpc>
              <a:buNone/>
            </a:pPr>
            <a:r>
              <a:rPr lang="es-ES" dirty="0" smtClean="0"/>
              <a:t>Funciones:</a:t>
            </a:r>
          </a:p>
          <a:p>
            <a:pPr algn="just">
              <a:lnSpc>
                <a:spcPct val="90000"/>
              </a:lnSpc>
              <a:buFontTx/>
              <a:buChar char="-"/>
            </a:pPr>
            <a:r>
              <a:rPr lang="es-ES" dirty="0" smtClean="0"/>
              <a:t>Extensión del muslo.</a:t>
            </a:r>
          </a:p>
          <a:p>
            <a:pPr algn="just">
              <a:lnSpc>
                <a:spcPct val="90000"/>
              </a:lnSpc>
              <a:buFontTx/>
              <a:buChar char="-"/>
            </a:pPr>
            <a:r>
              <a:rPr lang="es-ES" dirty="0" smtClean="0"/>
              <a:t>Rotación lateral del muslo.</a:t>
            </a:r>
          </a:p>
          <a:p>
            <a:pPr algn="just">
              <a:lnSpc>
                <a:spcPct val="90000"/>
              </a:lnSpc>
              <a:buFontTx/>
              <a:buChar char="-"/>
            </a:pPr>
            <a:r>
              <a:rPr lang="es-ES" dirty="0" smtClean="0"/>
              <a:t>Extensión del tronco y mantiene el equilibrio de la pelvis.</a:t>
            </a:r>
          </a:p>
          <a:p>
            <a:endParaRPr lang="es-MX" dirty="0"/>
          </a:p>
        </p:txBody>
      </p:sp>
      <p:pic>
        <p:nvPicPr>
          <p:cNvPr id="5" name="4 Imagen" descr="gluteo may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1071546"/>
            <a:ext cx="2286016" cy="4071966"/>
          </a:xfrm>
          <a:prstGeom prst="rect">
            <a:avLst/>
          </a:prstGeom>
        </p:spPr>
      </p:pic>
      <p:pic>
        <p:nvPicPr>
          <p:cNvPr id="6" name="5 Imagen" descr="Gluteo  mayor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1428736"/>
            <a:ext cx="1571636" cy="4762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Músculo glúteo medio:</a:t>
            </a:r>
            <a:br>
              <a:rPr lang="es-ES" dirty="0" smtClean="0"/>
            </a:br>
            <a:endParaRPr lang="es-MX" dirty="0"/>
          </a:p>
        </p:txBody>
      </p:sp>
      <p:sp>
        <p:nvSpPr>
          <p:cNvPr id="12290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Char char="-"/>
            </a:pPr>
            <a:r>
              <a:rPr lang="es-ES" dirty="0" smtClean="0"/>
              <a:t>Es triangular, grueso y sus fascículos están dispuestos en 2 capas: superficial y profunda.</a:t>
            </a:r>
          </a:p>
          <a:p>
            <a:pPr eaLnBrk="1" hangingPunct="1">
              <a:buFontTx/>
              <a:buChar char="-"/>
            </a:pPr>
            <a:r>
              <a:rPr lang="es-ES" dirty="0" smtClean="0"/>
              <a:t>Se extiende entre el ilion y el trocánter mayor del fémur, cubierto por el glúteo máximo.</a:t>
            </a:r>
          </a:p>
          <a:p>
            <a:pPr eaLnBrk="1" hangingPunct="1">
              <a:buFontTx/>
              <a:buNone/>
            </a:pPr>
            <a:endParaRPr lang="es-ES" dirty="0" smtClean="0"/>
          </a:p>
          <a:p>
            <a:pPr eaLnBrk="1" hangingPunct="1">
              <a:buFontTx/>
              <a:buChar char="-"/>
            </a:pPr>
            <a:endParaRPr lang="es-ES" dirty="0" smtClean="0"/>
          </a:p>
        </p:txBody>
      </p:sp>
      <p:pic>
        <p:nvPicPr>
          <p:cNvPr id="5" name="4 Marcador de contenido" descr="Gmedio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57752" y="1428736"/>
            <a:ext cx="2786082" cy="47863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Músculo glúteo mínimo:</a:t>
            </a:r>
            <a:br>
              <a:rPr lang="es-ES" dirty="0" smtClean="0"/>
            </a:b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s-ES" dirty="0" smtClean="0"/>
              <a:t>Es triangular, parecido al glúteo medio, pero mucho más delgado.</a:t>
            </a:r>
          </a:p>
          <a:p>
            <a:pPr>
              <a:buFontTx/>
              <a:buChar char="-"/>
            </a:pPr>
            <a:r>
              <a:rPr lang="es-ES" dirty="0" smtClean="0"/>
              <a:t>Se extiende entre el ilion y el trocánter mayor del fémur, cubierto por el glúteo medio.</a:t>
            </a:r>
          </a:p>
          <a:p>
            <a:endParaRPr lang="es-MX" dirty="0"/>
          </a:p>
        </p:txBody>
      </p:sp>
      <p:pic>
        <p:nvPicPr>
          <p:cNvPr id="5" name="4 Marcador de contenido" descr="G.menor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14942" y="1285860"/>
            <a:ext cx="2214578" cy="50006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547</TotalTime>
  <Words>2058</Words>
  <Application>Microsoft Office PowerPoint</Application>
  <PresentationFormat>Presentación en pantalla (4:3)</PresentationFormat>
  <Paragraphs>308</Paragraphs>
  <Slides>60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60</vt:i4>
      </vt:variant>
    </vt:vector>
  </HeadingPairs>
  <TitlesOfParts>
    <vt:vector size="61" baseType="lpstr">
      <vt:lpstr>Metro</vt:lpstr>
      <vt:lpstr>MÚSCULOS DEL MIEMBRO INFERIOR</vt:lpstr>
      <vt:lpstr>MUSCULOS DEL MIEMBRO INFERIOR</vt:lpstr>
      <vt:lpstr>Grupos musculares del miembro inferior.</vt:lpstr>
      <vt:lpstr>Diapositiva 4</vt:lpstr>
      <vt:lpstr>Músculo iliopsoas: </vt:lpstr>
      <vt:lpstr> Grupo Posterior: </vt:lpstr>
      <vt:lpstr>Músculo glúteo máximo:</vt:lpstr>
      <vt:lpstr>Músculo glúteo medio: </vt:lpstr>
      <vt:lpstr>Músculo glúteo mínimo: </vt:lpstr>
      <vt:lpstr>Diapositiva 10</vt:lpstr>
      <vt:lpstr>Músculo tensor de la fascia lata:</vt:lpstr>
      <vt:lpstr>Músculo Piriforme: </vt:lpstr>
      <vt:lpstr>Músculos obturador externo e interno: </vt:lpstr>
      <vt:lpstr>Músculos gemelos superior e inferior: </vt:lpstr>
      <vt:lpstr>Diapositiva 15</vt:lpstr>
      <vt:lpstr>Músculo cuadrado femoral:</vt:lpstr>
      <vt:lpstr>Músculos de la región del muslo:</vt:lpstr>
      <vt:lpstr>Grupo anterior:</vt:lpstr>
      <vt:lpstr>Músculo cuadríceps femoral:</vt:lpstr>
      <vt:lpstr>Recto Femoral:</vt:lpstr>
      <vt:lpstr>Vasto medial:</vt:lpstr>
      <vt:lpstr>Vasto lateral:</vt:lpstr>
      <vt:lpstr>Vasto intermedio:</vt:lpstr>
      <vt:lpstr>Músculo sartorio:</vt:lpstr>
      <vt:lpstr>Grupo posterior:</vt:lpstr>
      <vt:lpstr>Músculo semitendinoso:</vt:lpstr>
      <vt:lpstr>Músculos semimembranoso:</vt:lpstr>
      <vt:lpstr>Músculo bíceps femoral:</vt:lpstr>
      <vt:lpstr>Músculo poplíteo:</vt:lpstr>
      <vt:lpstr>Grupo medial:</vt:lpstr>
      <vt:lpstr>Músculo pectíneo</vt:lpstr>
      <vt:lpstr>Músculo aductor largo:</vt:lpstr>
      <vt:lpstr>Músculo aductor breve:</vt:lpstr>
      <vt:lpstr>Músculo aductor magno:</vt:lpstr>
      <vt:lpstr>Músculo grácil:</vt:lpstr>
      <vt:lpstr>MUSCULOS DE LA REGION DE LA PIERNA</vt:lpstr>
      <vt:lpstr>Diapositiva 37</vt:lpstr>
      <vt:lpstr>Diapositiva 38</vt:lpstr>
      <vt:lpstr>Diapositiva 39</vt:lpstr>
      <vt:lpstr>Gastrocnemio:</vt:lpstr>
      <vt:lpstr>Sóleo:</vt:lpstr>
      <vt:lpstr>Diapositiva 42</vt:lpstr>
      <vt:lpstr>Diapositiva 43</vt:lpstr>
      <vt:lpstr>Diapositiva 44</vt:lpstr>
      <vt:lpstr>Diapositiva 45</vt:lpstr>
      <vt:lpstr>Diapositiva 46</vt:lpstr>
      <vt:lpstr>Músculos del pie.</vt:lpstr>
      <vt:lpstr>Diapositiva 48</vt:lpstr>
      <vt:lpstr>Diapositiva 49</vt:lpstr>
      <vt:lpstr>Diapositiva 50</vt:lpstr>
      <vt:lpstr>Diapositiva 51</vt:lpstr>
      <vt:lpstr>Diapositiva 52</vt:lpstr>
      <vt:lpstr>DESARROLLO EMBRIONARIO DEL SISTEMA MUSCULAR</vt:lpstr>
      <vt:lpstr>Musculo esquelético</vt:lpstr>
      <vt:lpstr>Músculo esquelético.</vt:lpstr>
      <vt:lpstr>DESARROLLO DE LOS MUSCULOS QUE SE RELACIONAN CON EL ESQUELETO AXIL.</vt:lpstr>
      <vt:lpstr>Diapositiva 57</vt:lpstr>
      <vt:lpstr>Músculos de cuello y tronco:</vt:lpstr>
      <vt:lpstr>Diapositiva 59</vt:lpstr>
      <vt:lpstr>Desarrollo de los músculos que se relacionan con el esqueleto apendicular.</vt:lpstr>
    </vt:vector>
  </TitlesOfParts>
  <Company>Consejo Nacional para la Cultura y las Artes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MÚSCULOS</dc:title>
  <dc:creator>USUARIO</dc:creator>
  <cp:lastModifiedBy>AdminCISXXI</cp:lastModifiedBy>
  <cp:revision>35</cp:revision>
  <dcterms:created xsi:type="dcterms:W3CDTF">2008-09-03T21:54:51Z</dcterms:created>
  <dcterms:modified xsi:type="dcterms:W3CDTF">2008-11-05T01:03:41Z</dcterms:modified>
</cp:coreProperties>
</file>