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57" r:id="rId3"/>
    <p:sldId id="258" r:id="rId4"/>
    <p:sldId id="259" r:id="rId5"/>
    <p:sldId id="260" r:id="rId6"/>
    <p:sldId id="261" r:id="rId7"/>
    <p:sldId id="262" r:id="rId8"/>
    <p:sldId id="291" r:id="rId9"/>
    <p:sldId id="295" r:id="rId10"/>
    <p:sldId id="292" r:id="rId11"/>
    <p:sldId id="263" r:id="rId12"/>
    <p:sldId id="264" r:id="rId13"/>
    <p:sldId id="265" r:id="rId14"/>
    <p:sldId id="284" r:id="rId15"/>
    <p:sldId id="266" r:id="rId16"/>
    <p:sldId id="285" r:id="rId17"/>
    <p:sldId id="267" r:id="rId18"/>
    <p:sldId id="268" r:id="rId19"/>
    <p:sldId id="286" r:id="rId20"/>
    <p:sldId id="269" r:id="rId21"/>
    <p:sldId id="270" r:id="rId22"/>
    <p:sldId id="272" r:id="rId23"/>
    <p:sldId id="273" r:id="rId24"/>
    <p:sldId id="274" r:id="rId25"/>
    <p:sldId id="275" r:id="rId26"/>
    <p:sldId id="276" r:id="rId27"/>
    <p:sldId id="277" r:id="rId28"/>
    <p:sldId id="278" r:id="rId29"/>
    <p:sldId id="279" r:id="rId30"/>
    <p:sldId id="280" r:id="rId31"/>
    <p:sldId id="289" r:id="rId32"/>
    <p:sldId id="282" r:id="rId33"/>
    <p:sldId id="283" r:id="rId34"/>
    <p:sldId id="293" r:id="rId35"/>
    <p:sldId id="287" r:id="rId36"/>
    <p:sldId id="294" r:id="rId37"/>
    <p:sldId id="288" r:id="rId38"/>
    <p:sldId id="290" r:id="rId3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4" autoAdjust="0"/>
    <p:restoredTop sz="98942" autoAdjust="0"/>
  </p:normalViewPr>
  <p:slideViewPr>
    <p:cSldViewPr>
      <p:cViewPr varScale="1">
        <p:scale>
          <a:sx n="74" d="100"/>
          <a:sy n="74" d="100"/>
        </p:scale>
        <p:origin x="-40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264C9-77E3-4DF9-9834-A4D3D7B9E9AD}" type="datetimeFigureOut">
              <a:rPr lang="es-MX" smtClean="0"/>
              <a:pPr/>
              <a:t>05/01/2009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45436A-D7A5-4CDB-98E1-C93CE5067691}"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12</a:t>
            </a:fld>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13</a:t>
            </a:fld>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14</a:t>
            </a:fld>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15</a:t>
            </a:fld>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16</a:t>
            </a:fld>
            <a:endParaRPr 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17</a:t>
            </a:fld>
            <a:endParaRPr 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18</a:t>
            </a:fld>
            <a:endParaRPr lang="es-MX"/>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19</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a:t>
            </a:fld>
            <a:endParaRPr lang="es-MX"/>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20</a:t>
            </a:fld>
            <a:endParaRPr lang="es-MX"/>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21</a:t>
            </a:fld>
            <a:endParaRPr lang="es-MX"/>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22</a:t>
            </a:fld>
            <a:endParaRPr lang="es-MX"/>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23</a:t>
            </a:fld>
            <a:endParaRPr lang="es-MX"/>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24</a:t>
            </a:fld>
            <a:endParaRPr lang="es-MX"/>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25</a:t>
            </a:fld>
            <a:endParaRPr lang="es-MX"/>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26</a:t>
            </a:fld>
            <a:endParaRPr lang="es-MX"/>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27</a:t>
            </a:fld>
            <a:endParaRPr lang="es-MX"/>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28</a:t>
            </a:fld>
            <a:endParaRPr lang="es-MX"/>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29</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a:t>
            </a:fld>
            <a:endParaRPr lang="es-MX"/>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30</a:t>
            </a:fld>
            <a:endParaRPr lang="es-MX"/>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31</a:t>
            </a:fld>
            <a:endParaRPr lang="es-MX"/>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32</a:t>
            </a:fld>
            <a:endParaRPr lang="es-MX"/>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33</a:t>
            </a:fld>
            <a:endParaRPr lang="es-MX"/>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34</a:t>
            </a:fld>
            <a:endParaRPr lang="es-MX"/>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35</a:t>
            </a:fld>
            <a:endParaRPr lang="es-MX"/>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36</a:t>
            </a:fld>
            <a:endParaRPr lang="es-MX"/>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37</a:t>
            </a:fld>
            <a:endParaRPr lang="es-MX"/>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38</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645436A-D7A5-4CDB-98E1-C93CE5067691}" type="slidenum">
              <a:rPr lang="es-MX" smtClean="0"/>
              <a:pPr/>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82B1441-4CBF-4C62-B4BE-02663B233B17}"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4DD7655-1A76-4700-8C19-7EDABF4ECBB2}" type="datetimeFigureOut">
              <a:rPr lang="es-MX" smtClean="0"/>
              <a:pPr/>
              <a:t>05/01/2009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C82B1441-4CBF-4C62-B4BE-02663B233B17}" type="slidenum">
              <a:rPr lang="es-MX" smtClean="0"/>
              <a:pPr/>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4DD7655-1A76-4700-8C19-7EDABF4ECBB2}" type="datetimeFigureOut">
              <a:rPr lang="es-MX" smtClean="0"/>
              <a:pPr/>
              <a:t>05/01/2009</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2B1441-4CBF-4C62-B4BE-02663B233B17}" type="slidenum">
              <a:rPr lang="es-MX" smtClean="0"/>
              <a:pPr/>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p2.blogger.com/_xNxMeZFMD2Y/SELR2aKZybI/AAAAAAAACGo/tT43huR7w9Y/s1600-h/Imagen2.jp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bp0.blogger.com/_xNxMeZFMD2Y/SELUJ6KZygI/AAAAAAAACHQ/Ee1iCS18IuI/s1600-h/Imagen1.jp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bp2.blogger.com/_xNxMeZFMD2Y/SELYCaKZylI/AAAAAAAACH4/KD9ssFQxZ1s/s1600-h/Imagen3.jp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bp3.blogger.com/_xNxMeZFMD2Y/SELpOqKZy-I/AAAAAAAACLA/dkSDa7egm7g/s1600-h/Imagen1.jpg" TargetMode="Externa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hyperlink" Target="http://bp3.blogger.com/_xNxMeZFMD2Y/SELjBqKZyyI/AAAAAAAACJg/4PApExxepeI/s1600-h/Imagen1.jpg"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21.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bp3.blogger.com/_xNxMeZFMD2Y/SELryqKZzCI/AAAAAAAACLg/QRiOZRmJgEA/s1600-h/Imagen1.jpg"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image" Target="../media/image24.jpeg"/><Relationship Id="rId5" Type="http://schemas.openxmlformats.org/officeDocument/2006/relationships/hyperlink" Target="http://bp0.blogger.com/_xNxMeZFMD2Y/SELuQ6KZzEI/AAAAAAAACLw/AEDJMY2zYCI/s1600-h/Imagen1.jpg" TargetMode="External"/><Relationship Id="rId4" Type="http://schemas.openxmlformats.org/officeDocument/2006/relationships/image" Target="../media/image23.jpeg"/></Relationships>
</file>

<file path=ppt/slides/_rels/slide34.xml.rels><?xml version="1.0" encoding="UTF-8" standalone="yes"?>
<Relationships xmlns="http://schemas.openxmlformats.org/package/2006/relationships"><Relationship Id="rId3" Type="http://schemas.openxmlformats.org/officeDocument/2006/relationships/hyperlink" Target="http://bp3.blogger.com/_xNxMeZFMD2Y/SELrAqKZzBI/AAAAAAAACLY/NAXu6qoi4Y0/s1600-h/Imagen1.jpg"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image" Target="../media/image26.jpeg"/><Relationship Id="rId5" Type="http://schemas.openxmlformats.org/officeDocument/2006/relationships/hyperlink" Target="http://bp3.blogger.com/_xNxMeZFMD2Y/SELsSqKZzDI/AAAAAAAACLo/rnelpL6VPM4/s1600-h/Imagen1.jpg" TargetMode="External"/><Relationship Id="rId4" Type="http://schemas.openxmlformats.org/officeDocument/2006/relationships/image" Target="../media/image25.jpeg"/></Relationships>
</file>

<file path=ppt/slides/_rels/slide35.xml.rels><?xml version="1.0" encoding="UTF-8" standalone="yes"?>
<Relationships xmlns="http://schemas.openxmlformats.org/package/2006/relationships"><Relationship Id="rId3" Type="http://schemas.openxmlformats.org/officeDocument/2006/relationships/hyperlink" Target="http://bp1.blogger.com/_xNxMeZFMD2Y/SELvsKKZzGI/AAAAAAAACMA/NnXFZReqCVM/s1600-h/Imagen1.jpg"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28.jpeg"/><Relationship Id="rId5" Type="http://schemas.openxmlformats.org/officeDocument/2006/relationships/hyperlink" Target="http://bp2.blogger.com/_xNxMeZFMD2Y/SELwraKZzHI/AAAAAAAACMI/2XaNAVKog8g/s1600-h/Imagen1.jpg" TargetMode="External"/><Relationship Id="rId4" Type="http://schemas.openxmlformats.org/officeDocument/2006/relationships/image" Target="../media/image27.jpeg"/></Relationships>
</file>

<file path=ppt/slides/_rels/slide36.xml.rels><?xml version="1.0" encoding="UTF-8" standalone="yes"?>
<Relationships xmlns="http://schemas.openxmlformats.org/package/2006/relationships"><Relationship Id="rId3" Type="http://schemas.openxmlformats.org/officeDocument/2006/relationships/hyperlink" Target="http://bp3.blogger.com/_xNxMeZFMD2Y/SELvAqKZzFI/AAAAAAAACL4/IXAo9wBAzPU/s1600-h/Imagen1.jp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6" Type="http://schemas.openxmlformats.org/officeDocument/2006/relationships/image" Target="../media/image30.jpeg"/><Relationship Id="rId5" Type="http://schemas.openxmlformats.org/officeDocument/2006/relationships/hyperlink" Target="http://bp1.blogger.com/_xNxMeZFMD2Y/SELxQKKZzII/AAAAAAAACMQ/sEBdmpqNa3Q/s1600-h/Imagen1.jpg" TargetMode="External"/><Relationship Id="rId4" Type="http://schemas.openxmlformats.org/officeDocument/2006/relationships/image" Target="../media/image29.jpeg"/></Relationships>
</file>

<file path=ppt/slides/_rels/slide37.xml.rels><?xml version="1.0" encoding="UTF-8" standalone="yes"?>
<Relationships xmlns="http://schemas.openxmlformats.org/package/2006/relationships"><Relationship Id="rId3" Type="http://schemas.openxmlformats.org/officeDocument/2006/relationships/hyperlink" Target="http://bp2.blogger.com/_xNxMeZFMD2Y/SELqWaKZzAI/AAAAAAAACLQ/l2NSsBhWjUQ/s1600-h/Imagen7.jp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5" Type="http://schemas.openxmlformats.org/officeDocument/2006/relationships/image" Target="../media/image32.gif"/><Relationship Id="rId4" Type="http://schemas.openxmlformats.org/officeDocument/2006/relationships/image" Target="../media/image31.jpeg"/></Relationships>
</file>

<file path=ppt/slides/_rels/slide38.xml.rels><?xml version="1.0" encoding="UTF-8" standalone="yes"?>
<Relationships xmlns="http://schemas.openxmlformats.org/package/2006/relationships"><Relationship Id="rId3" Type="http://schemas.openxmlformats.org/officeDocument/2006/relationships/image" Target="../media/image33.gi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bp0.blogger.com/_xNxMeZFMD2Y/SELSm6KZyeI/AAAAAAAACHA/pdjon_urSHE/s1600-h/Imagen2.jp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bp2.blogger.com/_xNxMeZFMD2Y/SELSjaKZydI/AAAAAAAACG4/q8C_3bz1Wz0/s1600-h/Imagen1.jpg"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285728"/>
            <a:ext cx="7772400" cy="1470025"/>
          </a:xfrm>
        </p:spPr>
        <p:txBody>
          <a:bodyPr>
            <a:normAutofit fontScale="90000"/>
          </a:bodyPr>
          <a:lstStyle/>
          <a:p>
            <a:pPr algn="ctr"/>
            <a:r>
              <a:rPr lang="es-ES" dirty="0" smtClean="0"/>
              <a:t>MUSCULOS DEL MIEMBRO</a:t>
            </a:r>
            <a:br>
              <a:rPr lang="es-ES" dirty="0" smtClean="0"/>
            </a:br>
            <a:r>
              <a:rPr lang="es-ES" dirty="0" smtClean="0"/>
              <a:t>SUPERIOR</a:t>
            </a:r>
            <a:endParaRPr lang="es-MX" dirty="0"/>
          </a:p>
        </p:txBody>
      </p:sp>
      <p:sp>
        <p:nvSpPr>
          <p:cNvPr id="3" name="2 Subtítulo"/>
          <p:cNvSpPr>
            <a:spLocks noGrp="1"/>
          </p:cNvSpPr>
          <p:nvPr>
            <p:ph type="subTitle" idx="1"/>
          </p:nvPr>
        </p:nvSpPr>
        <p:spPr>
          <a:xfrm>
            <a:off x="1071538" y="2071678"/>
            <a:ext cx="7000924" cy="4000528"/>
          </a:xfrm>
        </p:spPr>
        <p:txBody>
          <a:bodyPr>
            <a:normAutofit fontScale="92500" lnSpcReduction="10000"/>
          </a:bodyPr>
          <a:lstStyle/>
          <a:p>
            <a:pPr algn="just"/>
            <a:r>
              <a:rPr lang="es-MX" dirty="0" smtClean="0"/>
              <a:t>Los músculos se sitúan en las regiones de los miembros superiores y están inervados por el plexo branquial.</a:t>
            </a:r>
          </a:p>
          <a:p>
            <a:pPr algn="just"/>
            <a:endParaRPr lang="es-ES" dirty="0" smtClean="0"/>
          </a:p>
          <a:p>
            <a:pPr algn="ctr"/>
            <a:r>
              <a:rPr lang="es-ES" dirty="0" smtClean="0"/>
              <a:t>GRUPOS MUSCULARES</a:t>
            </a:r>
          </a:p>
          <a:p>
            <a:pPr algn="ctr"/>
            <a:endParaRPr lang="es-ES" dirty="0" smtClean="0"/>
          </a:p>
          <a:p>
            <a:pPr algn="l"/>
            <a:r>
              <a:rPr lang="es-MX" dirty="0" smtClean="0"/>
              <a:t>-Músculos de la región deltoidea</a:t>
            </a:r>
          </a:p>
          <a:p>
            <a:pPr algn="l"/>
            <a:r>
              <a:rPr lang="es-MX" dirty="0" smtClean="0"/>
              <a:t>-Músculos de la región del brazo</a:t>
            </a:r>
          </a:p>
          <a:p>
            <a:pPr algn="l"/>
            <a:r>
              <a:rPr lang="es-MX" dirty="0" smtClean="0"/>
              <a:t>-Músculos de la región del antebrazo</a:t>
            </a:r>
          </a:p>
          <a:p>
            <a:pPr algn="l"/>
            <a:r>
              <a:rPr lang="es-MX" dirty="0" smtClean="0"/>
              <a:t>-Músculos de la mano</a:t>
            </a:r>
            <a:endParaRPr lang="es-ES" dirty="0" smtClean="0"/>
          </a:p>
          <a:p>
            <a:pPr algn="just"/>
            <a:endParaRPr lang="es-E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bp2.blogger.com/_xNxMeZFMD2Y/SELR2aKZybI/AAAAAAAACGo/tT43huR7w9Y/s320/Imagen2.jpg">
            <a:hlinkClick r:id="rId3"/>
          </p:cNvPr>
          <p:cNvPicPr>
            <a:picLocks noChangeAspect="1" noChangeArrowheads="1"/>
          </p:cNvPicPr>
          <p:nvPr/>
        </p:nvPicPr>
        <p:blipFill>
          <a:blip r:embed="rId4"/>
          <a:srcRect/>
          <a:stretch>
            <a:fillRect/>
          </a:stretch>
        </p:blipFill>
        <p:spPr bwMode="auto">
          <a:xfrm>
            <a:off x="571472" y="1785926"/>
            <a:ext cx="3714776" cy="3429024"/>
          </a:xfrm>
          <a:prstGeom prst="rect">
            <a:avLst/>
          </a:prstGeom>
          <a:noFill/>
        </p:spPr>
      </p:pic>
      <p:sp>
        <p:nvSpPr>
          <p:cNvPr id="5" name="4 CuadroTexto"/>
          <p:cNvSpPr txBox="1"/>
          <p:nvPr/>
        </p:nvSpPr>
        <p:spPr>
          <a:xfrm>
            <a:off x="4357686" y="2643182"/>
            <a:ext cx="4214842" cy="646331"/>
          </a:xfrm>
          <a:prstGeom prst="rect">
            <a:avLst/>
          </a:prstGeom>
          <a:noFill/>
        </p:spPr>
        <p:txBody>
          <a:bodyPr wrap="square" rtlCol="0">
            <a:spAutoFit/>
          </a:bodyPr>
          <a:lstStyle/>
          <a:p>
            <a:r>
              <a:rPr lang="es-MX" dirty="0" smtClean="0"/>
              <a:t>REDONDOS MAYOR Y MENOR</a:t>
            </a:r>
          </a:p>
          <a:p>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214290"/>
            <a:ext cx="7851648" cy="1643074"/>
          </a:xfrm>
        </p:spPr>
        <p:txBody>
          <a:bodyPr>
            <a:normAutofit fontScale="90000"/>
          </a:bodyPr>
          <a:lstStyle/>
          <a:p>
            <a:pPr algn="ctr"/>
            <a:r>
              <a:rPr lang="es-ES" dirty="0" smtClean="0"/>
              <a:t>MUSCULOS DE LA REGION </a:t>
            </a:r>
            <a:br>
              <a:rPr lang="es-ES" dirty="0" smtClean="0"/>
            </a:br>
            <a:r>
              <a:rPr lang="es-ES" dirty="0" smtClean="0"/>
              <a:t>DEL BRAZO</a:t>
            </a:r>
            <a:endParaRPr lang="es-MX" dirty="0"/>
          </a:p>
        </p:txBody>
      </p:sp>
      <p:sp>
        <p:nvSpPr>
          <p:cNvPr id="3" name="2 Subtítulo"/>
          <p:cNvSpPr>
            <a:spLocks noGrp="1"/>
          </p:cNvSpPr>
          <p:nvPr>
            <p:ph type="subTitle" idx="1"/>
          </p:nvPr>
        </p:nvSpPr>
        <p:spPr>
          <a:xfrm>
            <a:off x="714348" y="1928802"/>
            <a:ext cx="7854696" cy="5643602"/>
          </a:xfrm>
        </p:spPr>
        <p:txBody>
          <a:bodyPr>
            <a:normAutofit fontScale="85000" lnSpcReduction="20000"/>
          </a:bodyPr>
          <a:lstStyle/>
          <a:p>
            <a:r>
              <a:rPr lang="es-MX" dirty="0" smtClean="0"/>
              <a:t>   </a:t>
            </a:r>
          </a:p>
          <a:p>
            <a:pPr algn="just"/>
            <a:r>
              <a:rPr lang="es-MX" sz="2800" dirty="0" smtClean="0"/>
              <a:t>-Se extienden desde la escapula y el humero hasta los huesos del antebrazo.</a:t>
            </a:r>
          </a:p>
          <a:p>
            <a:pPr algn="just"/>
            <a:r>
              <a:rPr lang="es-MX" sz="2800" dirty="0" smtClean="0"/>
              <a:t>-Actúan fundamentalmente sobre la articulación del codo</a:t>
            </a:r>
          </a:p>
          <a:p>
            <a:pPr algn="just"/>
            <a:r>
              <a:rPr lang="es-MX" sz="2800" dirty="0" smtClean="0"/>
              <a:t>-Se divide para su estudio en un </a:t>
            </a:r>
            <a:r>
              <a:rPr lang="es-MX" sz="2800" b="1" i="1" dirty="0" smtClean="0"/>
              <a:t>grupo anterior y otro posterior.</a:t>
            </a:r>
          </a:p>
          <a:p>
            <a:pPr algn="just"/>
            <a:r>
              <a:rPr lang="es-MX" sz="2800" dirty="0" smtClean="0"/>
              <a:t>-El grupo anterior y el grupo posterior son antagonistas entre si, realizando el grupo posterior la extensión y el grupo anterior la flexión del antebrazo en la articulación del codo ya que tienen la misma dirección de las fibras (perpendicular frontal) pero el grupo anterior de manera general cruza la articulación del codo por delante y el grupo posterior por detrás.</a:t>
            </a:r>
          </a:p>
          <a:p>
            <a:pPr algn="just"/>
            <a:endParaRPr lang="es-MX" dirty="0" smtClean="0"/>
          </a:p>
          <a:p>
            <a:pPr algn="ctr"/>
            <a:endParaRPr lang="es-MX" dirty="0" smtClean="0"/>
          </a:p>
          <a:p>
            <a:r>
              <a:rPr lang="es-MX" dirty="0" smtClean="0"/>
              <a:t>-</a:t>
            </a:r>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28728" y="642918"/>
            <a:ext cx="6643734" cy="5286412"/>
          </a:xfrm>
        </p:spPr>
        <p:txBody>
          <a:bodyPr>
            <a:normAutofit fontScale="92500" lnSpcReduction="10000"/>
          </a:bodyPr>
          <a:lstStyle/>
          <a:p>
            <a:pPr algn="ctr"/>
            <a:r>
              <a:rPr lang="es-MX" sz="4000" b="1" dirty="0" smtClean="0">
                <a:solidFill>
                  <a:srgbClr val="00B0F0"/>
                </a:solidFill>
              </a:rPr>
              <a:t>Grupo anterior:</a:t>
            </a:r>
          </a:p>
          <a:p>
            <a:pPr algn="ctr"/>
            <a:r>
              <a:rPr lang="es-MX" sz="4000" dirty="0" smtClean="0"/>
              <a:t>-Musculo bíceps </a:t>
            </a:r>
            <a:r>
              <a:rPr lang="es-MX" sz="4000" dirty="0" smtClean="0"/>
              <a:t>braquial</a:t>
            </a:r>
            <a:endParaRPr lang="es-MX" sz="4000" dirty="0" smtClean="0"/>
          </a:p>
          <a:p>
            <a:pPr algn="ctr"/>
            <a:r>
              <a:rPr lang="es-MX" sz="4000" dirty="0" smtClean="0"/>
              <a:t>-Musculo </a:t>
            </a:r>
            <a:r>
              <a:rPr lang="es-MX" sz="4000" dirty="0" smtClean="0"/>
              <a:t>braquial</a:t>
            </a:r>
            <a:endParaRPr lang="es-MX" sz="4000" dirty="0" smtClean="0"/>
          </a:p>
          <a:p>
            <a:pPr algn="ctr"/>
            <a:r>
              <a:rPr lang="es-MX" sz="4000" dirty="0" smtClean="0"/>
              <a:t>-Musculo </a:t>
            </a:r>
            <a:r>
              <a:rPr lang="es-MX" sz="4000" dirty="0" err="1" smtClean="0"/>
              <a:t>coracobraquial</a:t>
            </a:r>
            <a:endParaRPr lang="es-MX" sz="4000" dirty="0" smtClean="0"/>
          </a:p>
          <a:p>
            <a:pPr algn="ctr"/>
            <a:r>
              <a:rPr lang="es-MX" sz="4000" dirty="0" smtClean="0"/>
              <a:t> </a:t>
            </a:r>
          </a:p>
          <a:p>
            <a:pPr algn="ctr"/>
            <a:r>
              <a:rPr lang="es-MX" sz="4000" b="1" dirty="0" smtClean="0">
                <a:solidFill>
                  <a:srgbClr val="00B0F0"/>
                </a:solidFill>
              </a:rPr>
              <a:t>Grupo posterior:</a:t>
            </a:r>
          </a:p>
          <a:p>
            <a:pPr algn="ctr"/>
            <a:r>
              <a:rPr lang="es-MX" sz="4000" dirty="0" smtClean="0"/>
              <a:t>-Musculo tríceps </a:t>
            </a:r>
            <a:r>
              <a:rPr lang="es-MX" sz="4000" dirty="0" smtClean="0"/>
              <a:t>braquial</a:t>
            </a:r>
            <a:endParaRPr lang="es-MX" sz="4000" dirty="0" smtClean="0"/>
          </a:p>
          <a:p>
            <a:pPr algn="ctr"/>
            <a:r>
              <a:rPr lang="es-MX" sz="4000" dirty="0" smtClean="0"/>
              <a:t>-Musculo anconeo.</a:t>
            </a:r>
          </a:p>
          <a:p>
            <a:pPr algn="ct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28794" y="0"/>
            <a:ext cx="5429288" cy="1271598"/>
          </a:xfrm>
        </p:spPr>
        <p:txBody>
          <a:bodyPr>
            <a:normAutofit/>
          </a:bodyPr>
          <a:lstStyle/>
          <a:p>
            <a:r>
              <a:rPr lang="es-ES" dirty="0" smtClean="0"/>
              <a:t>GRUPO ANTERIOR</a:t>
            </a:r>
            <a:endParaRPr lang="es-MX" dirty="0"/>
          </a:p>
        </p:txBody>
      </p:sp>
      <p:sp>
        <p:nvSpPr>
          <p:cNvPr id="3" name="2 Subtítulo"/>
          <p:cNvSpPr>
            <a:spLocks noGrp="1"/>
          </p:cNvSpPr>
          <p:nvPr>
            <p:ph type="subTitle" idx="1"/>
          </p:nvPr>
        </p:nvSpPr>
        <p:spPr>
          <a:xfrm>
            <a:off x="785786" y="1357298"/>
            <a:ext cx="7854696" cy="4929222"/>
          </a:xfrm>
        </p:spPr>
        <p:txBody>
          <a:bodyPr>
            <a:normAutofit lnSpcReduction="10000"/>
          </a:bodyPr>
          <a:lstStyle/>
          <a:p>
            <a:pPr algn="just"/>
            <a:r>
              <a:rPr lang="es-MX" sz="2000" b="1" i="1" dirty="0" smtClean="0"/>
              <a:t>*Musculo bíceps branquial : </a:t>
            </a:r>
            <a:r>
              <a:rPr lang="es-MX" sz="2000" dirty="0" smtClean="0"/>
              <a:t>Es un musculo voluminoso cuya contracción se ve claramente por debajo de la piel, gracias a lo cual es conocido por todas las personas, aun sin haber estudiado el cuerpo humano.</a:t>
            </a:r>
          </a:p>
          <a:p>
            <a:pPr algn="just"/>
            <a:r>
              <a:rPr lang="es-MX" sz="2000" dirty="0" smtClean="0"/>
              <a:t>Es el musculo  más superficial de la región anterior del brazo extendido a lo largo de toda esta región desde la escapula hasta el radio</a:t>
            </a:r>
          </a:p>
          <a:p>
            <a:pPr algn="just"/>
            <a:endParaRPr lang="es-ES" sz="2000" dirty="0" smtClean="0"/>
          </a:p>
          <a:p>
            <a:pPr algn="just"/>
            <a:r>
              <a:rPr lang="es-MX" sz="2000" dirty="0" smtClean="0"/>
              <a:t>Funciones:</a:t>
            </a:r>
          </a:p>
          <a:p>
            <a:pPr algn="just"/>
            <a:r>
              <a:rPr lang="es-MX" sz="2000" b="1" u="sng" dirty="0" smtClean="0"/>
              <a:t>-Flexión del antebrazo</a:t>
            </a:r>
          </a:p>
          <a:p>
            <a:pPr algn="just"/>
            <a:r>
              <a:rPr lang="es-MX" sz="2000" b="1" u="sng" dirty="0" smtClean="0"/>
              <a:t>-Supinación (debido a si inserción en el radio) si </a:t>
            </a:r>
            <a:r>
              <a:rPr lang="es-MX" sz="2000" b="1" u="sng" dirty="0" err="1" smtClean="0"/>
              <a:t>si</a:t>
            </a:r>
            <a:r>
              <a:rPr lang="es-MX" sz="2000" b="1" u="sng" dirty="0" smtClean="0"/>
              <a:t> ha ejecutado previamente la pronación</a:t>
            </a:r>
          </a:p>
          <a:p>
            <a:pPr algn="just"/>
            <a:r>
              <a:rPr lang="es-MX" sz="2000" b="1" u="sng" dirty="0" smtClean="0"/>
              <a:t>-Flexión del brazo  (solo si el antebrazo se encuentra en extensión)</a:t>
            </a:r>
          </a:p>
          <a:p>
            <a:pPr algn="just"/>
            <a:r>
              <a:rPr lang="es-MX" sz="2000" b="1" u="sng" dirty="0" smtClean="0"/>
              <a:t>-Aducción del brazo.</a:t>
            </a:r>
          </a:p>
          <a:p>
            <a:r>
              <a:rPr lang="es-MX" sz="2000" dirty="0" smtClean="0"/>
              <a:t> </a:t>
            </a:r>
          </a:p>
          <a:p>
            <a:pPr algn="just"/>
            <a:endParaRPr lang="es-MX" sz="2000" dirty="0" smtClean="0"/>
          </a:p>
          <a:p>
            <a:pPr algn="just"/>
            <a:endParaRPr lang="es-MX" sz="2000" dirty="0" smtClean="0"/>
          </a:p>
          <a:p>
            <a:pPr algn="just"/>
            <a:endParaRPr lang="es-MX" sz="2000" dirty="0" smtClean="0"/>
          </a:p>
          <a:p>
            <a:pPr algn="just"/>
            <a:endParaRPr lang="es-MX" sz="2000" dirty="0" smtClean="0"/>
          </a:p>
          <a:p>
            <a:pPr algn="just"/>
            <a:endParaRPr lang="es-ES" sz="2000" dirty="0" smtClean="0"/>
          </a:p>
          <a:p>
            <a:pPr algn="just"/>
            <a:endParaRPr lang="es-MX" sz="2000" dirty="0" smtClean="0"/>
          </a:p>
          <a:p>
            <a:pPr algn="just"/>
            <a:endParaRPr lang="es-ES" sz="2000" dirty="0" smtClean="0"/>
          </a:p>
          <a:p>
            <a:pPr algn="just"/>
            <a:endParaRPr lang="es-MX" sz="2000" dirty="0" smtClean="0"/>
          </a:p>
          <a:p>
            <a:pPr algn="just"/>
            <a:endParaRPr lang="es-MX"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Imagen2.jpg]"/>
          <p:cNvPicPr>
            <a:picLocks noChangeAspect="1" noChangeArrowheads="1"/>
          </p:cNvPicPr>
          <p:nvPr/>
        </p:nvPicPr>
        <p:blipFill>
          <a:blip r:embed="rId3"/>
          <a:srcRect/>
          <a:stretch>
            <a:fillRect/>
          </a:stretch>
        </p:blipFill>
        <p:spPr bwMode="auto">
          <a:xfrm>
            <a:off x="642910" y="428604"/>
            <a:ext cx="2914650" cy="5178432"/>
          </a:xfrm>
          <a:prstGeom prst="rect">
            <a:avLst/>
          </a:prstGeom>
          <a:noFill/>
        </p:spPr>
      </p:pic>
      <p:sp>
        <p:nvSpPr>
          <p:cNvPr id="5" name="4 CuadroTexto"/>
          <p:cNvSpPr txBox="1"/>
          <p:nvPr/>
        </p:nvSpPr>
        <p:spPr>
          <a:xfrm>
            <a:off x="214282" y="5429264"/>
            <a:ext cx="3571932" cy="800219"/>
          </a:xfrm>
          <a:prstGeom prst="rect">
            <a:avLst/>
          </a:prstGeom>
          <a:noFill/>
        </p:spPr>
        <p:txBody>
          <a:bodyPr wrap="square" rtlCol="0">
            <a:spAutoFit/>
          </a:bodyPr>
          <a:lstStyle/>
          <a:p>
            <a:r>
              <a:rPr lang="es-MX" sz="2800" dirty="0" smtClean="0"/>
              <a:t>BICEPS BRANQUIAL</a:t>
            </a:r>
          </a:p>
          <a:p>
            <a:endParaRPr lang="es-MX" dirty="0"/>
          </a:p>
        </p:txBody>
      </p:sp>
      <p:pic>
        <p:nvPicPr>
          <p:cNvPr id="57346" name="Picture 2" descr="http://bp0.blogger.com/_xNxMeZFMD2Y/SELUJ6KZygI/AAAAAAAACHQ/Ee1iCS18IuI/s320/Imagen1.jpg">
            <a:hlinkClick r:id="rId4"/>
          </p:cNvPr>
          <p:cNvPicPr>
            <a:picLocks noChangeAspect="1" noChangeArrowheads="1"/>
          </p:cNvPicPr>
          <p:nvPr/>
        </p:nvPicPr>
        <p:blipFill>
          <a:blip r:embed="rId5"/>
          <a:srcRect/>
          <a:stretch>
            <a:fillRect/>
          </a:stretch>
        </p:blipFill>
        <p:spPr bwMode="auto">
          <a:xfrm>
            <a:off x="5357818" y="785794"/>
            <a:ext cx="2428892" cy="3643338"/>
          </a:xfrm>
          <a:prstGeom prst="rect">
            <a:avLst/>
          </a:prstGeom>
          <a:noFill/>
        </p:spPr>
      </p:pic>
      <p:sp>
        <p:nvSpPr>
          <p:cNvPr id="6" name="5 Rectángulo"/>
          <p:cNvSpPr/>
          <p:nvPr/>
        </p:nvSpPr>
        <p:spPr>
          <a:xfrm>
            <a:off x="4643438" y="4357694"/>
            <a:ext cx="4214810" cy="1477328"/>
          </a:xfrm>
          <a:prstGeom prst="rect">
            <a:avLst/>
          </a:prstGeom>
        </p:spPr>
        <p:txBody>
          <a:bodyPr wrap="square">
            <a:spAutoFit/>
          </a:bodyPr>
          <a:lstStyle/>
          <a:p>
            <a:pPr fontAlgn="base"/>
            <a:r>
              <a:rPr lang="es-MX" b="1" dirty="0" smtClean="0"/>
              <a:t>•Porción larga que nace por encima de la cavidad glenoidea del omóplato.</a:t>
            </a:r>
          </a:p>
          <a:p>
            <a:pPr fontAlgn="base"/>
            <a:r>
              <a:rPr lang="es-MX" b="1" dirty="0" smtClean="0"/>
              <a:t>•Porción corta que nace de la apófisis coracoides del omóplato.</a:t>
            </a:r>
            <a:br>
              <a:rPr lang="es-MX" b="1" dirty="0" smtClean="0"/>
            </a:br>
            <a:endParaRPr lang="es-MX" b="1" dirty="0"/>
          </a:p>
        </p:txBody>
      </p:sp>
      <p:sp>
        <p:nvSpPr>
          <p:cNvPr id="7" name="6 Rectángulo"/>
          <p:cNvSpPr/>
          <p:nvPr/>
        </p:nvSpPr>
        <p:spPr>
          <a:xfrm>
            <a:off x="4572000" y="5500702"/>
            <a:ext cx="4572000" cy="1477328"/>
          </a:xfrm>
          <a:prstGeom prst="rect">
            <a:avLst/>
          </a:prstGeom>
        </p:spPr>
        <p:txBody>
          <a:bodyPr wrap="square">
            <a:spAutoFit/>
          </a:bodyPr>
          <a:lstStyle/>
          <a:p>
            <a:pPr fontAlgn="base"/>
            <a:r>
              <a:rPr lang="es-MX" b="1" u="sng" dirty="0" smtClean="0">
                <a:solidFill>
                  <a:schemeClr val="accent1"/>
                </a:solidFill>
              </a:rPr>
              <a:t>Función</a:t>
            </a:r>
            <a:r>
              <a:rPr lang="es-MX" b="1" dirty="0" smtClean="0">
                <a:solidFill>
                  <a:schemeClr val="accent1"/>
                </a:solidFill>
              </a:rPr>
              <a:t>: </a:t>
            </a:r>
          </a:p>
          <a:p>
            <a:pPr fontAlgn="base"/>
            <a:r>
              <a:rPr lang="es-MX" b="1" dirty="0" smtClean="0">
                <a:solidFill>
                  <a:schemeClr val="accent1"/>
                </a:solidFill>
              </a:rPr>
              <a:t>•</a:t>
            </a:r>
            <a:r>
              <a:rPr lang="es-MX" b="1" dirty="0" smtClean="0"/>
              <a:t>Flexión del codo y supinación del antebrazo.</a:t>
            </a:r>
          </a:p>
          <a:p>
            <a:pPr fontAlgn="base"/>
            <a:r>
              <a:rPr lang="es-MX" b="1" dirty="0" smtClean="0"/>
              <a:t>•Rotación externa e interna del brazo.</a:t>
            </a: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357166"/>
            <a:ext cx="7854696" cy="6143668"/>
          </a:xfrm>
        </p:spPr>
        <p:txBody>
          <a:bodyPr>
            <a:normAutofit fontScale="70000" lnSpcReduction="20000"/>
          </a:bodyPr>
          <a:lstStyle/>
          <a:p>
            <a:pPr lvl="0" algn="just"/>
            <a:r>
              <a:rPr lang="es-MX" b="1" i="1" dirty="0" smtClean="0"/>
              <a:t>*</a:t>
            </a:r>
            <a:r>
              <a:rPr lang="es-MX" sz="3200" b="1" i="1" dirty="0" smtClean="0"/>
              <a:t>Musculo branquial  </a:t>
            </a:r>
          </a:p>
          <a:p>
            <a:pPr algn="just"/>
            <a:r>
              <a:rPr lang="es-MX" sz="3200" dirty="0" smtClean="0"/>
              <a:t>--se encuentra en un plano mas profundo que el musculo bíceps branquial, estando cubierto por este en su mayor parte. Se extiende desde le humero hasta la ulna cruzando solamente la articulación cubital.</a:t>
            </a:r>
          </a:p>
          <a:p>
            <a:pPr algn="just"/>
            <a:r>
              <a:rPr lang="es-MX" sz="3200" dirty="0" smtClean="0"/>
              <a:t>-Inserciones: se inicia en la cara anterolateral del humero, desde la impresión deltoidea, asi como en los 2 septos intermusculares branquiales, desciende por delante de la articulación del codo a la cual cubre y se fusiona a su capsula para dirigirse a la tuberosidad de la ulna donde tiene su inserción terminal.</a:t>
            </a:r>
          </a:p>
          <a:p>
            <a:pPr algn="just"/>
            <a:r>
              <a:rPr lang="es-MX" sz="3200" b="1" u="sng" dirty="0" smtClean="0"/>
              <a:t>-Funciones: flexor puro del antebrazo.</a:t>
            </a:r>
          </a:p>
          <a:p>
            <a:pPr algn="just"/>
            <a:r>
              <a:rPr lang="es-MX" sz="3200" b="1" u="sng" dirty="0" smtClean="0"/>
              <a:t> </a:t>
            </a:r>
          </a:p>
          <a:p>
            <a:pPr lvl="0" algn="just"/>
            <a:r>
              <a:rPr lang="es-MX" sz="3200" b="1" i="1" dirty="0" smtClean="0"/>
              <a:t>*Musculo coracobranquial </a:t>
            </a:r>
          </a:p>
          <a:p>
            <a:pPr algn="just"/>
            <a:r>
              <a:rPr lang="es-MX" sz="3200" dirty="0" smtClean="0"/>
              <a:t>- su mayor extensión es en la región anterior del brazo, aclarando que no cruza la articulación del codo.</a:t>
            </a:r>
          </a:p>
          <a:p>
            <a:pPr algn="just"/>
            <a:r>
              <a:rPr lang="es-MX" sz="3200" dirty="0" smtClean="0"/>
              <a:t>-Situación y extensión: se sitúa en la parte proximal y medial de la región anterior del brazo. Se extiende desde la escapula hasta el humero cruzando por delante la articulación humeral.</a:t>
            </a:r>
          </a:p>
          <a:p>
            <a:pPr algn="just"/>
            <a:r>
              <a:rPr lang="es-MX" sz="3200" b="1" strike="sngStrike" dirty="0" smtClean="0"/>
              <a:t>-</a:t>
            </a:r>
            <a:r>
              <a:rPr lang="es-MX" sz="3200" b="1" u="sng" dirty="0" smtClean="0"/>
              <a:t>Funciones: flexión y aducción del brazo.</a:t>
            </a:r>
          </a:p>
          <a:p>
            <a:endParaRPr lang="es-MX"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Imagen1.jpg]"/>
          <p:cNvPicPr>
            <a:picLocks noChangeAspect="1" noChangeArrowheads="1"/>
          </p:cNvPicPr>
          <p:nvPr/>
        </p:nvPicPr>
        <p:blipFill>
          <a:blip r:embed="rId3"/>
          <a:srcRect/>
          <a:stretch>
            <a:fillRect/>
          </a:stretch>
        </p:blipFill>
        <p:spPr bwMode="auto">
          <a:xfrm>
            <a:off x="6000760" y="714356"/>
            <a:ext cx="2905125" cy="4786346"/>
          </a:xfrm>
          <a:prstGeom prst="rect">
            <a:avLst/>
          </a:prstGeom>
          <a:noFill/>
        </p:spPr>
      </p:pic>
      <p:sp>
        <p:nvSpPr>
          <p:cNvPr id="6" name="5 CuadroTexto"/>
          <p:cNvSpPr txBox="1"/>
          <p:nvPr/>
        </p:nvSpPr>
        <p:spPr>
          <a:xfrm>
            <a:off x="3286116" y="1214422"/>
            <a:ext cx="1714512" cy="369332"/>
          </a:xfrm>
          <a:prstGeom prst="rect">
            <a:avLst/>
          </a:prstGeom>
          <a:noFill/>
        </p:spPr>
        <p:txBody>
          <a:bodyPr wrap="square" rtlCol="0">
            <a:spAutoFit/>
          </a:bodyPr>
          <a:lstStyle/>
          <a:p>
            <a:r>
              <a:rPr lang="es-MX" dirty="0" smtClean="0">
                <a:solidFill>
                  <a:schemeClr val="accent1"/>
                </a:solidFill>
              </a:rPr>
              <a:t>BRANQUIAL</a:t>
            </a:r>
            <a:endParaRPr lang="es-MX" dirty="0">
              <a:solidFill>
                <a:schemeClr val="accent1"/>
              </a:solidFill>
            </a:endParaRPr>
          </a:p>
        </p:txBody>
      </p:sp>
      <p:sp>
        <p:nvSpPr>
          <p:cNvPr id="8" name="7 CuadroTexto"/>
          <p:cNvSpPr txBox="1"/>
          <p:nvPr/>
        </p:nvSpPr>
        <p:spPr>
          <a:xfrm>
            <a:off x="3643306" y="2643182"/>
            <a:ext cx="2571768" cy="369332"/>
          </a:xfrm>
          <a:prstGeom prst="rect">
            <a:avLst/>
          </a:prstGeom>
          <a:noFill/>
        </p:spPr>
        <p:txBody>
          <a:bodyPr wrap="square" rtlCol="0">
            <a:spAutoFit/>
          </a:bodyPr>
          <a:lstStyle/>
          <a:p>
            <a:r>
              <a:rPr lang="es-MX" dirty="0" smtClean="0">
                <a:solidFill>
                  <a:schemeClr val="accent1"/>
                </a:solidFill>
              </a:rPr>
              <a:t>CORACOBRANQUIAL</a:t>
            </a:r>
            <a:endParaRPr lang="es-MX" dirty="0">
              <a:solidFill>
                <a:schemeClr val="accent1"/>
              </a:solidFill>
            </a:endParaRPr>
          </a:p>
        </p:txBody>
      </p:sp>
      <p:pic>
        <p:nvPicPr>
          <p:cNvPr id="53250" name="Picture 2" descr="[Imagen1.jpg]"/>
          <p:cNvPicPr>
            <a:picLocks noChangeAspect="1" noChangeArrowheads="1"/>
          </p:cNvPicPr>
          <p:nvPr/>
        </p:nvPicPr>
        <p:blipFill>
          <a:blip r:embed="rId4"/>
          <a:srcRect/>
          <a:stretch>
            <a:fillRect/>
          </a:stretch>
        </p:blipFill>
        <p:spPr bwMode="auto">
          <a:xfrm>
            <a:off x="285720" y="714356"/>
            <a:ext cx="2905125" cy="4857784"/>
          </a:xfrm>
          <a:prstGeom prst="rect">
            <a:avLst/>
          </a:prstGeom>
          <a:noFill/>
        </p:spPr>
      </p:pic>
      <p:sp>
        <p:nvSpPr>
          <p:cNvPr id="10" name="9 Rectángulo"/>
          <p:cNvSpPr/>
          <p:nvPr/>
        </p:nvSpPr>
        <p:spPr>
          <a:xfrm>
            <a:off x="285720" y="5500702"/>
            <a:ext cx="4572000" cy="1200329"/>
          </a:xfrm>
          <a:prstGeom prst="rect">
            <a:avLst/>
          </a:prstGeom>
        </p:spPr>
        <p:txBody>
          <a:bodyPr>
            <a:spAutoFit/>
          </a:bodyPr>
          <a:lstStyle/>
          <a:p>
            <a:pPr fontAlgn="base"/>
            <a:r>
              <a:rPr lang="es-MX" u="sng" dirty="0" smtClean="0"/>
              <a:t>Función:</a:t>
            </a:r>
            <a:r>
              <a:rPr lang="es-MX" dirty="0" smtClean="0"/>
              <a:t> flexor del antebrazo</a:t>
            </a:r>
          </a:p>
          <a:p>
            <a:pPr fontAlgn="base"/>
            <a:r>
              <a:rPr lang="es-MX" dirty="0" smtClean="0"/>
              <a:t>sobre el brazo.</a:t>
            </a:r>
          </a:p>
          <a:p>
            <a:r>
              <a:rPr lang="es-MX" dirty="0" smtClean="0"/>
              <a:t/>
            </a:r>
            <a:br>
              <a:rPr lang="es-MX" dirty="0" smtClean="0"/>
            </a:br>
            <a:endParaRPr lang="es-MX" dirty="0"/>
          </a:p>
        </p:txBody>
      </p:sp>
      <p:sp>
        <p:nvSpPr>
          <p:cNvPr id="11" name="10 Rectángulo"/>
          <p:cNvSpPr/>
          <p:nvPr/>
        </p:nvSpPr>
        <p:spPr>
          <a:xfrm>
            <a:off x="4214810" y="5857892"/>
            <a:ext cx="4572000" cy="646331"/>
          </a:xfrm>
          <a:prstGeom prst="rect">
            <a:avLst/>
          </a:prstGeom>
        </p:spPr>
        <p:txBody>
          <a:bodyPr>
            <a:spAutoFit/>
          </a:bodyPr>
          <a:lstStyle/>
          <a:p>
            <a:r>
              <a:rPr lang="es-MX" u="sng" dirty="0" smtClean="0"/>
              <a:t>Función</a:t>
            </a:r>
            <a:r>
              <a:rPr lang="es-MX" dirty="0" smtClean="0"/>
              <a:t> aducción del brazo y llevarlo hacia adelante.</a:t>
            </a:r>
            <a:endParaRPr lang="es-MX"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1538" y="214290"/>
            <a:ext cx="6357982" cy="1285884"/>
          </a:xfrm>
        </p:spPr>
        <p:txBody>
          <a:bodyPr/>
          <a:lstStyle/>
          <a:p>
            <a:r>
              <a:rPr lang="es-ES" dirty="0" smtClean="0"/>
              <a:t>GRUPO POSTERIOR</a:t>
            </a:r>
            <a:endParaRPr lang="es-MX" dirty="0"/>
          </a:p>
        </p:txBody>
      </p:sp>
      <p:sp>
        <p:nvSpPr>
          <p:cNvPr id="3" name="2 Subtítulo"/>
          <p:cNvSpPr>
            <a:spLocks noGrp="1"/>
          </p:cNvSpPr>
          <p:nvPr>
            <p:ph type="subTitle" idx="1"/>
          </p:nvPr>
        </p:nvSpPr>
        <p:spPr>
          <a:xfrm>
            <a:off x="214282" y="1643050"/>
            <a:ext cx="8497638" cy="5214950"/>
          </a:xfrm>
        </p:spPr>
        <p:txBody>
          <a:bodyPr>
            <a:normAutofit fontScale="85000" lnSpcReduction="20000"/>
          </a:bodyPr>
          <a:lstStyle/>
          <a:p>
            <a:pPr algn="l"/>
            <a:endParaRPr lang="es-MX" dirty="0" smtClean="0"/>
          </a:p>
          <a:p>
            <a:pPr algn="l"/>
            <a:r>
              <a:rPr lang="es-MX" sz="2900" b="1" i="1" dirty="0" smtClean="0"/>
              <a:t>Musculo tríceps branquial :</a:t>
            </a:r>
          </a:p>
          <a:p>
            <a:pPr algn="l"/>
            <a:r>
              <a:rPr lang="es-MX" sz="2900" dirty="0" smtClean="0"/>
              <a:t>Esta compuesto por 3 cabezas como lo indica su nombre (tríceps): cabeza larga, cabeza lateral y cabeza medial</a:t>
            </a:r>
          </a:p>
          <a:p>
            <a:pPr algn="l"/>
            <a:r>
              <a:rPr lang="es-MX" sz="2900" dirty="0" smtClean="0"/>
              <a:t>-Situación y extensión: ocupa toda la región posterior del brazo extendiéndose desde la escapula y el humero hasta  la ulna por lo que cruza posteriormente la articulación humeral y cubital (musculo biarticular).</a:t>
            </a:r>
          </a:p>
          <a:p>
            <a:pPr algn="just"/>
            <a:endParaRPr lang="es-MX" sz="2900" dirty="0" smtClean="0"/>
          </a:p>
          <a:p>
            <a:pPr algn="just"/>
            <a:r>
              <a:rPr lang="es-MX" sz="2900" dirty="0" smtClean="0"/>
              <a:t>-Funciones: </a:t>
            </a:r>
          </a:p>
          <a:p>
            <a:pPr algn="just"/>
            <a:r>
              <a:rPr lang="es-MX" sz="2900" dirty="0" smtClean="0"/>
              <a:t>-Extensión del antebrazo</a:t>
            </a:r>
          </a:p>
          <a:p>
            <a:pPr algn="just"/>
            <a:r>
              <a:rPr lang="es-MX" sz="2900" dirty="0" smtClean="0"/>
              <a:t>-Extensión del brazo (solo si el antebrazo se encuentra en flexión)</a:t>
            </a:r>
          </a:p>
          <a:p>
            <a:pPr algn="just"/>
            <a:r>
              <a:rPr lang="es-MX" sz="2900" dirty="0" smtClean="0"/>
              <a:t> </a:t>
            </a:r>
          </a:p>
          <a:p>
            <a:pPr algn="l"/>
            <a:endParaRPr lang="es-MX" sz="2900" dirty="0" smtClean="0"/>
          </a:p>
          <a:p>
            <a:pPr algn="l"/>
            <a:endParaRPr lang="es-MX" dirty="0"/>
          </a:p>
        </p:txBody>
      </p:sp>
      <p:sp>
        <p:nvSpPr>
          <p:cNvPr id="4" name="2 Subtítulo"/>
          <p:cNvSpPr txBox="1">
            <a:spLocks/>
          </p:cNvSpPr>
          <p:nvPr/>
        </p:nvSpPr>
        <p:spPr>
          <a:xfrm>
            <a:off x="580996" y="1652574"/>
            <a:ext cx="7854696" cy="3643338"/>
          </a:xfrm>
          <a:prstGeom prst="rect">
            <a:avLst/>
          </a:prstGeom>
        </p:spPr>
        <p:txBody>
          <a:bodyPr vert="horz" lIns="0" rIns="18288">
            <a:normAutofit/>
          </a:bodyPr>
          <a:lstStyle/>
          <a:p>
            <a:pPr marL="0" marR="4572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MX" sz="2600" b="0" i="0" u="none" strike="noStrike" kern="1200" cap="none" spc="0" normalizeH="0" baseline="0" noProof="0" dirty="0" smtClean="0">
              <a:ln>
                <a:noFill/>
              </a:ln>
              <a:solidFill>
                <a:schemeClr val="tx1"/>
              </a:solidFill>
              <a:effectLst/>
              <a:uLnTx/>
              <a:uFillTx/>
              <a:latin typeface="+mn-lt"/>
              <a:ea typeface="+mn-ea"/>
              <a:cs typeface="+mn-cs"/>
            </a:endParaRPr>
          </a:p>
          <a:p>
            <a:pPr marL="0" marR="4572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MX" sz="2600" b="0" i="0" u="none" strike="noStrike" kern="1200" cap="none" spc="0" normalizeH="0" baseline="0" noProof="0" dirty="0" smtClean="0">
              <a:ln>
                <a:noFill/>
              </a:ln>
              <a:solidFill>
                <a:schemeClr val="tx1"/>
              </a:solidFill>
              <a:effectLst/>
              <a:uLnTx/>
              <a:uFillTx/>
              <a:latin typeface="+mn-lt"/>
              <a:ea typeface="+mn-ea"/>
              <a:cs typeface="+mn-cs"/>
            </a:endParaRPr>
          </a:p>
          <a:p>
            <a:pPr marL="0" marR="4572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MX"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1071546"/>
            <a:ext cx="7854696" cy="3786214"/>
          </a:xfrm>
        </p:spPr>
        <p:txBody>
          <a:bodyPr>
            <a:normAutofit fontScale="92500"/>
          </a:bodyPr>
          <a:lstStyle/>
          <a:p>
            <a:pPr algn="just"/>
            <a:r>
              <a:rPr lang="es-MX" dirty="0" smtClean="0"/>
              <a:t>*</a:t>
            </a:r>
            <a:r>
              <a:rPr lang="es-MX" b="1" i="1" dirty="0" smtClean="0"/>
              <a:t>Musculo anconeo:  </a:t>
            </a:r>
            <a:r>
              <a:rPr lang="es-MX" dirty="0" smtClean="0"/>
              <a:t>-Es un pequeño musculo de forma triangular que contacta por su extremidad proximal con el musculo tríceps branquial, siendo la continuación de la cabeza medial de este.</a:t>
            </a:r>
          </a:p>
          <a:p>
            <a:pPr algn="just"/>
            <a:r>
              <a:rPr lang="es-MX" dirty="0" smtClean="0"/>
              <a:t>-Inserciones:  tiene su inserción terminal en una amplia base en la cara posterior de la ulna en su cuarto proximal.</a:t>
            </a:r>
          </a:p>
          <a:p>
            <a:pPr algn="just"/>
            <a:r>
              <a:rPr lang="es-MX" dirty="0" smtClean="0"/>
              <a:t>-</a:t>
            </a:r>
            <a:r>
              <a:rPr lang="es-MX" b="1" u="sng" dirty="0" smtClean="0"/>
              <a:t>Funciones: extensión del antebrazo (idéntica a la del musculo tríceps branquial).</a:t>
            </a:r>
          </a:p>
          <a:p>
            <a:pPr algn="just"/>
            <a:r>
              <a:rPr lang="es-MX" dirty="0" smtClean="0"/>
              <a:t> </a:t>
            </a:r>
          </a:p>
          <a:p>
            <a:pPr algn="just"/>
            <a:endParaRPr lang="es-MX" b="1"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http://bp2.blogger.com/_xNxMeZFMD2Y/SELYCaKZylI/AAAAAAAACH4/KD9ssFQxZ1s/s320/Imagen3.jpg">
            <a:hlinkClick r:id="rId3"/>
          </p:cNvPr>
          <p:cNvPicPr>
            <a:picLocks noChangeAspect="1" noChangeArrowheads="1"/>
          </p:cNvPicPr>
          <p:nvPr/>
        </p:nvPicPr>
        <p:blipFill>
          <a:blip r:embed="rId4"/>
          <a:srcRect/>
          <a:stretch>
            <a:fillRect/>
          </a:stretch>
        </p:blipFill>
        <p:spPr bwMode="auto">
          <a:xfrm>
            <a:off x="500034" y="1285860"/>
            <a:ext cx="3000396" cy="4429156"/>
          </a:xfrm>
          <a:prstGeom prst="rect">
            <a:avLst/>
          </a:prstGeom>
          <a:noFill/>
        </p:spPr>
      </p:pic>
      <p:sp>
        <p:nvSpPr>
          <p:cNvPr id="5" name="4 CuadroTexto"/>
          <p:cNvSpPr txBox="1"/>
          <p:nvPr/>
        </p:nvSpPr>
        <p:spPr>
          <a:xfrm>
            <a:off x="500034" y="714356"/>
            <a:ext cx="3286148" cy="369332"/>
          </a:xfrm>
          <a:prstGeom prst="rect">
            <a:avLst/>
          </a:prstGeom>
          <a:noFill/>
        </p:spPr>
        <p:txBody>
          <a:bodyPr wrap="square" rtlCol="0">
            <a:spAutoFit/>
          </a:bodyPr>
          <a:lstStyle/>
          <a:p>
            <a:r>
              <a:rPr lang="es-MX" dirty="0" smtClean="0"/>
              <a:t>TRICEPS BRANQUIAL</a:t>
            </a:r>
            <a:endParaRPr lang="es-MX" dirty="0"/>
          </a:p>
        </p:txBody>
      </p:sp>
      <p:pic>
        <p:nvPicPr>
          <p:cNvPr id="74756" name="Picture 4" descr="http://bp3.blogger.com/_xNxMeZFMD2Y/SELpOqKZy-I/AAAAAAAACLA/dkSDa7egm7g/s320/Imagen1.jpg">
            <a:hlinkClick r:id="rId5"/>
          </p:cNvPr>
          <p:cNvPicPr>
            <a:picLocks noChangeAspect="1" noChangeArrowheads="1"/>
          </p:cNvPicPr>
          <p:nvPr/>
        </p:nvPicPr>
        <p:blipFill>
          <a:blip r:embed="rId6"/>
          <a:srcRect/>
          <a:stretch>
            <a:fillRect/>
          </a:stretch>
        </p:blipFill>
        <p:spPr bwMode="auto">
          <a:xfrm>
            <a:off x="5786446" y="1142984"/>
            <a:ext cx="2571768" cy="4500594"/>
          </a:xfrm>
          <a:prstGeom prst="rect">
            <a:avLst/>
          </a:prstGeom>
          <a:noFill/>
        </p:spPr>
      </p:pic>
      <p:sp>
        <p:nvSpPr>
          <p:cNvPr id="7" name="6 CuadroTexto"/>
          <p:cNvSpPr txBox="1"/>
          <p:nvPr/>
        </p:nvSpPr>
        <p:spPr>
          <a:xfrm>
            <a:off x="5929322" y="714356"/>
            <a:ext cx="2286016" cy="369332"/>
          </a:xfrm>
          <a:prstGeom prst="rect">
            <a:avLst/>
          </a:prstGeom>
          <a:noFill/>
        </p:spPr>
        <p:txBody>
          <a:bodyPr wrap="square" rtlCol="0">
            <a:spAutoFit/>
          </a:bodyPr>
          <a:lstStyle/>
          <a:p>
            <a:r>
              <a:rPr lang="es-MX" dirty="0" smtClean="0"/>
              <a:t>ANCONEO</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85720" y="214290"/>
            <a:ext cx="7772400" cy="1362456"/>
          </a:xfrm>
        </p:spPr>
        <p:txBody>
          <a:bodyPr/>
          <a:lstStyle/>
          <a:p>
            <a:pPr algn="ctr"/>
            <a:r>
              <a:rPr lang="es-ES" dirty="0" smtClean="0"/>
              <a:t>MUSCULOS DE LA REGION DELTOIDEA</a:t>
            </a:r>
            <a:endParaRPr lang="es-MX" dirty="0"/>
          </a:p>
        </p:txBody>
      </p:sp>
      <p:sp>
        <p:nvSpPr>
          <p:cNvPr id="5" name="4 Marcador de texto"/>
          <p:cNvSpPr>
            <a:spLocks noGrp="1"/>
          </p:cNvSpPr>
          <p:nvPr>
            <p:ph type="body" idx="1"/>
          </p:nvPr>
        </p:nvSpPr>
        <p:spPr>
          <a:xfrm>
            <a:off x="642910" y="1785926"/>
            <a:ext cx="7772400" cy="4786346"/>
          </a:xfrm>
        </p:spPr>
        <p:txBody>
          <a:bodyPr/>
          <a:lstStyle/>
          <a:p>
            <a:r>
              <a:rPr lang="es-MX" dirty="0" smtClean="0"/>
              <a:t>-Para su estudio los músculos de la región deltoidea se dividen en dos subgrupos musculares: </a:t>
            </a:r>
            <a:r>
              <a:rPr lang="es-MX" b="1" i="1" dirty="0" smtClean="0"/>
              <a:t>grupo anterior (ventral) y grupo posterior (dorsal).</a:t>
            </a:r>
          </a:p>
          <a:p>
            <a:endParaRPr lang="es-ES" b="1" i="1" dirty="0" smtClean="0"/>
          </a:p>
          <a:p>
            <a:r>
              <a:rPr lang="es-MX" dirty="0" smtClean="0"/>
              <a:t>GRUPO ANTERIOR</a:t>
            </a:r>
          </a:p>
          <a:p>
            <a:r>
              <a:rPr lang="es-MX" dirty="0" smtClean="0"/>
              <a:t>-Musculo subescapular.</a:t>
            </a:r>
          </a:p>
          <a:p>
            <a:r>
              <a:rPr lang="es-MX" dirty="0" smtClean="0"/>
              <a:t>GRUPO POSTERIOR:</a:t>
            </a:r>
          </a:p>
          <a:p>
            <a:r>
              <a:rPr lang="es-MX" dirty="0" smtClean="0"/>
              <a:t>-Musculo deltoides</a:t>
            </a:r>
          </a:p>
          <a:p>
            <a:r>
              <a:rPr lang="es-MX" dirty="0" smtClean="0"/>
              <a:t>-Musculo </a:t>
            </a:r>
            <a:r>
              <a:rPr lang="es-MX" dirty="0" err="1" smtClean="0"/>
              <a:t>supraespinoso</a:t>
            </a:r>
            <a:endParaRPr lang="es-MX" dirty="0" smtClean="0"/>
          </a:p>
          <a:p>
            <a:r>
              <a:rPr lang="es-MX" dirty="0" smtClean="0"/>
              <a:t>-Musculo infraespinoso</a:t>
            </a:r>
          </a:p>
          <a:p>
            <a:r>
              <a:rPr lang="es-MX" dirty="0" smtClean="0"/>
              <a:t>-Músculo redondo mayor</a:t>
            </a:r>
          </a:p>
          <a:p>
            <a:r>
              <a:rPr lang="es-MX" dirty="0" smtClean="0"/>
              <a:t>-Musculo redondo mayor.</a:t>
            </a:r>
          </a:p>
          <a:p>
            <a:endParaRPr lang="es-MX" b="1" i="1" dirty="0" smtClean="0"/>
          </a:p>
          <a:p>
            <a:endParaRPr lang="es-MX"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3"/>
          <a:srcRect/>
          <a:stretch>
            <a:fillRect/>
          </a:stretch>
        </p:blipFill>
        <p:spPr bwMode="auto">
          <a:xfrm>
            <a:off x="785786" y="785794"/>
            <a:ext cx="7715304" cy="57150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285728"/>
            <a:ext cx="7851648" cy="1714512"/>
          </a:xfrm>
        </p:spPr>
        <p:txBody>
          <a:bodyPr/>
          <a:lstStyle/>
          <a:p>
            <a:pPr algn="ctr"/>
            <a:r>
              <a:rPr lang="es-ES" dirty="0" smtClean="0"/>
              <a:t>MUSCULOS DE L ANTEBRAZO</a:t>
            </a:r>
            <a:endParaRPr lang="es-MX" dirty="0"/>
          </a:p>
        </p:txBody>
      </p:sp>
      <p:sp>
        <p:nvSpPr>
          <p:cNvPr id="3" name="2 Subtítulo"/>
          <p:cNvSpPr>
            <a:spLocks noGrp="1"/>
          </p:cNvSpPr>
          <p:nvPr>
            <p:ph type="subTitle" idx="1"/>
          </p:nvPr>
        </p:nvSpPr>
        <p:spPr>
          <a:xfrm>
            <a:off x="785786" y="2214554"/>
            <a:ext cx="7854696" cy="4214842"/>
          </a:xfrm>
        </p:spPr>
        <p:txBody>
          <a:bodyPr/>
          <a:lstStyle/>
          <a:p>
            <a:pPr algn="just"/>
            <a:endParaRPr lang="es-MX" dirty="0" smtClean="0"/>
          </a:p>
          <a:p>
            <a:pPr algn="just"/>
            <a:endParaRPr lang="es-MX" dirty="0"/>
          </a:p>
        </p:txBody>
      </p:sp>
      <p:sp>
        <p:nvSpPr>
          <p:cNvPr id="4" name="3 Rectángulo"/>
          <p:cNvSpPr/>
          <p:nvPr/>
        </p:nvSpPr>
        <p:spPr>
          <a:xfrm>
            <a:off x="928662" y="2214554"/>
            <a:ext cx="6858048" cy="4093428"/>
          </a:xfrm>
          <a:prstGeom prst="rect">
            <a:avLst/>
          </a:prstGeom>
        </p:spPr>
        <p:txBody>
          <a:bodyPr wrap="square">
            <a:spAutoFit/>
          </a:bodyPr>
          <a:lstStyle/>
          <a:p>
            <a:r>
              <a:rPr lang="es-ES" sz="2000" dirty="0" smtClean="0"/>
              <a:t>CARACTERISTICAS GENERALES:</a:t>
            </a:r>
          </a:p>
          <a:p>
            <a:r>
              <a:rPr lang="es-MX" sz="2000" dirty="0" smtClean="0"/>
              <a:t>-Son músculos muy numerosos, o sea, en cuanto al número de músculos son abundantes</a:t>
            </a:r>
          </a:p>
          <a:p>
            <a:r>
              <a:rPr lang="es-MX" sz="2000" dirty="0" smtClean="0"/>
              <a:t>-La mayoría de los músculos son muy largos</a:t>
            </a:r>
          </a:p>
          <a:p>
            <a:r>
              <a:rPr lang="es-MX" sz="2000" dirty="0" smtClean="0"/>
              <a:t>-Ponen en movimiento el antebrazo en la articulación del codo, al </a:t>
            </a:r>
            <a:r>
              <a:rPr lang="es-MX" sz="2000" dirty="0" err="1" smtClean="0"/>
              <a:t>radioulnar</a:t>
            </a:r>
            <a:r>
              <a:rPr lang="es-MX" sz="2000" dirty="0" smtClean="0"/>
              <a:t> proximal y distal; así como la mano en la articulación </a:t>
            </a:r>
            <a:r>
              <a:rPr lang="es-MX" sz="2000" dirty="0" err="1" smtClean="0"/>
              <a:t>radiocarpiana</a:t>
            </a:r>
            <a:r>
              <a:rPr lang="es-MX" sz="2000" dirty="0" smtClean="0"/>
              <a:t> y los dedos en articulaciones situadas mas distalmente.</a:t>
            </a:r>
          </a:p>
          <a:p>
            <a:r>
              <a:rPr lang="es-MX" sz="2000" b="1" u="sng" dirty="0" smtClean="0"/>
              <a:t>Estos músculos para su estudio los dividimos en un grupo anterior y otro grupo posterior y a su vez en ambos grupos se describe una capa superficial y otra capa profunda.</a:t>
            </a:r>
          </a:p>
          <a:p>
            <a:endParaRPr lang="es-MX"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28596" y="357166"/>
            <a:ext cx="8501122" cy="6215106"/>
          </a:xfrm>
        </p:spPr>
        <p:txBody>
          <a:bodyPr>
            <a:normAutofit fontScale="85000" lnSpcReduction="20000"/>
          </a:bodyPr>
          <a:lstStyle/>
          <a:p>
            <a:pPr algn="ctr"/>
            <a:r>
              <a:rPr lang="es-MX" sz="3100" b="1" dirty="0" smtClean="0"/>
              <a:t>Grupo anterior:</a:t>
            </a:r>
            <a:endParaRPr lang="es-MX" sz="3100" dirty="0" smtClean="0"/>
          </a:p>
          <a:p>
            <a:pPr algn="ctr"/>
            <a:r>
              <a:rPr lang="es-MX" sz="3100" b="1" dirty="0" smtClean="0"/>
              <a:t> </a:t>
            </a:r>
            <a:endParaRPr lang="es-MX" sz="3100" dirty="0" smtClean="0"/>
          </a:p>
          <a:p>
            <a:pPr lvl="0" algn="ctr"/>
            <a:r>
              <a:rPr lang="es-MX" sz="3100" b="1" dirty="0" smtClean="0"/>
              <a:t>Músculos superficiales del grupo anterior:</a:t>
            </a:r>
            <a:endParaRPr lang="es-MX" sz="3100" dirty="0" smtClean="0"/>
          </a:p>
          <a:p>
            <a:pPr algn="ctr"/>
            <a:r>
              <a:rPr lang="es-MX" sz="3100" b="1" dirty="0" smtClean="0"/>
              <a:t> </a:t>
            </a:r>
            <a:endParaRPr lang="es-MX" sz="3100" dirty="0" smtClean="0"/>
          </a:p>
          <a:p>
            <a:pPr algn="ctr"/>
            <a:r>
              <a:rPr lang="es-MX" sz="3100" dirty="0" smtClean="0"/>
              <a:t>1ra capa </a:t>
            </a:r>
          </a:p>
          <a:p>
            <a:pPr algn="ctr"/>
            <a:r>
              <a:rPr lang="es-MX" sz="3100" dirty="0" smtClean="0"/>
              <a:t>-Musculo pronador redondo</a:t>
            </a:r>
          </a:p>
          <a:p>
            <a:pPr algn="ctr"/>
            <a:r>
              <a:rPr lang="es-MX" sz="3100" dirty="0" smtClean="0"/>
              <a:t>-Musculo flexor radial del carpo.</a:t>
            </a:r>
          </a:p>
          <a:p>
            <a:pPr algn="ctr"/>
            <a:r>
              <a:rPr lang="es-MX" sz="3100" dirty="0" smtClean="0"/>
              <a:t>-Musculo palmar largo</a:t>
            </a:r>
          </a:p>
          <a:p>
            <a:pPr algn="ctr"/>
            <a:r>
              <a:rPr lang="es-MX" sz="3100" dirty="0" smtClean="0"/>
              <a:t>-Musculo flexor </a:t>
            </a:r>
            <a:r>
              <a:rPr lang="es-MX" sz="3100" dirty="0" err="1" smtClean="0"/>
              <a:t>ulnar</a:t>
            </a:r>
            <a:r>
              <a:rPr lang="es-MX" sz="3100" dirty="0" smtClean="0"/>
              <a:t> </a:t>
            </a:r>
            <a:r>
              <a:rPr lang="es-MX" sz="3100" dirty="0" smtClean="0"/>
              <a:t>del carpo</a:t>
            </a:r>
          </a:p>
          <a:p>
            <a:pPr algn="ctr"/>
            <a:r>
              <a:rPr lang="es-MX" sz="3100" dirty="0" smtClean="0"/>
              <a:t> </a:t>
            </a:r>
          </a:p>
          <a:p>
            <a:pPr algn="ctr"/>
            <a:r>
              <a:rPr lang="es-MX" sz="3100" dirty="0" smtClean="0"/>
              <a:t>2da capa </a:t>
            </a:r>
          </a:p>
          <a:p>
            <a:pPr algn="ctr"/>
            <a:r>
              <a:rPr lang="es-MX" sz="3100" dirty="0" smtClean="0"/>
              <a:t>-Musculo flexor superficial de los dedos</a:t>
            </a:r>
          </a:p>
          <a:p>
            <a:pPr algn="ctr"/>
            <a:r>
              <a:rPr lang="es-MX" sz="3100" dirty="0" smtClean="0"/>
              <a:t> </a:t>
            </a:r>
          </a:p>
          <a:p>
            <a:pPr algn="ctr"/>
            <a:endParaRPr lang="es-MX" sz="3100" dirty="0" smtClean="0"/>
          </a:p>
          <a:p>
            <a:r>
              <a:rPr lang="es-MX" dirty="0" smtClean="0"/>
              <a:t> </a:t>
            </a:r>
          </a:p>
          <a:p>
            <a:pPr algn="ctr"/>
            <a:endParaRPr lang="es-MX"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natomiahumana.ucv.cl/kine1/fotos1/antflexsup.jpg"/>
          <p:cNvPicPr>
            <a:picLocks noChangeAspect="1" noChangeArrowheads="1"/>
          </p:cNvPicPr>
          <p:nvPr/>
        </p:nvPicPr>
        <p:blipFill>
          <a:blip r:embed="rId3"/>
          <a:srcRect/>
          <a:stretch>
            <a:fillRect/>
          </a:stretch>
        </p:blipFill>
        <p:spPr bwMode="auto">
          <a:xfrm rot="209639">
            <a:off x="571472" y="1142984"/>
            <a:ext cx="3857652" cy="4429156"/>
          </a:xfrm>
          <a:prstGeom prst="rect">
            <a:avLst/>
          </a:prstGeom>
          <a:noFill/>
        </p:spPr>
      </p:pic>
      <p:pic>
        <p:nvPicPr>
          <p:cNvPr id="1030" name="Picture 6" descr="http://www.anatomiahumana.ucv.cl/kine1/fotos1/antflexmed.jpg"/>
          <p:cNvPicPr>
            <a:picLocks noChangeAspect="1" noChangeArrowheads="1"/>
          </p:cNvPicPr>
          <p:nvPr/>
        </p:nvPicPr>
        <p:blipFill>
          <a:blip r:embed="rId4"/>
          <a:srcRect/>
          <a:stretch>
            <a:fillRect/>
          </a:stretch>
        </p:blipFill>
        <p:spPr bwMode="auto">
          <a:xfrm rot="21233866">
            <a:off x="4929190" y="1285860"/>
            <a:ext cx="3643338" cy="421484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500042"/>
            <a:ext cx="7854696" cy="5857916"/>
          </a:xfrm>
        </p:spPr>
        <p:txBody>
          <a:bodyPr/>
          <a:lstStyle/>
          <a:p>
            <a:pPr lvl="0" algn="ctr"/>
            <a:endParaRPr lang="es-MX" b="1" dirty="0" smtClean="0"/>
          </a:p>
          <a:p>
            <a:pPr lvl="0" algn="ctr"/>
            <a:endParaRPr lang="es-MX" b="1" dirty="0" smtClean="0"/>
          </a:p>
          <a:p>
            <a:pPr lvl="0" algn="ctr"/>
            <a:r>
              <a:rPr lang="es-MX" b="1" dirty="0" smtClean="0"/>
              <a:t>Músculos profundos del grupo anterior:</a:t>
            </a:r>
            <a:endParaRPr lang="es-MX" dirty="0" smtClean="0"/>
          </a:p>
          <a:p>
            <a:pPr algn="ctr"/>
            <a:r>
              <a:rPr lang="es-MX" dirty="0" smtClean="0"/>
              <a:t> </a:t>
            </a:r>
          </a:p>
          <a:p>
            <a:pPr algn="ctr"/>
            <a:r>
              <a:rPr lang="es-MX" dirty="0" smtClean="0"/>
              <a:t>-Musculo flexor largo del pulgar</a:t>
            </a:r>
          </a:p>
          <a:p>
            <a:pPr algn="ctr"/>
            <a:r>
              <a:rPr lang="es-MX" dirty="0" smtClean="0"/>
              <a:t>-Musculo flexor profundo de los dedos.</a:t>
            </a:r>
          </a:p>
          <a:p>
            <a:pPr algn="ctr"/>
            <a:r>
              <a:rPr lang="es-MX" dirty="0" smtClean="0"/>
              <a:t>-Musculo pronador cuadrado.</a:t>
            </a:r>
          </a:p>
          <a:p>
            <a:r>
              <a:rPr lang="es-MX" dirty="0" smtClean="0"/>
              <a:t> </a:t>
            </a:r>
          </a:p>
          <a:p>
            <a:pPr algn="ctr"/>
            <a:endParaRPr lang="es-MX"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www.anatomiahumana.ucv.cl/kine1/fotos1/ante3.jpg"/>
          <p:cNvPicPr>
            <a:picLocks noChangeAspect="1" noChangeArrowheads="1"/>
          </p:cNvPicPr>
          <p:nvPr/>
        </p:nvPicPr>
        <p:blipFill>
          <a:blip r:embed="rId3"/>
          <a:srcRect/>
          <a:stretch>
            <a:fillRect/>
          </a:stretch>
        </p:blipFill>
        <p:spPr bwMode="auto">
          <a:xfrm rot="637976">
            <a:off x="1357290" y="1071546"/>
            <a:ext cx="6286544" cy="4572032"/>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85786" y="357166"/>
            <a:ext cx="7854696" cy="6143668"/>
          </a:xfrm>
        </p:spPr>
        <p:txBody>
          <a:bodyPr>
            <a:normAutofit lnSpcReduction="10000"/>
          </a:bodyPr>
          <a:lstStyle/>
          <a:p>
            <a:pPr algn="ctr"/>
            <a:r>
              <a:rPr lang="es-MX" b="1" dirty="0" smtClean="0"/>
              <a:t>Grupo posterior:</a:t>
            </a:r>
            <a:endParaRPr lang="es-MX" dirty="0" smtClean="0"/>
          </a:p>
          <a:p>
            <a:pPr algn="ctr"/>
            <a:r>
              <a:rPr lang="es-MX" b="1" dirty="0" smtClean="0"/>
              <a:t> </a:t>
            </a:r>
            <a:endParaRPr lang="es-MX" dirty="0" smtClean="0"/>
          </a:p>
          <a:p>
            <a:pPr lvl="0" algn="ctr"/>
            <a:r>
              <a:rPr lang="es-MX" b="1" dirty="0" smtClean="0"/>
              <a:t>Músculos superficiales del grupo posterior:</a:t>
            </a:r>
            <a:endParaRPr lang="es-MX" dirty="0" smtClean="0"/>
          </a:p>
          <a:p>
            <a:pPr algn="ctr"/>
            <a:r>
              <a:rPr lang="es-MX" b="1" dirty="0" smtClean="0"/>
              <a:t> </a:t>
            </a:r>
            <a:endParaRPr lang="es-MX" dirty="0" smtClean="0"/>
          </a:p>
          <a:p>
            <a:pPr algn="ctr"/>
            <a:r>
              <a:rPr lang="es-MX" dirty="0" smtClean="0"/>
              <a:t>Grupo radial:</a:t>
            </a:r>
          </a:p>
          <a:p>
            <a:pPr algn="ctr"/>
            <a:r>
              <a:rPr lang="es-MX" dirty="0" smtClean="0"/>
              <a:t>-Musculo braquiorradial</a:t>
            </a:r>
          </a:p>
          <a:p>
            <a:pPr algn="ctr"/>
            <a:r>
              <a:rPr lang="es-MX" dirty="0" smtClean="0"/>
              <a:t>-Musculo extensor radial largo del carpo</a:t>
            </a:r>
          </a:p>
          <a:p>
            <a:pPr algn="ctr"/>
            <a:r>
              <a:rPr lang="es-MX" dirty="0" smtClean="0"/>
              <a:t>-Musculo extensor radial breve del carpo</a:t>
            </a:r>
          </a:p>
          <a:p>
            <a:pPr algn="ctr"/>
            <a:r>
              <a:rPr lang="es-MX" dirty="0" smtClean="0"/>
              <a:t> </a:t>
            </a:r>
          </a:p>
          <a:p>
            <a:pPr algn="ctr"/>
            <a:r>
              <a:rPr lang="es-MX" dirty="0" smtClean="0"/>
              <a:t>Grupo ulnar:</a:t>
            </a:r>
          </a:p>
          <a:p>
            <a:pPr algn="ctr"/>
            <a:r>
              <a:rPr lang="es-MX" dirty="0" smtClean="0"/>
              <a:t>-Musculo extensor común de los dedos</a:t>
            </a:r>
          </a:p>
          <a:p>
            <a:pPr algn="ctr"/>
            <a:r>
              <a:rPr lang="es-MX" dirty="0" smtClean="0"/>
              <a:t>-Musculo extensor del meñique</a:t>
            </a:r>
          </a:p>
          <a:p>
            <a:pPr algn="ctr"/>
            <a:r>
              <a:rPr lang="es-MX" dirty="0" smtClean="0"/>
              <a:t>-Musculo extensor ulnar del carpo</a:t>
            </a:r>
          </a:p>
          <a:p>
            <a:pPr algn="ctr"/>
            <a:r>
              <a:rPr lang="es-MX" dirty="0" smtClean="0"/>
              <a:t> </a:t>
            </a:r>
          </a:p>
          <a:p>
            <a:pPr algn="ctr"/>
            <a:endParaRPr lang="es-MX"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http://www.anatomiahumana.ucv.cl/kine1/fotos1/antpostsup.jpg"/>
          <p:cNvPicPr>
            <a:picLocks noChangeAspect="1" noChangeArrowheads="1"/>
          </p:cNvPicPr>
          <p:nvPr/>
        </p:nvPicPr>
        <p:blipFill>
          <a:blip r:embed="rId3"/>
          <a:srcRect/>
          <a:stretch>
            <a:fillRect/>
          </a:stretch>
        </p:blipFill>
        <p:spPr bwMode="auto">
          <a:xfrm>
            <a:off x="3571868" y="1000108"/>
            <a:ext cx="5214974" cy="4929222"/>
          </a:xfrm>
          <a:prstGeom prst="rect">
            <a:avLst/>
          </a:prstGeom>
          <a:noFill/>
        </p:spPr>
      </p:pic>
      <p:pic>
        <p:nvPicPr>
          <p:cNvPr id="12290" name="Picture 2" descr="http://bp3.blogger.com/_xNxMeZFMD2Y/SELjBqKZyyI/AAAAAAAACJg/4PApExxepeI/s320/Imagen1.jpg">
            <a:hlinkClick r:id="rId4"/>
          </p:cNvPr>
          <p:cNvPicPr>
            <a:picLocks noChangeAspect="1" noChangeArrowheads="1"/>
          </p:cNvPicPr>
          <p:nvPr/>
        </p:nvPicPr>
        <p:blipFill>
          <a:blip r:embed="rId5"/>
          <a:srcRect/>
          <a:stretch>
            <a:fillRect/>
          </a:stretch>
        </p:blipFill>
        <p:spPr bwMode="auto">
          <a:xfrm>
            <a:off x="500034" y="1214422"/>
            <a:ext cx="2071702" cy="4929222"/>
          </a:xfrm>
          <a:prstGeom prst="rect">
            <a:avLst/>
          </a:prstGeom>
          <a:noFill/>
        </p:spPr>
      </p:pic>
      <p:sp>
        <p:nvSpPr>
          <p:cNvPr id="5" name="4 CuadroTexto"/>
          <p:cNvSpPr txBox="1"/>
          <p:nvPr/>
        </p:nvSpPr>
        <p:spPr>
          <a:xfrm>
            <a:off x="642910" y="928670"/>
            <a:ext cx="2143140" cy="369332"/>
          </a:xfrm>
          <a:prstGeom prst="rect">
            <a:avLst/>
          </a:prstGeom>
          <a:noFill/>
        </p:spPr>
        <p:txBody>
          <a:bodyPr wrap="square" rtlCol="0">
            <a:spAutoFit/>
          </a:bodyPr>
          <a:lstStyle/>
          <a:p>
            <a:r>
              <a:rPr lang="es-MX" dirty="0" smtClean="0"/>
              <a:t>BRAQUIORADIAL</a:t>
            </a:r>
            <a:endParaRPr lang="es-MX"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14348" y="428604"/>
            <a:ext cx="7854696" cy="6143668"/>
          </a:xfrm>
        </p:spPr>
        <p:txBody>
          <a:bodyPr/>
          <a:lstStyle/>
          <a:p>
            <a:pPr lvl="0" algn="ctr"/>
            <a:endParaRPr lang="es-MX" b="1" dirty="0" smtClean="0"/>
          </a:p>
          <a:p>
            <a:pPr lvl="0" algn="ctr"/>
            <a:endParaRPr lang="es-MX" b="1" dirty="0" smtClean="0"/>
          </a:p>
          <a:p>
            <a:pPr lvl="0" algn="ctr"/>
            <a:r>
              <a:rPr lang="es-MX" b="1" dirty="0" smtClean="0"/>
              <a:t>Músculos profundos del grupo posterior:</a:t>
            </a:r>
            <a:endParaRPr lang="es-MX" dirty="0" smtClean="0"/>
          </a:p>
          <a:p>
            <a:pPr algn="ctr"/>
            <a:r>
              <a:rPr lang="es-MX" dirty="0" smtClean="0"/>
              <a:t> </a:t>
            </a:r>
          </a:p>
          <a:p>
            <a:pPr algn="ctr"/>
            <a:r>
              <a:rPr lang="es-MX" dirty="0" smtClean="0"/>
              <a:t>-Musculo supinador</a:t>
            </a:r>
          </a:p>
          <a:p>
            <a:pPr algn="ctr"/>
            <a:r>
              <a:rPr lang="es-MX" dirty="0" smtClean="0"/>
              <a:t>-Musculo abductor largo del pulgar</a:t>
            </a:r>
          </a:p>
          <a:p>
            <a:pPr algn="ctr"/>
            <a:r>
              <a:rPr lang="es-MX" dirty="0" smtClean="0"/>
              <a:t>-Musculo extensor breve del pulgar.</a:t>
            </a:r>
          </a:p>
          <a:p>
            <a:pPr algn="ctr"/>
            <a:r>
              <a:rPr lang="es-MX" dirty="0" smtClean="0"/>
              <a:t>-Musculo extensor largo del pulgar</a:t>
            </a:r>
          </a:p>
          <a:p>
            <a:pPr algn="ctr"/>
            <a:r>
              <a:rPr lang="es-MX" dirty="0" smtClean="0"/>
              <a:t>-Musculo extensor del índice</a:t>
            </a:r>
          </a:p>
          <a:p>
            <a:endParaRPr lang="es-MX"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www.anatomiahumana.ucv.cl/kine1/fotos1/ante5.jpg"/>
          <p:cNvPicPr>
            <a:picLocks noChangeAspect="1" noChangeArrowheads="1"/>
          </p:cNvPicPr>
          <p:nvPr/>
        </p:nvPicPr>
        <p:blipFill>
          <a:blip r:embed="rId3"/>
          <a:srcRect/>
          <a:stretch>
            <a:fillRect/>
          </a:stretch>
        </p:blipFill>
        <p:spPr bwMode="auto">
          <a:xfrm rot="381939">
            <a:off x="1214414" y="1000108"/>
            <a:ext cx="6357982" cy="492922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42910" y="357166"/>
            <a:ext cx="2212848" cy="500066"/>
          </a:xfrm>
        </p:spPr>
        <p:txBody>
          <a:bodyPr>
            <a:normAutofit fontScale="90000"/>
          </a:bodyPr>
          <a:lstStyle/>
          <a:p>
            <a:r>
              <a:rPr lang="es-ES" dirty="0" smtClean="0">
                <a:solidFill>
                  <a:srgbClr val="00B0F0"/>
                </a:solidFill>
              </a:rPr>
              <a:t>MUSCULO SUBESCAPULAR</a:t>
            </a:r>
            <a:endParaRPr lang="es-MX" dirty="0">
              <a:solidFill>
                <a:srgbClr val="00B0F0"/>
              </a:solidFill>
            </a:endParaRPr>
          </a:p>
        </p:txBody>
      </p:sp>
      <p:sp>
        <p:nvSpPr>
          <p:cNvPr id="6" name="5 Marcador de texto"/>
          <p:cNvSpPr>
            <a:spLocks noGrp="1"/>
          </p:cNvSpPr>
          <p:nvPr>
            <p:ph type="body" sz="half" idx="2"/>
          </p:nvPr>
        </p:nvSpPr>
        <p:spPr>
          <a:xfrm>
            <a:off x="500034" y="1000108"/>
            <a:ext cx="2209800" cy="5214974"/>
          </a:xfrm>
        </p:spPr>
        <p:txBody>
          <a:bodyPr>
            <a:normAutofit fontScale="62500" lnSpcReduction="20000"/>
          </a:bodyPr>
          <a:lstStyle/>
          <a:p>
            <a:r>
              <a:rPr lang="es-MX" dirty="0" smtClean="0"/>
              <a:t>-</a:t>
            </a:r>
            <a:r>
              <a:rPr lang="es-MX" sz="2900" dirty="0" smtClean="0"/>
              <a:t>Es un musculo plano y circular.</a:t>
            </a:r>
          </a:p>
          <a:p>
            <a:pPr algn="l"/>
            <a:r>
              <a:rPr lang="es-MX" sz="2900" dirty="0" smtClean="0"/>
              <a:t>-Situación, extensión e inserciones: Ocupa toda la cara costal o fosa subescapular de la escapula donde tiene su inserción de origen, dirigiéndose lateralmente pasa a un amplio tendón que se fusiona a la cara anterior de la articulación humeral y se inserta en el tubérculo menor del humero.</a:t>
            </a:r>
          </a:p>
          <a:p>
            <a:r>
              <a:rPr lang="es-MX" sz="2900" dirty="0" smtClean="0"/>
              <a:t>-Funciones: Rotación medial del brazo</a:t>
            </a:r>
            <a:endParaRPr lang="es-MX" sz="2900" dirty="0"/>
          </a:p>
        </p:txBody>
      </p:sp>
      <p:pic>
        <p:nvPicPr>
          <p:cNvPr id="1027" name="Picture 3"/>
          <p:cNvPicPr>
            <a:picLocks noGrp="1" noChangeAspect="1" noChangeArrowheads="1"/>
          </p:cNvPicPr>
          <p:nvPr>
            <p:ph type="pic" idx="1"/>
          </p:nvPr>
        </p:nvPicPr>
        <p:blipFill>
          <a:blip r:embed="rId3"/>
          <a:srcRect l="68" r="68"/>
          <a:stretch>
            <a:fillRect/>
          </a:stretch>
        </p:blip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428604"/>
            <a:ext cx="7851648" cy="857256"/>
          </a:xfrm>
        </p:spPr>
        <p:txBody>
          <a:bodyPr/>
          <a:lstStyle/>
          <a:p>
            <a:r>
              <a:rPr lang="es-ES" dirty="0" smtClean="0"/>
              <a:t>MUSCULOS DE LA MANO</a:t>
            </a:r>
            <a:endParaRPr lang="es-MX" dirty="0"/>
          </a:p>
        </p:txBody>
      </p:sp>
      <p:sp>
        <p:nvSpPr>
          <p:cNvPr id="3" name="2 Subtítulo"/>
          <p:cNvSpPr>
            <a:spLocks noGrp="1"/>
          </p:cNvSpPr>
          <p:nvPr>
            <p:ph type="subTitle" idx="1"/>
          </p:nvPr>
        </p:nvSpPr>
        <p:spPr>
          <a:xfrm>
            <a:off x="500034" y="1357298"/>
            <a:ext cx="8429684" cy="5214974"/>
          </a:xfrm>
        </p:spPr>
        <p:txBody>
          <a:bodyPr>
            <a:normAutofit/>
          </a:bodyPr>
          <a:lstStyle/>
          <a:p>
            <a:pPr algn="just"/>
            <a:r>
              <a:rPr lang="es-MX" dirty="0" smtClean="0"/>
              <a:t>-Están situados en la región de la palma de la mano, o sea, en el dorso de la mano no se describen músculos.</a:t>
            </a:r>
          </a:p>
          <a:p>
            <a:pPr algn="just"/>
            <a:r>
              <a:rPr lang="es-MX" dirty="0" smtClean="0"/>
              <a:t>-Junto a ellos se sitúan los tendones de los músculos del antebrazo insertados en la cara palmar y dorsal de la mano.</a:t>
            </a:r>
          </a:p>
          <a:p>
            <a:pPr algn="just"/>
            <a:r>
              <a:rPr lang="es-MX" dirty="0" smtClean="0"/>
              <a:t>-Son músculos cortos</a:t>
            </a:r>
          </a:p>
          <a:p>
            <a:pPr algn="just"/>
            <a:r>
              <a:rPr lang="es-MX" dirty="0" smtClean="0"/>
              <a:t>-Tienen si inserción de origen y de terminación en los huesos de la mano.</a:t>
            </a:r>
          </a:p>
          <a:p>
            <a:pPr algn="just"/>
            <a:r>
              <a:rPr lang="es-MX" dirty="0" smtClean="0"/>
              <a:t>-Estos músculos se extienden desde el carpo hasta los dedos y por supuesto permiten los movimientos de los dedos y de la mano de manera general.</a:t>
            </a:r>
          </a:p>
          <a:p>
            <a:pPr algn="just"/>
            <a:r>
              <a:rPr lang="es-MX" dirty="0" smtClean="0"/>
              <a:t>-</a:t>
            </a:r>
          </a:p>
          <a:p>
            <a:pPr algn="just"/>
            <a:endParaRPr lang="es-MX"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2" descr="http://www.sanpatriciorugby.com.ar/Pic0cortada.jpg"/>
          <p:cNvPicPr>
            <a:picLocks noChangeAspect="1" noChangeArrowheads="1"/>
          </p:cNvPicPr>
          <p:nvPr/>
        </p:nvPicPr>
        <p:blipFill>
          <a:blip r:embed="rId3"/>
          <a:srcRect/>
          <a:stretch>
            <a:fillRect/>
          </a:stretch>
        </p:blipFill>
        <p:spPr bwMode="auto">
          <a:xfrm>
            <a:off x="2428860" y="1071546"/>
            <a:ext cx="2076450" cy="2276475"/>
          </a:xfrm>
          <a:prstGeom prst="rect">
            <a:avLst/>
          </a:prstGeom>
          <a:noFill/>
        </p:spPr>
      </p:pic>
      <p:pic>
        <p:nvPicPr>
          <p:cNvPr id="82948" name="Picture 4" descr="http://www.sanpatriciorugby.com.ar/Pic2cortada.jpg"/>
          <p:cNvPicPr>
            <a:picLocks noChangeAspect="1" noChangeArrowheads="1"/>
          </p:cNvPicPr>
          <p:nvPr/>
        </p:nvPicPr>
        <p:blipFill>
          <a:blip r:embed="rId4"/>
          <a:srcRect/>
          <a:stretch>
            <a:fillRect/>
          </a:stretch>
        </p:blipFill>
        <p:spPr bwMode="auto">
          <a:xfrm>
            <a:off x="4500562" y="1071546"/>
            <a:ext cx="2238375" cy="2286000"/>
          </a:xfrm>
          <a:prstGeom prst="rect">
            <a:avLst/>
          </a:prstGeom>
          <a:noFill/>
        </p:spPr>
      </p:pic>
      <p:pic>
        <p:nvPicPr>
          <p:cNvPr id="82950" name="Picture 6" descr="http://www.sanpatriciorugby.com.ar/fingers.jpg"/>
          <p:cNvPicPr>
            <a:picLocks noChangeAspect="1" noChangeArrowheads="1"/>
          </p:cNvPicPr>
          <p:nvPr/>
        </p:nvPicPr>
        <p:blipFill>
          <a:blip r:embed="rId5"/>
          <a:srcRect/>
          <a:stretch>
            <a:fillRect/>
          </a:stretch>
        </p:blipFill>
        <p:spPr bwMode="auto">
          <a:xfrm>
            <a:off x="2357422" y="4143380"/>
            <a:ext cx="4286280" cy="1928826"/>
          </a:xfrm>
          <a:prstGeom prst="rect">
            <a:avLst/>
          </a:prstGeom>
          <a:noFill/>
        </p:spPr>
      </p:pic>
      <p:sp>
        <p:nvSpPr>
          <p:cNvPr id="7" name="6 CuadroTexto"/>
          <p:cNvSpPr txBox="1"/>
          <p:nvPr/>
        </p:nvSpPr>
        <p:spPr>
          <a:xfrm>
            <a:off x="2500298" y="6143644"/>
            <a:ext cx="4000528" cy="369332"/>
          </a:xfrm>
          <a:prstGeom prst="rect">
            <a:avLst/>
          </a:prstGeom>
          <a:noFill/>
        </p:spPr>
        <p:txBody>
          <a:bodyPr wrap="square" rtlCol="0">
            <a:spAutoFit/>
          </a:bodyPr>
          <a:lstStyle/>
          <a:p>
            <a:r>
              <a:rPr lang="es-MX" dirty="0" smtClean="0"/>
              <a:t>ADUCCION                   ABDUCCION</a:t>
            </a:r>
            <a:endParaRPr lang="es-MX" dirty="0"/>
          </a:p>
        </p:txBody>
      </p:sp>
      <p:sp>
        <p:nvSpPr>
          <p:cNvPr id="9" name="8 CuadroTexto"/>
          <p:cNvSpPr txBox="1"/>
          <p:nvPr/>
        </p:nvSpPr>
        <p:spPr>
          <a:xfrm>
            <a:off x="2428860" y="3643314"/>
            <a:ext cx="4286280" cy="369332"/>
          </a:xfrm>
          <a:prstGeom prst="rect">
            <a:avLst/>
          </a:prstGeom>
          <a:noFill/>
        </p:spPr>
        <p:txBody>
          <a:bodyPr wrap="square" rtlCol="0">
            <a:spAutoFit/>
          </a:bodyPr>
          <a:lstStyle/>
          <a:p>
            <a:r>
              <a:rPr lang="es-MX" dirty="0" smtClean="0"/>
              <a:t>FLEXION                       EXTENSION</a:t>
            </a:r>
            <a:endParaRPr lang="es-MX" dirty="0"/>
          </a:p>
        </p:txBody>
      </p:sp>
      <p:sp>
        <p:nvSpPr>
          <p:cNvPr id="12" name="11 CuadroTexto"/>
          <p:cNvSpPr txBox="1"/>
          <p:nvPr/>
        </p:nvSpPr>
        <p:spPr>
          <a:xfrm>
            <a:off x="1071538" y="714356"/>
            <a:ext cx="6500858" cy="369332"/>
          </a:xfrm>
          <a:prstGeom prst="rect">
            <a:avLst/>
          </a:prstGeom>
          <a:noFill/>
        </p:spPr>
        <p:txBody>
          <a:bodyPr wrap="square" rtlCol="0">
            <a:spAutoFit/>
          </a:bodyPr>
          <a:lstStyle/>
          <a:p>
            <a:pPr algn="ctr"/>
            <a:r>
              <a:rPr lang="es-MX" dirty="0" smtClean="0">
                <a:solidFill>
                  <a:srgbClr val="FF0000"/>
                </a:solidFill>
              </a:rPr>
              <a:t>MOVIMIENTOS QUE REALIZAN LOS DEDOS</a:t>
            </a:r>
            <a:endParaRPr lang="es-MX"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214290"/>
            <a:ext cx="7854696" cy="6643710"/>
          </a:xfrm>
        </p:spPr>
        <p:txBody>
          <a:bodyPr>
            <a:normAutofit fontScale="77500" lnSpcReduction="20000"/>
          </a:bodyPr>
          <a:lstStyle/>
          <a:p>
            <a:pPr algn="l"/>
            <a:r>
              <a:rPr lang="es-MX" dirty="0" smtClean="0"/>
              <a:t>-Se dividen en 3 grupos, un grupo situado en el borde radial de la palma de la mano que forma la eminencia tenar, otro situado en el borde ulnar forma la eminencia hipotenar y el tercer grupo medio se localiza en la depresión  palmar de la mano.</a:t>
            </a:r>
          </a:p>
          <a:p>
            <a:pPr algn="ctr"/>
            <a:r>
              <a:rPr lang="es-MX" b="1" dirty="0" smtClean="0"/>
              <a:t>Grupo tenar:</a:t>
            </a:r>
            <a:endParaRPr lang="es-MX" dirty="0" smtClean="0"/>
          </a:p>
          <a:p>
            <a:pPr algn="ctr"/>
            <a:r>
              <a:rPr lang="es-MX" dirty="0" smtClean="0"/>
              <a:t>-Musculo flexor breve del pulgar</a:t>
            </a:r>
          </a:p>
          <a:p>
            <a:pPr algn="ctr"/>
            <a:r>
              <a:rPr lang="es-MX" dirty="0" smtClean="0"/>
              <a:t>-Musculo abductor breve del pulgar</a:t>
            </a:r>
          </a:p>
          <a:p>
            <a:pPr algn="ctr"/>
            <a:r>
              <a:rPr lang="es-MX" dirty="0" smtClean="0"/>
              <a:t>-Musculo aductor del pulgar</a:t>
            </a:r>
          </a:p>
          <a:p>
            <a:pPr algn="ctr"/>
            <a:r>
              <a:rPr lang="es-MX" dirty="0" smtClean="0"/>
              <a:t>-Musculo oponente del pulgar</a:t>
            </a:r>
          </a:p>
          <a:p>
            <a:pPr algn="ctr"/>
            <a:r>
              <a:rPr lang="es-MX" dirty="0" smtClean="0"/>
              <a:t> </a:t>
            </a:r>
          </a:p>
          <a:p>
            <a:pPr algn="ctr"/>
            <a:r>
              <a:rPr lang="es-MX" b="1" dirty="0" smtClean="0"/>
              <a:t>Grupo hipotenar:</a:t>
            </a:r>
            <a:endParaRPr lang="es-MX" dirty="0" smtClean="0"/>
          </a:p>
          <a:p>
            <a:pPr algn="ctr"/>
            <a:r>
              <a:rPr lang="es-MX" dirty="0" smtClean="0"/>
              <a:t>-Musculo flexor breve del meñique</a:t>
            </a:r>
          </a:p>
          <a:p>
            <a:pPr algn="ctr"/>
            <a:r>
              <a:rPr lang="es-MX" dirty="0" smtClean="0"/>
              <a:t>-Musculo abductor del meñique</a:t>
            </a:r>
          </a:p>
          <a:p>
            <a:pPr algn="ctr"/>
            <a:r>
              <a:rPr lang="es-MX" dirty="0" smtClean="0"/>
              <a:t>-Musculo oponente del meñique</a:t>
            </a:r>
          </a:p>
          <a:p>
            <a:pPr algn="ctr"/>
            <a:r>
              <a:rPr lang="es-MX" dirty="0" smtClean="0"/>
              <a:t>-Musculo palmar breve (función: tracciona la aponeurosis palmar)</a:t>
            </a:r>
          </a:p>
          <a:p>
            <a:pPr algn="ctr"/>
            <a:r>
              <a:rPr lang="es-MX" dirty="0" smtClean="0"/>
              <a:t> </a:t>
            </a:r>
          </a:p>
          <a:p>
            <a:pPr algn="ctr"/>
            <a:r>
              <a:rPr lang="es-MX" b="1" dirty="0" smtClean="0"/>
              <a:t>Grupo medio o del hueco de la mano:</a:t>
            </a:r>
            <a:endParaRPr lang="es-MX" dirty="0" smtClean="0"/>
          </a:p>
          <a:p>
            <a:pPr algn="ctr"/>
            <a:r>
              <a:rPr lang="es-MX" dirty="0" smtClean="0"/>
              <a:t>-Músculos lumbricales (son 4 delgados fascículos musculares)</a:t>
            </a:r>
          </a:p>
          <a:p>
            <a:pPr algn="ctr"/>
            <a:r>
              <a:rPr lang="es-MX" dirty="0" smtClean="0"/>
              <a:t>-Músculos interóseos (son 3 interóseos palmares y 4 interóseos dorsales)</a:t>
            </a:r>
          </a:p>
          <a:p>
            <a:pPr algn="ctr"/>
            <a:endParaRPr lang="es-MX"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bp3.blogger.com/_xNxMeZFMD2Y/SELryqKZzCI/AAAAAAAACLg/QRiOZRmJgEA/s320/Imagen1.jpg">
            <a:hlinkClick r:id="rId3"/>
          </p:cNvPr>
          <p:cNvPicPr>
            <a:picLocks noChangeAspect="1" noChangeArrowheads="1"/>
          </p:cNvPicPr>
          <p:nvPr/>
        </p:nvPicPr>
        <p:blipFill>
          <a:blip r:embed="rId4"/>
          <a:srcRect/>
          <a:stretch>
            <a:fillRect/>
          </a:stretch>
        </p:blipFill>
        <p:spPr bwMode="auto">
          <a:xfrm>
            <a:off x="1000100" y="1500174"/>
            <a:ext cx="2500330" cy="3286148"/>
          </a:xfrm>
          <a:prstGeom prst="rect">
            <a:avLst/>
          </a:prstGeom>
          <a:noFill/>
        </p:spPr>
      </p:pic>
      <p:pic>
        <p:nvPicPr>
          <p:cNvPr id="2054" name="Picture 6" descr="http://bp0.blogger.com/_xNxMeZFMD2Y/SELuQ6KZzEI/AAAAAAAACLw/AEDJMY2zYCI/s320/Imagen1.jpg">
            <a:hlinkClick r:id="rId5"/>
          </p:cNvPr>
          <p:cNvPicPr>
            <a:picLocks noChangeAspect="1" noChangeArrowheads="1"/>
          </p:cNvPicPr>
          <p:nvPr/>
        </p:nvPicPr>
        <p:blipFill>
          <a:blip r:embed="rId6"/>
          <a:srcRect/>
          <a:stretch>
            <a:fillRect/>
          </a:stretch>
        </p:blipFill>
        <p:spPr bwMode="auto">
          <a:xfrm>
            <a:off x="5500694" y="1500174"/>
            <a:ext cx="2438403" cy="3071834"/>
          </a:xfrm>
          <a:prstGeom prst="rect">
            <a:avLst/>
          </a:prstGeom>
          <a:noFill/>
        </p:spPr>
      </p:pic>
      <p:sp>
        <p:nvSpPr>
          <p:cNvPr id="7" name="6 CuadroTexto"/>
          <p:cNvSpPr txBox="1"/>
          <p:nvPr/>
        </p:nvSpPr>
        <p:spPr>
          <a:xfrm>
            <a:off x="2928926" y="714356"/>
            <a:ext cx="3286148" cy="584775"/>
          </a:xfrm>
          <a:prstGeom prst="rect">
            <a:avLst/>
          </a:prstGeom>
          <a:noFill/>
        </p:spPr>
        <p:txBody>
          <a:bodyPr wrap="square" rtlCol="0">
            <a:spAutoFit/>
          </a:bodyPr>
          <a:lstStyle/>
          <a:p>
            <a:r>
              <a:rPr lang="es-MX" sz="3200" dirty="0" smtClean="0">
                <a:solidFill>
                  <a:schemeClr val="accent1"/>
                </a:solidFill>
              </a:rPr>
              <a:t>GRUPO TENAR</a:t>
            </a:r>
            <a:endParaRPr lang="es-MX" sz="3200" dirty="0">
              <a:solidFill>
                <a:schemeClr val="accent1"/>
              </a:solidFill>
            </a:endParaRPr>
          </a:p>
        </p:txBody>
      </p:sp>
      <p:sp>
        <p:nvSpPr>
          <p:cNvPr id="8" name="7 CuadroTexto"/>
          <p:cNvSpPr txBox="1"/>
          <p:nvPr/>
        </p:nvSpPr>
        <p:spPr>
          <a:xfrm>
            <a:off x="571472" y="4929198"/>
            <a:ext cx="3286148" cy="369332"/>
          </a:xfrm>
          <a:prstGeom prst="rect">
            <a:avLst/>
          </a:prstGeom>
          <a:noFill/>
        </p:spPr>
        <p:txBody>
          <a:bodyPr wrap="square" rtlCol="0">
            <a:spAutoFit/>
          </a:bodyPr>
          <a:lstStyle/>
          <a:p>
            <a:r>
              <a:rPr lang="es-MX" dirty="0" smtClean="0">
                <a:solidFill>
                  <a:schemeClr val="accent1"/>
                </a:solidFill>
              </a:rPr>
              <a:t>FLEXOR BREVE DEL PULGAR</a:t>
            </a:r>
            <a:endParaRPr lang="es-MX" dirty="0">
              <a:solidFill>
                <a:schemeClr val="accent1"/>
              </a:solidFill>
            </a:endParaRPr>
          </a:p>
        </p:txBody>
      </p:sp>
      <p:sp>
        <p:nvSpPr>
          <p:cNvPr id="9" name="8 CuadroTexto"/>
          <p:cNvSpPr txBox="1"/>
          <p:nvPr/>
        </p:nvSpPr>
        <p:spPr>
          <a:xfrm>
            <a:off x="5143504" y="4714884"/>
            <a:ext cx="3571900" cy="646331"/>
          </a:xfrm>
          <a:prstGeom prst="rect">
            <a:avLst/>
          </a:prstGeom>
          <a:noFill/>
        </p:spPr>
        <p:txBody>
          <a:bodyPr wrap="square" rtlCol="0">
            <a:spAutoFit/>
          </a:bodyPr>
          <a:lstStyle/>
          <a:p>
            <a:r>
              <a:rPr lang="es-MX" dirty="0" smtClean="0">
                <a:solidFill>
                  <a:schemeClr val="accent1"/>
                </a:solidFill>
              </a:rPr>
              <a:t>ABDUCTOR BREVE DEL PULGAR</a:t>
            </a:r>
            <a:endParaRPr lang="es-MX" dirty="0">
              <a:solidFill>
                <a:schemeClr val="accent1"/>
              </a:solidFill>
            </a:endParaRPr>
          </a:p>
        </p:txBody>
      </p:sp>
      <p:sp>
        <p:nvSpPr>
          <p:cNvPr id="10" name="9 Rectángulo"/>
          <p:cNvSpPr/>
          <p:nvPr/>
        </p:nvSpPr>
        <p:spPr>
          <a:xfrm>
            <a:off x="142844" y="5357826"/>
            <a:ext cx="4214842" cy="646331"/>
          </a:xfrm>
          <a:prstGeom prst="rect">
            <a:avLst/>
          </a:prstGeom>
        </p:spPr>
        <p:txBody>
          <a:bodyPr wrap="square">
            <a:spAutoFit/>
          </a:bodyPr>
          <a:lstStyle/>
          <a:p>
            <a:r>
              <a:rPr lang="es-MX" u="sng" dirty="0" smtClean="0"/>
              <a:t>Función:</a:t>
            </a:r>
            <a:r>
              <a:rPr lang="es-MX" dirty="0" smtClean="0"/>
              <a:t> flexión, aducción y ayuda a la oposición del pulgar.</a:t>
            </a:r>
            <a:endParaRPr lang="es-MX" dirty="0"/>
          </a:p>
        </p:txBody>
      </p:sp>
      <p:sp>
        <p:nvSpPr>
          <p:cNvPr id="11" name="10 Rectángulo"/>
          <p:cNvSpPr/>
          <p:nvPr/>
        </p:nvSpPr>
        <p:spPr>
          <a:xfrm>
            <a:off x="4572000" y="5429264"/>
            <a:ext cx="4572000" cy="646331"/>
          </a:xfrm>
          <a:prstGeom prst="rect">
            <a:avLst/>
          </a:prstGeom>
        </p:spPr>
        <p:txBody>
          <a:bodyPr>
            <a:spAutoFit/>
          </a:bodyPr>
          <a:lstStyle/>
          <a:p>
            <a:r>
              <a:rPr lang="es-MX" u="sng" dirty="0" smtClean="0"/>
              <a:t>Función:</a:t>
            </a:r>
            <a:r>
              <a:rPr lang="es-MX" dirty="0" smtClean="0"/>
              <a:t> abductor de pulgar y </a:t>
            </a:r>
            <a:r>
              <a:rPr lang="es-MX" dirty="0" err="1" smtClean="0"/>
              <a:t>circunducción</a:t>
            </a:r>
            <a:r>
              <a:rPr lang="es-MX" dirty="0" smtClean="0"/>
              <a:t>.</a:t>
            </a:r>
            <a:endParaRPr lang="es-MX"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http://bp3.blogger.com/_xNxMeZFMD2Y/SELrAqKZzBI/AAAAAAAACLY/NAXu6qoi4Y0/s320/Imagen1.jpg">
            <a:hlinkClick r:id="rId3"/>
          </p:cNvPr>
          <p:cNvPicPr>
            <a:picLocks noChangeAspect="1" noChangeArrowheads="1"/>
          </p:cNvPicPr>
          <p:nvPr/>
        </p:nvPicPr>
        <p:blipFill>
          <a:blip r:embed="rId4"/>
          <a:srcRect/>
          <a:stretch>
            <a:fillRect/>
          </a:stretch>
        </p:blipFill>
        <p:spPr bwMode="auto">
          <a:xfrm>
            <a:off x="857224" y="1285860"/>
            <a:ext cx="2857520" cy="3357586"/>
          </a:xfrm>
          <a:prstGeom prst="rect">
            <a:avLst/>
          </a:prstGeom>
          <a:noFill/>
        </p:spPr>
      </p:pic>
      <p:pic>
        <p:nvPicPr>
          <p:cNvPr id="3" name="Picture 10" descr="http://bp3.blogger.com/_xNxMeZFMD2Y/SELsSqKZzDI/AAAAAAAACLo/rnelpL6VPM4/s320/Imagen1.jpg">
            <a:hlinkClick r:id="rId5"/>
          </p:cNvPr>
          <p:cNvPicPr>
            <a:picLocks noChangeAspect="1" noChangeArrowheads="1"/>
          </p:cNvPicPr>
          <p:nvPr/>
        </p:nvPicPr>
        <p:blipFill>
          <a:blip r:embed="rId6"/>
          <a:srcRect/>
          <a:stretch>
            <a:fillRect/>
          </a:stretch>
        </p:blipFill>
        <p:spPr bwMode="auto">
          <a:xfrm>
            <a:off x="5500694" y="1357298"/>
            <a:ext cx="2852743" cy="3405191"/>
          </a:xfrm>
          <a:prstGeom prst="rect">
            <a:avLst/>
          </a:prstGeom>
          <a:noFill/>
        </p:spPr>
      </p:pic>
      <p:sp>
        <p:nvSpPr>
          <p:cNvPr id="5" name="4 CuadroTexto"/>
          <p:cNvSpPr txBox="1"/>
          <p:nvPr/>
        </p:nvSpPr>
        <p:spPr>
          <a:xfrm>
            <a:off x="500034" y="4857760"/>
            <a:ext cx="3357586" cy="369332"/>
          </a:xfrm>
          <a:prstGeom prst="rect">
            <a:avLst/>
          </a:prstGeom>
          <a:noFill/>
        </p:spPr>
        <p:txBody>
          <a:bodyPr wrap="square" rtlCol="0">
            <a:spAutoFit/>
          </a:bodyPr>
          <a:lstStyle/>
          <a:p>
            <a:r>
              <a:rPr lang="es-MX" dirty="0" smtClean="0">
                <a:solidFill>
                  <a:schemeClr val="accent1"/>
                </a:solidFill>
              </a:rPr>
              <a:t>ADUCTOR DEL PULGAR</a:t>
            </a:r>
            <a:endParaRPr lang="es-MX" dirty="0">
              <a:solidFill>
                <a:schemeClr val="accent1"/>
              </a:solidFill>
            </a:endParaRPr>
          </a:p>
        </p:txBody>
      </p:sp>
      <p:sp>
        <p:nvSpPr>
          <p:cNvPr id="7" name="6 CuadroTexto"/>
          <p:cNvSpPr txBox="1"/>
          <p:nvPr/>
        </p:nvSpPr>
        <p:spPr>
          <a:xfrm>
            <a:off x="5429256" y="4929198"/>
            <a:ext cx="2857520" cy="646331"/>
          </a:xfrm>
          <a:prstGeom prst="rect">
            <a:avLst/>
          </a:prstGeom>
          <a:noFill/>
        </p:spPr>
        <p:txBody>
          <a:bodyPr wrap="square" rtlCol="0">
            <a:spAutoFit/>
          </a:bodyPr>
          <a:lstStyle/>
          <a:p>
            <a:r>
              <a:rPr lang="es-MX" dirty="0" smtClean="0">
                <a:solidFill>
                  <a:schemeClr val="accent1"/>
                </a:solidFill>
              </a:rPr>
              <a:t>OPONENTE DEL PULGAR</a:t>
            </a:r>
            <a:endParaRPr lang="es-MX" dirty="0">
              <a:solidFill>
                <a:schemeClr val="accent1"/>
              </a:solidFill>
            </a:endParaRPr>
          </a:p>
        </p:txBody>
      </p:sp>
      <p:sp>
        <p:nvSpPr>
          <p:cNvPr id="8" name="7 Rectángulo"/>
          <p:cNvSpPr/>
          <p:nvPr/>
        </p:nvSpPr>
        <p:spPr>
          <a:xfrm>
            <a:off x="142844" y="5572140"/>
            <a:ext cx="4286280" cy="646331"/>
          </a:xfrm>
          <a:prstGeom prst="rect">
            <a:avLst/>
          </a:prstGeom>
        </p:spPr>
        <p:txBody>
          <a:bodyPr wrap="square">
            <a:spAutoFit/>
          </a:bodyPr>
          <a:lstStyle/>
          <a:p>
            <a:r>
              <a:rPr lang="es-MX" u="sng" dirty="0" smtClean="0"/>
              <a:t>Función:</a:t>
            </a:r>
            <a:r>
              <a:rPr lang="es-MX" dirty="0" smtClean="0"/>
              <a:t> Aducción, flexión y ayuda a la oposición del pulgar</a:t>
            </a:r>
            <a:endParaRPr lang="es-MX" dirty="0"/>
          </a:p>
        </p:txBody>
      </p:sp>
      <p:sp>
        <p:nvSpPr>
          <p:cNvPr id="9" name="8 Rectángulo"/>
          <p:cNvSpPr/>
          <p:nvPr/>
        </p:nvSpPr>
        <p:spPr>
          <a:xfrm>
            <a:off x="4643438" y="5786454"/>
            <a:ext cx="4300601" cy="369332"/>
          </a:xfrm>
          <a:prstGeom prst="rect">
            <a:avLst/>
          </a:prstGeom>
        </p:spPr>
        <p:txBody>
          <a:bodyPr wrap="none">
            <a:spAutoFit/>
          </a:bodyPr>
          <a:lstStyle/>
          <a:p>
            <a:r>
              <a:rPr lang="es-MX" u="sng" dirty="0" smtClean="0"/>
              <a:t>Función:</a:t>
            </a:r>
            <a:r>
              <a:rPr lang="es-MX" dirty="0" smtClean="0"/>
              <a:t> oposición del pulgar y aducción.</a:t>
            </a:r>
            <a:endParaRPr lang="es-MX"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http://bp1.blogger.com/_xNxMeZFMD2Y/SELvsKKZzGI/AAAAAAAACMA/NnXFZReqCVM/s320/Imagen1.jpg">
            <a:hlinkClick r:id="rId3"/>
          </p:cNvPr>
          <p:cNvPicPr>
            <a:picLocks noChangeAspect="1" noChangeArrowheads="1"/>
          </p:cNvPicPr>
          <p:nvPr/>
        </p:nvPicPr>
        <p:blipFill>
          <a:blip r:embed="rId4"/>
          <a:srcRect/>
          <a:stretch>
            <a:fillRect/>
          </a:stretch>
        </p:blipFill>
        <p:spPr bwMode="auto">
          <a:xfrm>
            <a:off x="928662" y="1928802"/>
            <a:ext cx="2643206" cy="3048001"/>
          </a:xfrm>
          <a:prstGeom prst="rect">
            <a:avLst/>
          </a:prstGeom>
          <a:noFill/>
        </p:spPr>
      </p:pic>
      <p:pic>
        <p:nvPicPr>
          <p:cNvPr id="76804" name="Picture 4" descr="http://bp2.blogger.com/_xNxMeZFMD2Y/SELwraKZzHI/AAAAAAAACMI/2XaNAVKog8g/s320/Imagen1.jpg">
            <a:hlinkClick r:id="rId5"/>
          </p:cNvPr>
          <p:cNvPicPr>
            <a:picLocks noChangeAspect="1" noChangeArrowheads="1"/>
          </p:cNvPicPr>
          <p:nvPr/>
        </p:nvPicPr>
        <p:blipFill>
          <a:blip r:embed="rId6"/>
          <a:srcRect/>
          <a:stretch>
            <a:fillRect/>
          </a:stretch>
        </p:blipFill>
        <p:spPr bwMode="auto">
          <a:xfrm>
            <a:off x="5357818" y="1857364"/>
            <a:ext cx="2862264" cy="3048001"/>
          </a:xfrm>
          <a:prstGeom prst="rect">
            <a:avLst/>
          </a:prstGeom>
          <a:noFill/>
        </p:spPr>
      </p:pic>
      <p:sp>
        <p:nvSpPr>
          <p:cNvPr id="6" name="5 CuadroTexto"/>
          <p:cNvSpPr txBox="1"/>
          <p:nvPr/>
        </p:nvSpPr>
        <p:spPr>
          <a:xfrm>
            <a:off x="2857488" y="714356"/>
            <a:ext cx="3357586" cy="1077218"/>
          </a:xfrm>
          <a:prstGeom prst="rect">
            <a:avLst/>
          </a:prstGeom>
          <a:noFill/>
        </p:spPr>
        <p:txBody>
          <a:bodyPr wrap="square" rtlCol="0">
            <a:spAutoFit/>
          </a:bodyPr>
          <a:lstStyle/>
          <a:p>
            <a:r>
              <a:rPr lang="es-MX" sz="3200" dirty="0" smtClean="0">
                <a:solidFill>
                  <a:schemeClr val="accent1"/>
                </a:solidFill>
              </a:rPr>
              <a:t>GRUPO HIPOTENAR</a:t>
            </a:r>
            <a:endParaRPr lang="es-MX" sz="3200" dirty="0">
              <a:solidFill>
                <a:schemeClr val="accent1"/>
              </a:solidFill>
            </a:endParaRPr>
          </a:p>
        </p:txBody>
      </p:sp>
      <p:sp>
        <p:nvSpPr>
          <p:cNvPr id="7" name="6 CuadroTexto"/>
          <p:cNvSpPr txBox="1"/>
          <p:nvPr/>
        </p:nvSpPr>
        <p:spPr>
          <a:xfrm>
            <a:off x="642910" y="5072074"/>
            <a:ext cx="3571900" cy="369332"/>
          </a:xfrm>
          <a:prstGeom prst="rect">
            <a:avLst/>
          </a:prstGeom>
          <a:noFill/>
        </p:spPr>
        <p:txBody>
          <a:bodyPr wrap="square" rtlCol="0">
            <a:spAutoFit/>
          </a:bodyPr>
          <a:lstStyle/>
          <a:p>
            <a:r>
              <a:rPr lang="es-MX" dirty="0" smtClean="0">
                <a:solidFill>
                  <a:schemeClr val="accent1"/>
                </a:solidFill>
              </a:rPr>
              <a:t>FLEXOR BREVE DEL MEÑIQUE</a:t>
            </a:r>
            <a:endParaRPr lang="es-MX" dirty="0">
              <a:solidFill>
                <a:schemeClr val="accent1"/>
              </a:solidFill>
            </a:endParaRPr>
          </a:p>
        </p:txBody>
      </p:sp>
      <p:sp>
        <p:nvSpPr>
          <p:cNvPr id="9" name="8 CuadroTexto"/>
          <p:cNvSpPr txBox="1"/>
          <p:nvPr/>
        </p:nvSpPr>
        <p:spPr>
          <a:xfrm>
            <a:off x="5429256" y="5072074"/>
            <a:ext cx="3143272" cy="369332"/>
          </a:xfrm>
          <a:prstGeom prst="rect">
            <a:avLst/>
          </a:prstGeom>
          <a:noFill/>
        </p:spPr>
        <p:txBody>
          <a:bodyPr wrap="square" rtlCol="0">
            <a:spAutoFit/>
          </a:bodyPr>
          <a:lstStyle/>
          <a:p>
            <a:r>
              <a:rPr lang="es-MX" dirty="0" smtClean="0">
                <a:solidFill>
                  <a:schemeClr val="accent1"/>
                </a:solidFill>
              </a:rPr>
              <a:t>ABDUCTOR DEL MEÑIQUE</a:t>
            </a:r>
            <a:endParaRPr lang="es-MX" dirty="0">
              <a:solidFill>
                <a:schemeClr val="accent1"/>
              </a:solidFill>
            </a:endParaRPr>
          </a:p>
        </p:txBody>
      </p:sp>
      <p:sp>
        <p:nvSpPr>
          <p:cNvPr id="10" name="9 Rectángulo"/>
          <p:cNvSpPr/>
          <p:nvPr/>
        </p:nvSpPr>
        <p:spPr>
          <a:xfrm>
            <a:off x="428596" y="5643578"/>
            <a:ext cx="4572000" cy="646331"/>
          </a:xfrm>
          <a:prstGeom prst="rect">
            <a:avLst/>
          </a:prstGeom>
        </p:spPr>
        <p:txBody>
          <a:bodyPr>
            <a:spAutoFit/>
          </a:bodyPr>
          <a:lstStyle/>
          <a:p>
            <a:r>
              <a:rPr lang="es-MX" u="sng" dirty="0" smtClean="0"/>
              <a:t>Función:</a:t>
            </a:r>
            <a:r>
              <a:rPr lang="es-MX" dirty="0" smtClean="0"/>
              <a:t> flexión de la primera falange del meñique.</a:t>
            </a:r>
            <a:endParaRPr lang="es-MX" dirty="0"/>
          </a:p>
        </p:txBody>
      </p:sp>
      <p:sp>
        <p:nvSpPr>
          <p:cNvPr id="11" name="10 Rectángulo"/>
          <p:cNvSpPr/>
          <p:nvPr/>
        </p:nvSpPr>
        <p:spPr>
          <a:xfrm>
            <a:off x="5500694" y="5643578"/>
            <a:ext cx="3651192" cy="369332"/>
          </a:xfrm>
          <a:prstGeom prst="rect">
            <a:avLst/>
          </a:prstGeom>
        </p:spPr>
        <p:txBody>
          <a:bodyPr wrap="none">
            <a:spAutoFit/>
          </a:bodyPr>
          <a:lstStyle/>
          <a:p>
            <a:pPr fontAlgn="base"/>
            <a:r>
              <a:rPr lang="es-MX" u="sng" dirty="0" smtClean="0"/>
              <a:t>Función:</a:t>
            </a:r>
            <a:r>
              <a:rPr lang="es-MX" dirty="0" smtClean="0"/>
              <a:t> </a:t>
            </a:r>
            <a:r>
              <a:rPr lang="es-MX" dirty="0" err="1" smtClean="0"/>
              <a:t>Abducccion</a:t>
            </a:r>
            <a:r>
              <a:rPr lang="es-MX" dirty="0" smtClean="0"/>
              <a:t> del meñique.</a:t>
            </a:r>
            <a:endParaRPr lang="es-MX"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bp3.blogger.com/_xNxMeZFMD2Y/SELvAqKZzFI/AAAAAAAACL4/IXAo9wBAzPU/s320/Imagen1.jpg">
            <a:hlinkClick r:id="rId3"/>
          </p:cNvPr>
          <p:cNvPicPr>
            <a:picLocks noChangeAspect="1" noChangeArrowheads="1"/>
          </p:cNvPicPr>
          <p:nvPr/>
        </p:nvPicPr>
        <p:blipFill>
          <a:blip r:embed="rId4"/>
          <a:srcRect/>
          <a:stretch>
            <a:fillRect/>
          </a:stretch>
        </p:blipFill>
        <p:spPr bwMode="auto">
          <a:xfrm>
            <a:off x="857224" y="1142984"/>
            <a:ext cx="2714644" cy="3286148"/>
          </a:xfrm>
          <a:prstGeom prst="rect">
            <a:avLst/>
          </a:prstGeom>
          <a:noFill/>
        </p:spPr>
      </p:pic>
      <p:pic>
        <p:nvPicPr>
          <p:cNvPr id="3" name="Picture 8" descr="http://bp1.blogger.com/_xNxMeZFMD2Y/SELxQKKZzII/AAAAAAAACMQ/sEBdmpqNa3Q/s320/Imagen1.jpg">
            <a:hlinkClick r:id="rId5"/>
          </p:cNvPr>
          <p:cNvPicPr>
            <a:picLocks noChangeAspect="1" noChangeArrowheads="1"/>
          </p:cNvPicPr>
          <p:nvPr/>
        </p:nvPicPr>
        <p:blipFill>
          <a:blip r:embed="rId6"/>
          <a:srcRect/>
          <a:stretch>
            <a:fillRect/>
          </a:stretch>
        </p:blipFill>
        <p:spPr bwMode="auto">
          <a:xfrm>
            <a:off x="5572132" y="1571612"/>
            <a:ext cx="2714644" cy="3000396"/>
          </a:xfrm>
          <a:prstGeom prst="rect">
            <a:avLst/>
          </a:prstGeom>
          <a:noFill/>
        </p:spPr>
      </p:pic>
      <p:sp>
        <p:nvSpPr>
          <p:cNvPr id="5" name="4 CuadroTexto"/>
          <p:cNvSpPr txBox="1"/>
          <p:nvPr/>
        </p:nvSpPr>
        <p:spPr>
          <a:xfrm>
            <a:off x="571472" y="4857760"/>
            <a:ext cx="3214710" cy="369332"/>
          </a:xfrm>
          <a:prstGeom prst="rect">
            <a:avLst/>
          </a:prstGeom>
          <a:noFill/>
        </p:spPr>
        <p:txBody>
          <a:bodyPr wrap="square" rtlCol="0">
            <a:spAutoFit/>
          </a:bodyPr>
          <a:lstStyle/>
          <a:p>
            <a:r>
              <a:rPr lang="es-MX" dirty="0" smtClean="0">
                <a:solidFill>
                  <a:schemeClr val="accent1"/>
                </a:solidFill>
              </a:rPr>
              <a:t>OPONENTE DEL MEÑIQUE</a:t>
            </a:r>
            <a:endParaRPr lang="es-MX" dirty="0">
              <a:solidFill>
                <a:schemeClr val="accent1"/>
              </a:solidFill>
            </a:endParaRPr>
          </a:p>
        </p:txBody>
      </p:sp>
      <p:sp>
        <p:nvSpPr>
          <p:cNvPr id="6" name="5 CuadroTexto"/>
          <p:cNvSpPr txBox="1"/>
          <p:nvPr/>
        </p:nvSpPr>
        <p:spPr>
          <a:xfrm>
            <a:off x="5429256" y="4929198"/>
            <a:ext cx="2714644" cy="369332"/>
          </a:xfrm>
          <a:prstGeom prst="rect">
            <a:avLst/>
          </a:prstGeom>
          <a:noFill/>
        </p:spPr>
        <p:txBody>
          <a:bodyPr wrap="square" rtlCol="0">
            <a:spAutoFit/>
          </a:bodyPr>
          <a:lstStyle/>
          <a:p>
            <a:r>
              <a:rPr lang="es-MX" dirty="0" smtClean="0">
                <a:solidFill>
                  <a:schemeClr val="accent1"/>
                </a:solidFill>
              </a:rPr>
              <a:t>PALMAR BREVE</a:t>
            </a:r>
            <a:endParaRPr lang="es-MX" dirty="0">
              <a:solidFill>
                <a:schemeClr val="accent1"/>
              </a:solidFill>
            </a:endParaRPr>
          </a:p>
        </p:txBody>
      </p:sp>
      <p:sp>
        <p:nvSpPr>
          <p:cNvPr id="7" name="6 Rectángulo"/>
          <p:cNvSpPr/>
          <p:nvPr/>
        </p:nvSpPr>
        <p:spPr>
          <a:xfrm>
            <a:off x="428597" y="5643578"/>
            <a:ext cx="3857652" cy="646331"/>
          </a:xfrm>
          <a:prstGeom prst="rect">
            <a:avLst/>
          </a:prstGeom>
        </p:spPr>
        <p:txBody>
          <a:bodyPr wrap="square">
            <a:spAutoFit/>
          </a:bodyPr>
          <a:lstStyle/>
          <a:p>
            <a:r>
              <a:rPr lang="es-MX" u="sng" dirty="0" smtClean="0"/>
              <a:t>Función:</a:t>
            </a:r>
            <a:r>
              <a:rPr lang="es-MX" dirty="0" smtClean="0"/>
              <a:t> flexión con oposición del meñique.</a:t>
            </a:r>
            <a:endParaRPr lang="es-MX" dirty="0"/>
          </a:p>
        </p:txBody>
      </p:sp>
      <p:sp>
        <p:nvSpPr>
          <p:cNvPr id="8" name="7 Rectángulo"/>
          <p:cNvSpPr/>
          <p:nvPr/>
        </p:nvSpPr>
        <p:spPr>
          <a:xfrm>
            <a:off x="4429124" y="5500702"/>
            <a:ext cx="4572000" cy="646331"/>
          </a:xfrm>
          <a:prstGeom prst="rect">
            <a:avLst/>
          </a:prstGeom>
        </p:spPr>
        <p:txBody>
          <a:bodyPr>
            <a:spAutoFit/>
          </a:bodyPr>
          <a:lstStyle/>
          <a:p>
            <a:r>
              <a:rPr lang="es-MX" u="sng" dirty="0" smtClean="0"/>
              <a:t>Función:</a:t>
            </a:r>
            <a:r>
              <a:rPr lang="es-MX" dirty="0" smtClean="0"/>
              <a:t> formación de pliegues cutáneos verticales.</a:t>
            </a:r>
            <a:endParaRPr lang="es-MX"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http://bp2.blogger.com/_xNxMeZFMD2Y/SELqWaKZzAI/AAAAAAAACLQ/l2NSsBhWjUQ/s320/Imagen7.jpg">
            <a:hlinkClick r:id="rId3"/>
          </p:cNvPr>
          <p:cNvPicPr>
            <a:picLocks noChangeAspect="1" noChangeArrowheads="1"/>
          </p:cNvPicPr>
          <p:nvPr/>
        </p:nvPicPr>
        <p:blipFill>
          <a:blip r:embed="rId4"/>
          <a:srcRect/>
          <a:stretch>
            <a:fillRect/>
          </a:stretch>
        </p:blipFill>
        <p:spPr bwMode="auto">
          <a:xfrm>
            <a:off x="5715008" y="1428736"/>
            <a:ext cx="2643206" cy="3357586"/>
          </a:xfrm>
          <a:prstGeom prst="rect">
            <a:avLst/>
          </a:prstGeom>
          <a:noFill/>
        </p:spPr>
      </p:pic>
      <p:sp>
        <p:nvSpPr>
          <p:cNvPr id="5" name="4 CuadroTexto"/>
          <p:cNvSpPr txBox="1"/>
          <p:nvPr/>
        </p:nvSpPr>
        <p:spPr>
          <a:xfrm>
            <a:off x="4929158" y="785794"/>
            <a:ext cx="4214842" cy="830997"/>
          </a:xfrm>
          <a:prstGeom prst="rect">
            <a:avLst/>
          </a:prstGeom>
          <a:noFill/>
        </p:spPr>
        <p:txBody>
          <a:bodyPr wrap="square" rtlCol="0">
            <a:spAutoFit/>
          </a:bodyPr>
          <a:lstStyle/>
          <a:p>
            <a:r>
              <a:rPr lang="es-MX" sz="2400" dirty="0" smtClean="0">
                <a:solidFill>
                  <a:schemeClr val="accent1"/>
                </a:solidFill>
              </a:rPr>
              <a:t>INTEROSEOS DORSALES</a:t>
            </a:r>
          </a:p>
          <a:p>
            <a:endParaRPr lang="es-MX" sz="2400" dirty="0">
              <a:solidFill>
                <a:schemeClr val="accent1"/>
              </a:solidFill>
            </a:endParaRPr>
          </a:p>
        </p:txBody>
      </p:sp>
      <p:pic>
        <p:nvPicPr>
          <p:cNvPr id="78855" name="Picture 7" descr="http://www.sanpatriciorugby.com.ar/image427%5B1%5D.gif"/>
          <p:cNvPicPr>
            <a:picLocks noChangeAspect="1" noChangeArrowheads="1"/>
          </p:cNvPicPr>
          <p:nvPr/>
        </p:nvPicPr>
        <p:blipFill>
          <a:blip r:embed="rId5"/>
          <a:srcRect/>
          <a:stretch>
            <a:fillRect/>
          </a:stretch>
        </p:blipFill>
        <p:spPr bwMode="auto">
          <a:xfrm>
            <a:off x="785786" y="1214422"/>
            <a:ext cx="3357577" cy="3851277"/>
          </a:xfrm>
          <a:prstGeom prst="rect">
            <a:avLst/>
          </a:prstGeom>
          <a:noFill/>
        </p:spPr>
      </p:pic>
      <p:sp>
        <p:nvSpPr>
          <p:cNvPr id="13" name="12 Flecha derecha"/>
          <p:cNvSpPr/>
          <p:nvPr/>
        </p:nvSpPr>
        <p:spPr>
          <a:xfrm>
            <a:off x="714348" y="2428868"/>
            <a:ext cx="1285884" cy="10715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CuadroTexto"/>
          <p:cNvSpPr txBox="1"/>
          <p:nvPr/>
        </p:nvSpPr>
        <p:spPr>
          <a:xfrm>
            <a:off x="928662" y="785794"/>
            <a:ext cx="3357586" cy="369332"/>
          </a:xfrm>
          <a:prstGeom prst="rect">
            <a:avLst/>
          </a:prstGeom>
          <a:noFill/>
        </p:spPr>
        <p:txBody>
          <a:bodyPr wrap="square" rtlCol="0">
            <a:spAutoFit/>
          </a:bodyPr>
          <a:lstStyle/>
          <a:p>
            <a:r>
              <a:rPr lang="es-MX" dirty="0" smtClean="0">
                <a:solidFill>
                  <a:schemeClr val="accent1"/>
                </a:solidFill>
              </a:rPr>
              <a:t>MUSCULOS LUMBRICALES</a:t>
            </a:r>
            <a:endParaRPr lang="es-MX" dirty="0">
              <a:solidFill>
                <a:schemeClr val="accent1"/>
              </a:solidFill>
            </a:endParaRPr>
          </a:p>
        </p:txBody>
      </p:sp>
      <p:sp>
        <p:nvSpPr>
          <p:cNvPr id="7" name="6 Rectángulo"/>
          <p:cNvSpPr/>
          <p:nvPr/>
        </p:nvSpPr>
        <p:spPr>
          <a:xfrm>
            <a:off x="5357818" y="5143512"/>
            <a:ext cx="3484993" cy="369332"/>
          </a:xfrm>
          <a:prstGeom prst="rect">
            <a:avLst/>
          </a:prstGeom>
        </p:spPr>
        <p:txBody>
          <a:bodyPr wrap="none">
            <a:spAutoFit/>
          </a:bodyPr>
          <a:lstStyle/>
          <a:p>
            <a:r>
              <a:rPr lang="es-MX" u="sng" dirty="0" smtClean="0"/>
              <a:t>Función:</a:t>
            </a:r>
            <a:r>
              <a:rPr lang="es-MX" dirty="0" smtClean="0"/>
              <a:t> extensores de los dedos.</a:t>
            </a:r>
            <a:endParaRPr lang="es-MX"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57422" y="3071810"/>
            <a:ext cx="4903202" cy="923330"/>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GRACIAS¡¡¡¡¡¡¡¡¡</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3 Rectángulo"/>
          <p:cNvSpPr/>
          <p:nvPr/>
        </p:nvSpPr>
        <p:spPr>
          <a:xfrm>
            <a:off x="714348" y="5643578"/>
            <a:ext cx="6858048" cy="584775"/>
          </a:xfrm>
          <a:prstGeom prst="rect">
            <a:avLst/>
          </a:prstGeom>
        </p:spPr>
        <p:txBody>
          <a:bodyPr wrap="square">
            <a:spAutoFit/>
          </a:bodyPr>
          <a:lstStyle/>
          <a:p>
            <a:r>
              <a:rPr lang="es-MX" sz="3200" dirty="0" smtClean="0">
                <a:solidFill>
                  <a:schemeClr val="accent1"/>
                </a:solidFill>
              </a:rPr>
              <a:t>http://unefaanatomia.blogspot.com/</a:t>
            </a:r>
            <a:endParaRPr lang="es-MX" sz="3200" dirty="0">
              <a:solidFill>
                <a:schemeClr val="accent1"/>
              </a:solidFill>
            </a:endParaRPr>
          </a:p>
        </p:txBody>
      </p:sp>
      <p:pic>
        <p:nvPicPr>
          <p:cNvPr id="10248" name="Picture 8" descr="http://www.duoc.cl/info2/info30407/bunkers.gif"/>
          <p:cNvPicPr>
            <a:picLocks noChangeAspect="1" noChangeArrowheads="1"/>
          </p:cNvPicPr>
          <p:nvPr/>
        </p:nvPicPr>
        <p:blipFill>
          <a:blip r:embed="rId3"/>
          <a:srcRect/>
          <a:stretch>
            <a:fillRect/>
          </a:stretch>
        </p:blipFill>
        <p:spPr bwMode="auto">
          <a:xfrm>
            <a:off x="3286116" y="1214422"/>
            <a:ext cx="2357454" cy="17859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bp0.blogger.com/_xNxMeZFMD2Y/SELSm6KZyeI/AAAAAAAACHA/pdjon_urSHE/s320/Imagen2.jpg">
            <a:hlinkClick r:id="rId3"/>
          </p:cNvPr>
          <p:cNvPicPr>
            <a:picLocks noChangeAspect="1" noChangeArrowheads="1"/>
          </p:cNvPicPr>
          <p:nvPr/>
        </p:nvPicPr>
        <p:blipFill>
          <a:blip r:embed="rId4"/>
          <a:srcRect/>
          <a:stretch>
            <a:fillRect/>
          </a:stretch>
        </p:blipFill>
        <p:spPr bwMode="auto">
          <a:xfrm>
            <a:off x="6786578" y="428604"/>
            <a:ext cx="1857388" cy="3048001"/>
          </a:xfrm>
          <a:prstGeom prst="rect">
            <a:avLst/>
          </a:prstGeom>
          <a:noFill/>
        </p:spPr>
      </p:pic>
      <p:pic>
        <p:nvPicPr>
          <p:cNvPr id="17412" name="Picture 4" descr="http://bp2.blogger.com/_xNxMeZFMD2Y/SELSjaKZydI/AAAAAAAACG4/q8C_3bz1Wz0/s320/Imagen1.jpg">
            <a:hlinkClick r:id="rId5"/>
          </p:cNvPr>
          <p:cNvPicPr>
            <a:picLocks noChangeAspect="1" noChangeArrowheads="1"/>
          </p:cNvPicPr>
          <p:nvPr/>
        </p:nvPicPr>
        <p:blipFill>
          <a:blip r:embed="rId6"/>
          <a:srcRect/>
          <a:stretch>
            <a:fillRect/>
          </a:stretch>
        </p:blipFill>
        <p:spPr bwMode="auto">
          <a:xfrm>
            <a:off x="4786314" y="642918"/>
            <a:ext cx="1190625" cy="3048001"/>
          </a:xfrm>
          <a:prstGeom prst="rect">
            <a:avLst/>
          </a:prstGeom>
          <a:noFill/>
        </p:spPr>
      </p:pic>
      <p:sp>
        <p:nvSpPr>
          <p:cNvPr id="21" name="20 CuadroTexto"/>
          <p:cNvSpPr txBox="1"/>
          <p:nvPr/>
        </p:nvSpPr>
        <p:spPr>
          <a:xfrm>
            <a:off x="285720" y="1142984"/>
            <a:ext cx="3000396" cy="5078313"/>
          </a:xfrm>
          <a:prstGeom prst="rect">
            <a:avLst/>
          </a:prstGeom>
          <a:noFill/>
        </p:spPr>
        <p:txBody>
          <a:bodyPr wrap="square" rtlCol="0">
            <a:spAutoFit/>
          </a:bodyPr>
          <a:lstStyle/>
          <a:p>
            <a:r>
              <a:rPr lang="es-MX" dirty="0" smtClean="0"/>
              <a:t>*Este </a:t>
            </a:r>
            <a:r>
              <a:rPr lang="es-MX" dirty="0"/>
              <a:t>musculo es el más destacado de la región </a:t>
            </a:r>
            <a:r>
              <a:rPr lang="es-MX" dirty="0" smtClean="0"/>
              <a:t>deltoidea</a:t>
            </a:r>
          </a:p>
          <a:p>
            <a:r>
              <a:rPr lang="es-ES" dirty="0" smtClean="0"/>
              <a:t>*</a:t>
            </a:r>
            <a:r>
              <a:rPr lang="es-MX" dirty="0"/>
              <a:t>Tiene forma triangular con la base dirigida superiormente y el vértice inferior</a:t>
            </a:r>
            <a:r>
              <a:rPr lang="es-MX" dirty="0" smtClean="0"/>
              <a:t>.</a:t>
            </a:r>
          </a:p>
          <a:p>
            <a:r>
              <a:rPr lang="es-ES" dirty="0" smtClean="0"/>
              <a:t>*</a:t>
            </a:r>
            <a:r>
              <a:rPr lang="es-MX" dirty="0"/>
              <a:t>Se extiende desde la clavícula y la escapula hasta el </a:t>
            </a:r>
            <a:r>
              <a:rPr lang="es-MX" dirty="0" smtClean="0"/>
              <a:t>humero</a:t>
            </a:r>
          </a:p>
          <a:p>
            <a:r>
              <a:rPr lang="es-ES" dirty="0" smtClean="0"/>
              <a:t>*</a:t>
            </a:r>
            <a:r>
              <a:rPr lang="es-MX" dirty="0"/>
              <a:t>: Toma origen en el tercio lateral de la clavícula, acromion y espina de la escapula en toda su extensión lo que forma la base del triangulo. </a:t>
            </a:r>
            <a:endParaRPr lang="es-MX" dirty="0" smtClean="0"/>
          </a:p>
          <a:p>
            <a:endParaRPr lang="es-MX" dirty="0"/>
          </a:p>
          <a:p>
            <a:endParaRPr lang="es-MX" dirty="0"/>
          </a:p>
        </p:txBody>
      </p:sp>
      <p:sp>
        <p:nvSpPr>
          <p:cNvPr id="17413" name="Rectangle 5"/>
          <p:cNvSpPr>
            <a:spLocks noChangeArrowheads="1"/>
          </p:cNvSpPr>
          <p:nvPr/>
        </p:nvSpPr>
        <p:spPr bwMode="auto">
          <a:xfrm>
            <a:off x="3357522" y="3929066"/>
            <a:ext cx="557219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tx1"/>
                </a:solidFill>
                <a:effectLst/>
                <a:ea typeface="Calibri" pitchFamily="34" charset="0"/>
                <a:cs typeface="Arial" pitchFamily="34" charset="0"/>
              </a:rPr>
              <a:t>-Funciones: las funciones en que participa el musculo deltoides las vamos a dividir por fascículos:</a:t>
            </a:r>
            <a:endParaRPr kumimoji="0" lang="es-MX"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tx1"/>
                </a:solidFill>
                <a:effectLst/>
                <a:ea typeface="Calibri" pitchFamily="34" charset="0"/>
                <a:cs typeface="Arial" pitchFamily="34" charset="0"/>
              </a:rPr>
              <a:t>*Fascículo anterior: produce la flexión y la rotación medial del brazo.</a:t>
            </a:r>
            <a:endParaRPr kumimoji="0" lang="es-MX"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tx1"/>
                </a:solidFill>
                <a:effectLst/>
                <a:ea typeface="Calibri" pitchFamily="34" charset="0"/>
                <a:cs typeface="Arial" pitchFamily="34" charset="0"/>
              </a:rPr>
              <a:t>*Fascículo posterior-. Produce la extensión y la rotación lateral del brazo.</a:t>
            </a:r>
            <a:endParaRPr kumimoji="0" lang="es-MX"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tx1"/>
                </a:solidFill>
                <a:effectLst/>
                <a:ea typeface="Calibri" pitchFamily="34" charset="0"/>
                <a:cs typeface="Arial" pitchFamily="34" charset="0"/>
              </a:rPr>
              <a:t>*Fascículo medio o la contracción de todo el musculo produce la abducción o separación del brazo.</a:t>
            </a:r>
            <a:endParaRPr kumimoji="0" lang="es-MX" b="0" i="0" u="none" strike="noStrike" cap="none" normalizeH="0" baseline="0" dirty="0" smtClean="0">
              <a:ln>
                <a:noFill/>
              </a:ln>
              <a:solidFill>
                <a:schemeClr val="tx1"/>
              </a:solidFill>
              <a:effectLst/>
            </a:endParaRPr>
          </a:p>
        </p:txBody>
      </p:sp>
      <p:sp>
        <p:nvSpPr>
          <p:cNvPr id="23" name="22 CuadroTexto"/>
          <p:cNvSpPr txBox="1"/>
          <p:nvPr/>
        </p:nvSpPr>
        <p:spPr>
          <a:xfrm>
            <a:off x="428596" y="714356"/>
            <a:ext cx="2928958" cy="369332"/>
          </a:xfrm>
          <a:prstGeom prst="rect">
            <a:avLst/>
          </a:prstGeom>
          <a:noFill/>
        </p:spPr>
        <p:txBody>
          <a:bodyPr wrap="square" rtlCol="0">
            <a:spAutoFit/>
          </a:bodyPr>
          <a:lstStyle/>
          <a:p>
            <a:r>
              <a:rPr lang="es-ES" b="1" dirty="0" smtClean="0">
                <a:solidFill>
                  <a:srgbClr val="00B0F0"/>
                </a:solidFill>
              </a:rPr>
              <a:t>MUSCULO DELTOIDES</a:t>
            </a:r>
            <a:endParaRPr lang="es-MX" b="1" dirty="0">
              <a:solidFill>
                <a:srgbClr val="00B0F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500034" y="1643050"/>
            <a:ext cx="764386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ea typeface="Calibri" pitchFamily="34" charset="0"/>
                <a:cs typeface="Arial" pitchFamily="34" charset="0"/>
              </a:rPr>
              <a:t>-Es un musculo triangular que tiene la misma dirección que le fascículo medio del musculo deltoides y los dos cruzan por arriba la articulación humeral.</a:t>
            </a:r>
            <a:endParaRPr kumimoji="0" lang="es-MX" sz="2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ea typeface="Calibri" pitchFamily="34" charset="0"/>
                <a:cs typeface="Arial" pitchFamily="34" charset="0"/>
              </a:rPr>
              <a:t>-Situación, extensión e inserciones: Ocupa la fosa </a:t>
            </a:r>
            <a:r>
              <a:rPr kumimoji="0" lang="es-MX" sz="2400" b="0" i="0" u="none" strike="noStrike" cap="none" normalizeH="0" baseline="0" dirty="0" err="1" smtClean="0">
                <a:ln>
                  <a:noFill/>
                </a:ln>
                <a:solidFill>
                  <a:schemeClr val="tx1"/>
                </a:solidFill>
                <a:effectLst/>
                <a:ea typeface="Calibri" pitchFamily="34" charset="0"/>
                <a:cs typeface="Arial" pitchFamily="34" charset="0"/>
              </a:rPr>
              <a:t>supraespinosa</a:t>
            </a:r>
            <a:r>
              <a:rPr kumimoji="0" lang="es-MX" sz="2400" b="0" i="0" u="none" strike="noStrike" cap="none" normalizeH="0" baseline="0" dirty="0" smtClean="0">
                <a:ln>
                  <a:noFill/>
                </a:ln>
                <a:solidFill>
                  <a:schemeClr val="tx1"/>
                </a:solidFill>
                <a:effectLst/>
                <a:ea typeface="Calibri" pitchFamily="34" charset="0"/>
                <a:cs typeface="Arial" pitchFamily="34" charset="0"/>
              </a:rPr>
              <a:t> de la escapula donde se inicia, se dirige lateralmente pasando por debajo del ligamento </a:t>
            </a:r>
            <a:r>
              <a:rPr kumimoji="0" lang="es-MX" sz="2400" b="0" i="0" u="none" strike="noStrike" cap="none" normalizeH="0" baseline="0" dirty="0" err="1" smtClean="0">
                <a:ln>
                  <a:noFill/>
                </a:ln>
                <a:solidFill>
                  <a:schemeClr val="tx1"/>
                </a:solidFill>
                <a:effectLst/>
                <a:ea typeface="Calibri" pitchFamily="34" charset="0"/>
                <a:cs typeface="Arial" pitchFamily="34" charset="0"/>
              </a:rPr>
              <a:t>coracoacromial</a:t>
            </a:r>
            <a:r>
              <a:rPr kumimoji="0" lang="es-MX" sz="2400" b="0" i="0" u="none" strike="noStrike" cap="none" normalizeH="0" baseline="0" dirty="0" smtClean="0">
                <a:ln>
                  <a:noFill/>
                </a:ln>
                <a:solidFill>
                  <a:schemeClr val="tx1"/>
                </a:solidFill>
                <a:effectLst/>
                <a:ea typeface="Calibri" pitchFamily="34" charset="0"/>
                <a:cs typeface="Arial" pitchFamily="34" charset="0"/>
              </a:rPr>
              <a:t> y del acromion, insertándose en la parte superior del tubérculo mayor del humero.</a:t>
            </a:r>
            <a:endParaRPr kumimoji="0" lang="es-MX" sz="2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ea typeface="Calibri" pitchFamily="34" charset="0"/>
                <a:cs typeface="Arial" pitchFamily="34" charset="0"/>
              </a:rPr>
              <a:t>-</a:t>
            </a:r>
            <a:r>
              <a:rPr kumimoji="0" lang="es-MX" sz="2400" b="1" i="0" u="sng" strike="noStrike" cap="none" normalizeH="0" baseline="0" dirty="0" smtClean="0">
                <a:ln>
                  <a:noFill/>
                </a:ln>
                <a:solidFill>
                  <a:schemeClr val="tx1"/>
                </a:solidFill>
                <a:effectLst/>
                <a:ea typeface="Calibri" pitchFamily="34" charset="0"/>
                <a:cs typeface="Arial" pitchFamily="34" charset="0"/>
              </a:rPr>
              <a:t>Funciones: Realiza la misma función que le fascículo medio del musculo deltoides, la abducción o separación del brazo.</a:t>
            </a:r>
            <a:endParaRPr kumimoji="0" lang="es-MX" sz="2400" b="1" i="0" u="sng" strike="noStrike" cap="none" normalizeH="0" baseline="0" dirty="0" smtClean="0">
              <a:ln>
                <a:noFill/>
              </a:ln>
              <a:solidFill>
                <a:schemeClr val="tx1"/>
              </a:solidFill>
              <a:effectLst/>
            </a:endParaRPr>
          </a:p>
        </p:txBody>
      </p:sp>
      <p:sp>
        <p:nvSpPr>
          <p:cNvPr id="7" name="6 CuadroTexto"/>
          <p:cNvSpPr txBox="1"/>
          <p:nvPr/>
        </p:nvSpPr>
        <p:spPr>
          <a:xfrm>
            <a:off x="714348" y="1071546"/>
            <a:ext cx="6072230" cy="369332"/>
          </a:xfrm>
          <a:prstGeom prst="rect">
            <a:avLst/>
          </a:prstGeom>
          <a:noFill/>
        </p:spPr>
        <p:txBody>
          <a:bodyPr wrap="square" rtlCol="0">
            <a:spAutoFit/>
          </a:bodyPr>
          <a:lstStyle/>
          <a:p>
            <a:pPr algn="ctr"/>
            <a:r>
              <a:rPr lang="es-ES" b="1" dirty="0" smtClean="0">
                <a:solidFill>
                  <a:srgbClr val="00B0F0"/>
                </a:solidFill>
              </a:rPr>
              <a:t>MUSCULO SUPRAESPINOSO</a:t>
            </a:r>
            <a:endParaRPr lang="es-MX" b="1" dirty="0">
              <a:solidFill>
                <a:srgbClr val="00B0F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928794" y="785794"/>
            <a:ext cx="5214974" cy="523220"/>
          </a:xfrm>
          <a:prstGeom prst="rect">
            <a:avLst/>
          </a:prstGeom>
          <a:noFill/>
        </p:spPr>
        <p:txBody>
          <a:bodyPr wrap="square" rtlCol="0">
            <a:spAutoFit/>
          </a:bodyPr>
          <a:lstStyle/>
          <a:p>
            <a:pPr algn="ctr"/>
            <a:r>
              <a:rPr lang="es-ES" sz="2800" b="1" dirty="0" smtClean="0">
                <a:solidFill>
                  <a:srgbClr val="00B0F0"/>
                </a:solidFill>
              </a:rPr>
              <a:t>MUSCULO</a:t>
            </a:r>
            <a:r>
              <a:rPr lang="es-ES" sz="2800" dirty="0" smtClean="0"/>
              <a:t> </a:t>
            </a:r>
            <a:r>
              <a:rPr lang="es-ES" sz="2800" b="1" dirty="0" smtClean="0">
                <a:solidFill>
                  <a:srgbClr val="00B0F0"/>
                </a:solidFill>
              </a:rPr>
              <a:t>INFRAESPINOSO</a:t>
            </a:r>
            <a:endParaRPr lang="es-MX" sz="2800" b="1" dirty="0">
              <a:solidFill>
                <a:srgbClr val="00B0F0"/>
              </a:solidFill>
            </a:endParaRPr>
          </a:p>
        </p:txBody>
      </p:sp>
      <p:sp>
        <p:nvSpPr>
          <p:cNvPr id="3" name="2 Rectángulo"/>
          <p:cNvSpPr/>
          <p:nvPr/>
        </p:nvSpPr>
        <p:spPr>
          <a:xfrm>
            <a:off x="1214414" y="1428736"/>
            <a:ext cx="6643734" cy="5786199"/>
          </a:xfrm>
          <a:prstGeom prst="rect">
            <a:avLst/>
          </a:prstGeom>
        </p:spPr>
        <p:txBody>
          <a:bodyPr wrap="square">
            <a:spAutoFit/>
          </a:bodyPr>
          <a:lstStyle/>
          <a:p>
            <a:r>
              <a:rPr lang="es-MX" sz="3200" dirty="0" smtClean="0"/>
              <a:t>*ocupa </a:t>
            </a:r>
            <a:r>
              <a:rPr lang="es-MX" sz="3200" dirty="0"/>
              <a:t>la fosa infraespinosa de la escapula donde se inicia (dejando libres el borde lateral y el ángulo inferior de la escapula), colinda estrechamente por su borde inferior con el musculo redondo </a:t>
            </a:r>
            <a:r>
              <a:rPr lang="es-MX" sz="3200" dirty="0" smtClean="0"/>
              <a:t>menor</a:t>
            </a:r>
          </a:p>
          <a:p>
            <a:endParaRPr lang="es-ES" sz="3200" dirty="0"/>
          </a:p>
          <a:p>
            <a:r>
              <a:rPr lang="es-MX" sz="3200" dirty="0" smtClean="0"/>
              <a:t>*función </a:t>
            </a:r>
            <a:r>
              <a:rPr lang="es-MX" sz="3200" dirty="0"/>
              <a:t>(rotación lateral del brazo). </a:t>
            </a:r>
          </a:p>
          <a:p>
            <a:r>
              <a:rPr lang="es-MX" sz="3200" dirty="0"/>
              <a:t> </a:t>
            </a:r>
          </a:p>
          <a:p>
            <a:endParaRPr lang="es-MX" sz="3200" dirty="0" smtClean="0"/>
          </a:p>
          <a:p>
            <a:endParaRPr lang="es-ES" sz="3200" dirty="0"/>
          </a:p>
          <a:p>
            <a:endParaRPr lang="es-MX" dirty="0"/>
          </a:p>
        </p:txBody>
      </p:sp>
      <p:sp>
        <p:nvSpPr>
          <p:cNvPr id="16" name="15 CuadroTexto"/>
          <p:cNvSpPr txBox="1"/>
          <p:nvPr/>
        </p:nvSpPr>
        <p:spPr>
          <a:xfrm>
            <a:off x="1142976" y="4143380"/>
            <a:ext cx="6072230" cy="1754326"/>
          </a:xfrm>
          <a:prstGeom prst="rect">
            <a:avLst/>
          </a:prstGeom>
          <a:noFill/>
        </p:spPr>
        <p:txBody>
          <a:bodyPr wrap="square" rtlCol="0">
            <a:spAutoFit/>
          </a:bodyPr>
          <a:lstStyle/>
          <a:p>
            <a:endParaRPr lang="es-ES" dirty="0" smtClean="0"/>
          </a:p>
          <a:p>
            <a:endParaRPr lang="es-ES" dirty="0"/>
          </a:p>
          <a:p>
            <a:endParaRPr lang="es-ES" dirty="0" smtClean="0"/>
          </a:p>
          <a:p>
            <a:endParaRPr lang="es-ES" dirty="0"/>
          </a:p>
          <a:p>
            <a:endParaRPr lang="es-ES" dirty="0" smtClean="0"/>
          </a:p>
          <a:p>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sobreentrenamiento.com/PubliCE/Images/533_01.jpg"/>
          <p:cNvPicPr>
            <a:picLocks noChangeAspect="1" noChangeArrowheads="1"/>
          </p:cNvPicPr>
          <p:nvPr/>
        </p:nvPicPr>
        <p:blipFill>
          <a:blip r:embed="rId3"/>
          <a:srcRect/>
          <a:stretch>
            <a:fillRect/>
          </a:stretch>
        </p:blipFill>
        <p:spPr bwMode="auto">
          <a:xfrm>
            <a:off x="1928794" y="1071546"/>
            <a:ext cx="5000660" cy="52864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357166"/>
            <a:ext cx="7851648" cy="1828800"/>
          </a:xfrm>
        </p:spPr>
        <p:txBody>
          <a:bodyPr>
            <a:normAutofit/>
          </a:bodyPr>
          <a:lstStyle/>
          <a:p>
            <a:pPr algn="ctr"/>
            <a:r>
              <a:rPr lang="es-ES" sz="4400" dirty="0" smtClean="0">
                <a:solidFill>
                  <a:srgbClr val="00B0F0"/>
                </a:solidFill>
              </a:rPr>
              <a:t>MUSCULO REDONDO MAYOR</a:t>
            </a:r>
            <a:r>
              <a:rPr lang="es-MX" sz="4400" dirty="0" smtClean="0">
                <a:solidFill>
                  <a:srgbClr val="00B0F0"/>
                </a:solidFill>
              </a:rPr>
              <a:t/>
            </a:r>
            <a:br>
              <a:rPr lang="es-MX" sz="4400" dirty="0" smtClean="0">
                <a:solidFill>
                  <a:srgbClr val="00B0F0"/>
                </a:solidFill>
              </a:rPr>
            </a:br>
            <a:endParaRPr lang="es-MX" sz="4400" dirty="0"/>
          </a:p>
        </p:txBody>
      </p:sp>
      <p:sp>
        <p:nvSpPr>
          <p:cNvPr id="3" name="2 Subtítulo"/>
          <p:cNvSpPr>
            <a:spLocks noGrp="1"/>
          </p:cNvSpPr>
          <p:nvPr>
            <p:ph type="subTitle" idx="1"/>
          </p:nvPr>
        </p:nvSpPr>
        <p:spPr>
          <a:xfrm>
            <a:off x="714348" y="2214554"/>
            <a:ext cx="7854696" cy="3571900"/>
          </a:xfrm>
        </p:spPr>
        <p:txBody>
          <a:bodyPr>
            <a:normAutofit fontScale="55000" lnSpcReduction="20000"/>
          </a:bodyPr>
          <a:lstStyle/>
          <a:p>
            <a:pPr algn="ctr"/>
            <a:r>
              <a:rPr lang="es-MX" sz="5100" dirty="0" smtClean="0"/>
              <a:t>* El musculo redondo mayor  se inicia en el ángulo inferior de la escapula por su cara posterior, se dirige a lo largo del borde lateral de la escapula, cruza por detrás la articulación humeral y tiene la misma inserción terminal que el dorsal ancho (cresta del tubérculo menor del humero), por lo que realizan las mismas funciones al actuar sobre la articulación humeral (extensión, aducción y rotación medial del brazo).</a:t>
            </a:r>
          </a:p>
          <a:p>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2000240"/>
            <a:ext cx="7854696" cy="4643470"/>
          </a:xfrm>
        </p:spPr>
        <p:txBody>
          <a:bodyPr>
            <a:normAutofit/>
          </a:bodyPr>
          <a:lstStyle/>
          <a:p>
            <a:pPr algn="ctr"/>
            <a:r>
              <a:rPr lang="es-MX" sz="2000" dirty="0" smtClean="0"/>
              <a:t>Es un musculo pequeño que se encuentra en el hombro en su parte posterior</a:t>
            </a:r>
          </a:p>
          <a:p>
            <a:pPr algn="ctr"/>
            <a:endParaRPr lang="es-MX" sz="2000" dirty="0" smtClean="0"/>
          </a:p>
          <a:p>
            <a:pPr algn="ctr"/>
            <a:r>
              <a:rPr lang="es-MX" sz="2000" dirty="0" smtClean="0"/>
              <a:t>*Puede estar fusionado con el infraespinoso.</a:t>
            </a:r>
          </a:p>
          <a:p>
            <a:pPr algn="ctr"/>
            <a:endParaRPr lang="es-MX" sz="2000" dirty="0" smtClean="0"/>
          </a:p>
          <a:p>
            <a:pPr algn="ctr"/>
            <a:r>
              <a:rPr lang="es-MX" sz="2000" dirty="0" smtClean="0"/>
              <a:t>*se origina en el borde inferior de la fosa infraespinosa.</a:t>
            </a:r>
          </a:p>
          <a:p>
            <a:pPr algn="ctr"/>
            <a:endParaRPr lang="es-MX" sz="2000" dirty="0" smtClean="0"/>
          </a:p>
          <a:p>
            <a:pPr algn="ctr"/>
            <a:r>
              <a:rPr lang="es-MX" sz="2000" dirty="0" smtClean="0"/>
              <a:t>*su tendón de inserción se adhiere primero a la capsula articular del hombro </a:t>
            </a:r>
          </a:p>
          <a:p>
            <a:pPr algn="ctr"/>
            <a:endParaRPr lang="es-MX" sz="2000" dirty="0" smtClean="0"/>
          </a:p>
          <a:p>
            <a:pPr algn="ctr"/>
            <a:r>
              <a:rPr lang="es-MX" sz="2000" dirty="0" smtClean="0"/>
              <a:t>*FUNCION: Es rotador lateral del brazo y mantiene a la cabeza del humero dentro de la cavidad glenoidea en sus movimientos</a:t>
            </a:r>
          </a:p>
          <a:p>
            <a:endParaRPr lang="es-MX" sz="1600" dirty="0" smtClean="0"/>
          </a:p>
        </p:txBody>
      </p:sp>
      <p:sp>
        <p:nvSpPr>
          <p:cNvPr id="5" name="4 Rectángulo"/>
          <p:cNvSpPr/>
          <p:nvPr/>
        </p:nvSpPr>
        <p:spPr>
          <a:xfrm>
            <a:off x="2143108" y="642918"/>
            <a:ext cx="4714908" cy="120032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MUSCULO REDONDO MENOR</a:t>
            </a:r>
            <a:endParaRPr lang="es-ES"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539</TotalTime>
  <Words>1534</Words>
  <Application>Microsoft Office PowerPoint</Application>
  <PresentationFormat>Presentación en pantalla (4:3)</PresentationFormat>
  <Paragraphs>272</Paragraphs>
  <Slides>38</Slides>
  <Notes>38</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Flujo</vt:lpstr>
      <vt:lpstr>MUSCULOS DEL MIEMBRO SUPERIOR</vt:lpstr>
      <vt:lpstr>MUSCULOS DE LA REGION DELTOIDEA</vt:lpstr>
      <vt:lpstr>MUSCULO SUBESCAPULAR</vt:lpstr>
      <vt:lpstr>Diapositiva 4</vt:lpstr>
      <vt:lpstr>Diapositiva 5</vt:lpstr>
      <vt:lpstr>Diapositiva 6</vt:lpstr>
      <vt:lpstr>Diapositiva 7</vt:lpstr>
      <vt:lpstr>MUSCULO REDONDO MAYOR </vt:lpstr>
      <vt:lpstr>Diapositiva 9</vt:lpstr>
      <vt:lpstr>Diapositiva 10</vt:lpstr>
      <vt:lpstr>MUSCULOS DE LA REGION  DEL BRAZO</vt:lpstr>
      <vt:lpstr>Diapositiva 12</vt:lpstr>
      <vt:lpstr>GRUPO ANTERIOR</vt:lpstr>
      <vt:lpstr>Diapositiva 14</vt:lpstr>
      <vt:lpstr>Diapositiva 15</vt:lpstr>
      <vt:lpstr>Diapositiva 16</vt:lpstr>
      <vt:lpstr>GRUPO POSTERIOR</vt:lpstr>
      <vt:lpstr>Diapositiva 18</vt:lpstr>
      <vt:lpstr>Diapositiva 19</vt:lpstr>
      <vt:lpstr>Diapositiva 20</vt:lpstr>
      <vt:lpstr>MUSCULOS DE L ANTEBRAZO</vt:lpstr>
      <vt:lpstr>Diapositiva 22</vt:lpstr>
      <vt:lpstr>Diapositiva 23</vt:lpstr>
      <vt:lpstr>Diapositiva 24</vt:lpstr>
      <vt:lpstr>Diapositiva 25</vt:lpstr>
      <vt:lpstr>Diapositiva 26</vt:lpstr>
      <vt:lpstr>Diapositiva 27</vt:lpstr>
      <vt:lpstr>Diapositiva 28</vt:lpstr>
      <vt:lpstr>Diapositiva 29</vt:lpstr>
      <vt:lpstr>MUSCULOS DE LA MANO</vt:lpstr>
      <vt:lpstr>Diapositiva 31</vt:lpstr>
      <vt:lpstr>Diapositiva 32</vt:lpstr>
      <vt:lpstr>Diapositiva 33</vt:lpstr>
      <vt:lpstr>Diapositiva 34</vt:lpstr>
      <vt:lpstr>Diapositiva 35</vt:lpstr>
      <vt:lpstr>Diapositiva 36</vt:lpstr>
      <vt:lpstr>Diapositiva 37</vt:lpstr>
      <vt:lpstr>Diapositiva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MUSCULOS DEL MIEMBRO SUPERIOR</dc:title>
  <dc:creator>El Pulgoso</dc:creator>
  <cp:lastModifiedBy>Usuario</cp:lastModifiedBy>
  <cp:revision>49</cp:revision>
  <dcterms:created xsi:type="dcterms:W3CDTF">2008-09-03T22:57:04Z</dcterms:created>
  <dcterms:modified xsi:type="dcterms:W3CDTF">2009-01-06T02:33:34Z</dcterms:modified>
</cp:coreProperties>
</file>