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2"/>
  </p:notesMasterIdLst>
  <p:sldIdLst>
    <p:sldId id="29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 id="286" r:id="rId34"/>
    <p:sldId id="288" r:id="rId35"/>
    <p:sldId id="289" r:id="rId36"/>
    <p:sldId id="290" r:id="rId37"/>
    <p:sldId id="291" r:id="rId38"/>
    <p:sldId id="292" r:id="rId39"/>
    <p:sldId id="294" r:id="rId40"/>
    <p:sldId id="295" r:id="rId4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03" autoAdjust="0"/>
    <p:restoredTop sz="94667" autoAdjust="0"/>
  </p:normalViewPr>
  <p:slideViewPr>
    <p:cSldViewPr>
      <p:cViewPr>
        <p:scale>
          <a:sx n="80" d="100"/>
          <a:sy n="80" d="100"/>
        </p:scale>
        <p:origin x="-888"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22FA57-5F80-414F-B0C9-C2CAF23A49A3}" type="datetimeFigureOut">
              <a:rPr lang="es-MX" smtClean="0"/>
              <a:t>07/09/2008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57031-F9FE-47CD-B714-CE60EA5B153D}"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smtClean="0"/>
          </a:p>
          <a:p>
            <a:endParaRPr lang="es-MX" dirty="0"/>
          </a:p>
        </p:txBody>
      </p:sp>
      <p:sp>
        <p:nvSpPr>
          <p:cNvPr id="4" name="3 Marcador de número de diapositiva"/>
          <p:cNvSpPr>
            <a:spLocks noGrp="1"/>
          </p:cNvSpPr>
          <p:nvPr>
            <p:ph type="sldNum" sz="quarter" idx="10"/>
          </p:nvPr>
        </p:nvSpPr>
        <p:spPr/>
        <p:txBody>
          <a:bodyPr/>
          <a:lstStyle/>
          <a:p>
            <a:fld id="{7D857031-F9FE-47CD-B714-CE60EA5B153D}" type="slidenum">
              <a:rPr lang="es-MX" smtClean="0"/>
              <a:t>38</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AC96633F-BA44-466F-8DA1-4953BB4AFA93}" type="datetimeFigureOut">
              <a:rPr lang="es-MX" smtClean="0"/>
              <a:pPr/>
              <a:t>07/09/2008</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11" name="10 Marcador de número de diapositiva"/>
          <p:cNvSpPr>
            <a:spLocks noGrp="1"/>
          </p:cNvSpPr>
          <p:nvPr>
            <p:ph type="sldNum" sz="quarter" idx="12"/>
          </p:nvPr>
        </p:nvSpPr>
        <p:spPr/>
        <p:txBody>
          <a:bodyPr/>
          <a:lstStyle>
            <a:extLst/>
          </a:lstStyle>
          <a:p>
            <a:fld id="{8E86D02F-1A31-40E1-B598-4DC5F36C02B3}"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C96633F-BA44-466F-8DA1-4953BB4AFA93}" type="datetimeFigureOut">
              <a:rPr lang="es-MX" smtClean="0"/>
              <a:pPr/>
              <a:t>07/09/2008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E86D02F-1A31-40E1-B598-4DC5F36C02B3}"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C96633F-BA44-466F-8DA1-4953BB4AFA93}" type="datetimeFigureOut">
              <a:rPr lang="es-MX" smtClean="0"/>
              <a:pPr/>
              <a:t>07/09/2008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E86D02F-1A31-40E1-B598-4DC5F36C02B3}"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C96633F-BA44-466F-8DA1-4953BB4AFA93}" type="datetimeFigureOut">
              <a:rPr lang="es-MX" smtClean="0"/>
              <a:pPr/>
              <a:t>07/09/2008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E86D02F-1A31-40E1-B598-4DC5F36C02B3}"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C96633F-BA44-466F-8DA1-4953BB4AFA93}" type="datetimeFigureOut">
              <a:rPr lang="es-MX" smtClean="0"/>
              <a:pPr/>
              <a:t>07/09/2008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E86D02F-1A31-40E1-B598-4DC5F36C02B3}"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C96633F-BA44-466F-8DA1-4953BB4AFA93}" type="datetimeFigureOut">
              <a:rPr lang="es-MX" smtClean="0"/>
              <a:pPr/>
              <a:t>07/09/2008</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8E86D02F-1A31-40E1-B598-4DC5F36C02B3}"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C96633F-BA44-466F-8DA1-4953BB4AFA93}" type="datetimeFigureOut">
              <a:rPr lang="es-MX" smtClean="0"/>
              <a:pPr/>
              <a:t>07/09/2008</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8E86D02F-1A31-40E1-B598-4DC5F36C02B3}"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C96633F-BA44-466F-8DA1-4953BB4AFA93}" type="datetimeFigureOut">
              <a:rPr lang="es-MX" smtClean="0"/>
              <a:pPr/>
              <a:t>07/09/2008</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8E86D02F-1A31-40E1-B598-4DC5F36C02B3}"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AC96633F-BA44-466F-8DA1-4953BB4AFA93}" type="datetimeFigureOut">
              <a:rPr lang="es-MX" smtClean="0"/>
              <a:pPr/>
              <a:t>07/09/2008</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8E86D02F-1A31-40E1-B598-4DC5F36C02B3}"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C96633F-BA44-466F-8DA1-4953BB4AFA93}" type="datetimeFigureOut">
              <a:rPr lang="es-MX" smtClean="0"/>
              <a:pPr/>
              <a:t>07/09/2008</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8E86D02F-1A31-40E1-B598-4DC5F36C02B3}"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C96633F-BA44-466F-8DA1-4953BB4AFA93}" type="datetimeFigureOut">
              <a:rPr lang="es-MX" smtClean="0"/>
              <a:pPr/>
              <a:t>07/09/2008</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8E86D02F-1A31-40E1-B598-4DC5F36C02B3}" type="slidenum">
              <a:rPr lang="es-MX" smtClean="0"/>
              <a:pPr/>
              <a:t>‹Nº›</a:t>
            </a:fld>
            <a:endParaRPr lang="es-MX"/>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C96633F-BA44-466F-8DA1-4953BB4AFA93}" type="datetimeFigureOut">
              <a:rPr lang="es-MX" smtClean="0"/>
              <a:pPr/>
              <a:t>07/09/2008</a:t>
            </a:fld>
            <a:endParaRPr lang="es-MX"/>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MX"/>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E86D02F-1A31-40E1-B598-4DC5F36C02B3}"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285728"/>
            <a:ext cx="7929618" cy="6278642"/>
          </a:xfrm>
          <a:prstGeom prst="rect">
            <a:avLst/>
          </a:prstGeom>
          <a:noFill/>
        </p:spPr>
        <p:txBody>
          <a:bodyPr wrap="square" rtlCol="0">
            <a:spAutoFit/>
          </a:bodyPr>
          <a:lstStyle/>
          <a:p>
            <a:pPr algn="ctr"/>
            <a:r>
              <a:rPr lang="es-MX" sz="2400" b="1" dirty="0" smtClean="0">
                <a:solidFill>
                  <a:schemeClr val="accent3">
                    <a:lumMod val="60000"/>
                    <a:lumOff val="40000"/>
                  </a:schemeClr>
                </a:solidFill>
              </a:rPr>
              <a:t>UNIVERSIDAD AUTONOMA DE ZACATECAS</a:t>
            </a:r>
          </a:p>
          <a:p>
            <a:pPr algn="ctr"/>
            <a:r>
              <a:rPr lang="es-MX" sz="2400" b="1" dirty="0" smtClean="0">
                <a:solidFill>
                  <a:schemeClr val="accent3">
                    <a:lumMod val="60000"/>
                    <a:lumOff val="40000"/>
                  </a:schemeClr>
                </a:solidFill>
              </a:rPr>
              <a:t>U. A. Z.         </a:t>
            </a:r>
          </a:p>
          <a:p>
            <a:pPr algn="ctr"/>
            <a:r>
              <a:rPr lang="es-MX" sz="2400" b="1" dirty="0" smtClean="0">
                <a:solidFill>
                  <a:schemeClr val="accent3">
                    <a:lumMod val="60000"/>
                    <a:lumOff val="40000"/>
                  </a:schemeClr>
                </a:solidFill>
              </a:rPr>
              <a:t>SIGLO XXI</a:t>
            </a:r>
          </a:p>
          <a:p>
            <a:pPr algn="ctr"/>
            <a:endParaRPr lang="es-MX" sz="2400" b="1" dirty="0" smtClean="0">
              <a:solidFill>
                <a:schemeClr val="accent3">
                  <a:lumMod val="60000"/>
                  <a:lumOff val="40000"/>
                </a:schemeClr>
              </a:solidFill>
            </a:endParaRPr>
          </a:p>
          <a:p>
            <a:pPr algn="ctr"/>
            <a:endParaRPr lang="es-MX" sz="2400" b="1" dirty="0" smtClean="0">
              <a:solidFill>
                <a:schemeClr val="accent3">
                  <a:lumMod val="60000"/>
                  <a:lumOff val="40000"/>
                </a:schemeClr>
              </a:solidFill>
            </a:endParaRPr>
          </a:p>
          <a:p>
            <a:pPr algn="ctr"/>
            <a:r>
              <a:rPr lang="es-MX" sz="2400" b="1" dirty="0" smtClean="0">
                <a:solidFill>
                  <a:schemeClr val="accent3">
                    <a:lumMod val="60000"/>
                    <a:lumOff val="40000"/>
                  </a:schemeClr>
                </a:solidFill>
              </a:rPr>
              <a:t>MEDICINA HUMANA</a:t>
            </a:r>
          </a:p>
          <a:p>
            <a:pPr algn="ctr"/>
            <a:endParaRPr lang="es-MX" sz="2400" b="1" dirty="0" smtClean="0">
              <a:solidFill>
                <a:schemeClr val="accent3">
                  <a:lumMod val="60000"/>
                  <a:lumOff val="40000"/>
                </a:schemeClr>
              </a:solidFill>
            </a:endParaRPr>
          </a:p>
          <a:p>
            <a:pPr algn="ctr"/>
            <a:r>
              <a:rPr lang="es-MX" sz="2400" b="1" dirty="0" smtClean="0">
                <a:solidFill>
                  <a:schemeClr val="accent3">
                    <a:lumMod val="60000"/>
                    <a:lumOff val="40000"/>
                  </a:schemeClr>
                </a:solidFill>
              </a:rPr>
              <a:t>MORFOLOGIA</a:t>
            </a:r>
          </a:p>
          <a:p>
            <a:pPr algn="ctr"/>
            <a:endParaRPr lang="es-MX" sz="2400" b="1" dirty="0" smtClean="0">
              <a:solidFill>
                <a:schemeClr val="accent3">
                  <a:lumMod val="60000"/>
                  <a:lumOff val="40000"/>
                </a:schemeClr>
              </a:solidFill>
            </a:endParaRPr>
          </a:p>
          <a:p>
            <a:pPr algn="ctr"/>
            <a:endParaRPr lang="es-MX" sz="2400" b="1" dirty="0" smtClean="0">
              <a:solidFill>
                <a:schemeClr val="accent3">
                  <a:lumMod val="60000"/>
                  <a:lumOff val="40000"/>
                </a:schemeClr>
              </a:solidFill>
            </a:endParaRPr>
          </a:p>
          <a:p>
            <a:pPr algn="ctr"/>
            <a:r>
              <a:rPr lang="es-MX" sz="2400" b="1" dirty="0" smtClean="0">
                <a:solidFill>
                  <a:schemeClr val="accent3">
                    <a:lumMod val="60000"/>
                    <a:lumOff val="40000"/>
                  </a:schemeClr>
                </a:solidFill>
              </a:rPr>
              <a:t>APARATO LOCOMOTOR 2do. LIBRO (páginas 17-50)</a:t>
            </a:r>
          </a:p>
          <a:p>
            <a:pPr algn="ctr"/>
            <a:endParaRPr lang="es-MX" sz="2400" b="1" dirty="0" smtClean="0">
              <a:solidFill>
                <a:schemeClr val="accent3">
                  <a:lumMod val="60000"/>
                  <a:lumOff val="40000"/>
                </a:schemeClr>
              </a:solidFill>
            </a:endParaRPr>
          </a:p>
          <a:p>
            <a:pPr algn="ctr"/>
            <a:r>
              <a:rPr lang="es-MX" sz="2400" b="1" dirty="0" smtClean="0">
                <a:solidFill>
                  <a:schemeClr val="accent3">
                    <a:lumMod val="60000"/>
                    <a:lumOff val="40000"/>
                  </a:schemeClr>
                </a:solidFill>
              </a:rPr>
              <a:t>DR. Sixto Sosa Díaz.</a:t>
            </a:r>
          </a:p>
          <a:p>
            <a:pPr algn="ctr"/>
            <a:endParaRPr lang="es-MX" sz="2400" b="1" dirty="0" smtClean="0">
              <a:solidFill>
                <a:schemeClr val="accent3">
                  <a:lumMod val="60000"/>
                  <a:lumOff val="40000"/>
                </a:schemeClr>
              </a:solidFill>
            </a:endParaRPr>
          </a:p>
          <a:p>
            <a:pPr algn="ctr"/>
            <a:r>
              <a:rPr lang="es-MX" sz="2400" b="1" dirty="0" smtClean="0">
                <a:solidFill>
                  <a:schemeClr val="accent3">
                    <a:lumMod val="60000"/>
                    <a:lumOff val="40000"/>
                  </a:schemeClr>
                </a:solidFill>
              </a:rPr>
              <a:t>ALUMNA: </a:t>
            </a:r>
            <a:r>
              <a:rPr lang="es-MX" sz="2400" b="1" dirty="0" err="1" smtClean="0">
                <a:solidFill>
                  <a:schemeClr val="accent3">
                    <a:lumMod val="60000"/>
                    <a:lumOff val="40000"/>
                  </a:schemeClr>
                </a:solidFill>
              </a:rPr>
              <a:t>Elva</a:t>
            </a:r>
            <a:r>
              <a:rPr lang="es-MX" sz="2400" b="1" dirty="0" smtClean="0">
                <a:solidFill>
                  <a:schemeClr val="accent3">
                    <a:lumMod val="60000"/>
                    <a:lumOff val="40000"/>
                  </a:schemeClr>
                </a:solidFill>
              </a:rPr>
              <a:t> Alejandra Márquez Martínez.</a:t>
            </a:r>
          </a:p>
          <a:p>
            <a:pPr algn="ctr"/>
            <a:r>
              <a:rPr lang="es-MX" sz="2400" b="1" dirty="0" smtClean="0">
                <a:solidFill>
                  <a:schemeClr val="accent3">
                    <a:lumMod val="60000"/>
                    <a:lumOff val="40000"/>
                  </a:schemeClr>
                </a:solidFill>
              </a:rPr>
              <a:t>1° “B”</a:t>
            </a:r>
          </a:p>
          <a:p>
            <a:pPr algn="ctr"/>
            <a:endParaRPr lang="es-MX" b="1" dirty="0" smtClean="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596" y="642918"/>
            <a:ext cx="8215370" cy="6555641"/>
          </a:xfrm>
          <a:prstGeom prst="rect">
            <a:avLst/>
          </a:prstGeom>
          <a:noFill/>
        </p:spPr>
        <p:txBody>
          <a:bodyPr wrap="square" rtlCol="0">
            <a:spAutoFit/>
          </a:bodyPr>
          <a:lstStyle/>
          <a:p>
            <a:pPr algn="just"/>
            <a:r>
              <a:rPr lang="es-MX" dirty="0" smtClean="0"/>
              <a:t>El esqueleto de una persona adulta consta de 200 huesos aproximadamente. </a:t>
            </a:r>
          </a:p>
          <a:p>
            <a:pPr algn="just"/>
            <a:endParaRPr lang="es-MX" dirty="0" smtClean="0"/>
          </a:p>
          <a:p>
            <a:pPr algn="ctr"/>
            <a:r>
              <a:rPr lang="es-MX" sz="2400" b="1" dirty="0" smtClean="0"/>
              <a:t>Importancia de las dimensiones de los huesos</a:t>
            </a:r>
          </a:p>
          <a:p>
            <a:pPr algn="ctr"/>
            <a:endParaRPr lang="es-MX" sz="2400" b="1" dirty="0" smtClean="0"/>
          </a:p>
          <a:p>
            <a:pPr algn="just"/>
            <a:r>
              <a:rPr lang="es-MX" dirty="0" smtClean="0"/>
              <a:t>Las mediciones óseas se utilizan para calcular la talla de un sujeto a partir de la longitud de algún hueso de los miembros y para valorar el desarrollo proporcional de las distintas partes del cuerpo.</a:t>
            </a:r>
          </a:p>
          <a:p>
            <a:pPr algn="just"/>
            <a:endParaRPr lang="es-MX" dirty="0" smtClean="0"/>
          </a:p>
          <a:p>
            <a:pPr algn="ctr"/>
            <a:r>
              <a:rPr lang="es-MX" sz="2400" b="1" dirty="0" smtClean="0"/>
              <a:t>Clasificación de los huesos</a:t>
            </a:r>
          </a:p>
          <a:p>
            <a:pPr algn="just"/>
            <a:endParaRPr lang="es-MX" sz="2400" b="1" dirty="0" smtClean="0"/>
          </a:p>
          <a:p>
            <a:pPr algn="just"/>
            <a:r>
              <a:rPr lang="es-MX" dirty="0" smtClean="0"/>
              <a:t>Situación, origen, estructura, función y forma de los mismos.</a:t>
            </a:r>
          </a:p>
          <a:p>
            <a:pPr algn="just"/>
            <a:endParaRPr lang="es-MX" dirty="0" smtClean="0"/>
          </a:p>
          <a:p>
            <a:pPr algn="just"/>
            <a:r>
              <a:rPr lang="es-MX" dirty="0" smtClean="0"/>
              <a:t>Por su forma los huesos se clasifican basándose en las relaciones que existen entre las tres dimensiones fundamentales de los cuerpos, o sea, el largo, ancho y grosor </a:t>
            </a:r>
          </a:p>
          <a:p>
            <a:pPr algn="just"/>
            <a:endParaRPr lang="es-MX" dirty="0" smtClean="0"/>
          </a:p>
          <a:p>
            <a:pPr algn="just"/>
            <a:r>
              <a:rPr lang="es-MX" dirty="0" smtClean="0"/>
              <a:t>En esta clasificación se distinguen cinco tipos de huesos: cortos, planos, largos, neumáticos e irregulares.</a:t>
            </a:r>
          </a:p>
          <a:p>
            <a:pPr algn="just"/>
            <a:endParaRPr lang="es-MX" dirty="0" smtClean="0"/>
          </a:p>
          <a:p>
            <a:pPr algn="just"/>
            <a:endParaRPr lang="es-MX" b="1" dirty="0" smtClean="0"/>
          </a:p>
          <a:p>
            <a:pPr algn="just"/>
            <a:endParaRPr lang="es-MX"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1472" y="785794"/>
            <a:ext cx="7715304" cy="2308324"/>
          </a:xfrm>
          <a:prstGeom prst="rect">
            <a:avLst/>
          </a:prstGeom>
          <a:noFill/>
        </p:spPr>
        <p:txBody>
          <a:bodyPr wrap="square" rtlCol="0">
            <a:spAutoFit/>
          </a:bodyPr>
          <a:lstStyle/>
          <a:p>
            <a:pPr lvl="0" algn="just">
              <a:buBlip>
                <a:blip r:embed="rId2"/>
              </a:buBlip>
            </a:pPr>
            <a:r>
              <a:rPr lang="es-MX" i="1" dirty="0" smtClean="0"/>
              <a:t>  </a:t>
            </a:r>
            <a:r>
              <a:rPr lang="es-MX" i="1" u="sng" dirty="0" smtClean="0"/>
              <a:t>Huesos cortos</a:t>
            </a:r>
            <a:r>
              <a:rPr lang="es-MX" u="sng" dirty="0" smtClean="0"/>
              <a:t> </a:t>
            </a:r>
            <a:r>
              <a:rPr lang="es-MX" dirty="0" smtClean="0"/>
              <a:t>.- Las tres dimensiones son aproximadamente iguales, presentando una forma más o menos cúbica y por lo general son pequeños. Situados en regiones que tienen movimientos muy variados y poco extensos como el carpo de las manos y el tarso de los pies.  La estructura se compone de una masa central de sustancia ósea esponjosa rodeada de una delgada capa de sustancia ósea compacta.</a:t>
            </a:r>
          </a:p>
          <a:p>
            <a:endParaRPr lang="es-MX" dirty="0"/>
          </a:p>
        </p:txBody>
      </p:sp>
      <p:pic>
        <p:nvPicPr>
          <p:cNvPr id="6" name="5 Imagen" descr="http://images.google.com.mx/url?q=http://www.lacoctelera.com/myfiles/reflexologiaparati/HUESOS%2520DE%2520LA%2520MANO.JPG&amp;usg=AFQjCNGdqXUaFRi4fUPdCoamXmrfg0fpzA"/>
          <p:cNvPicPr/>
          <p:nvPr/>
        </p:nvPicPr>
        <p:blipFill>
          <a:blip r:embed="rId3"/>
          <a:srcRect/>
          <a:stretch>
            <a:fillRect/>
          </a:stretch>
        </p:blipFill>
        <p:spPr bwMode="auto">
          <a:xfrm>
            <a:off x="500034" y="2928934"/>
            <a:ext cx="3857652" cy="2271706"/>
          </a:xfrm>
          <a:prstGeom prst="rect">
            <a:avLst/>
          </a:prstGeom>
          <a:noFill/>
          <a:ln w="9525">
            <a:noFill/>
            <a:miter lim="800000"/>
            <a:headEnd/>
            <a:tailEnd/>
          </a:ln>
        </p:spPr>
      </p:pic>
      <p:pic>
        <p:nvPicPr>
          <p:cNvPr id="7" name="6 Imagen" descr="http://www.lacoctelera.com/myfiles/reflexologiaparati/HUESOS%20DEL%20PIE.JPG"/>
          <p:cNvPicPr/>
          <p:nvPr/>
        </p:nvPicPr>
        <p:blipFill>
          <a:blip r:embed="rId4"/>
          <a:srcRect/>
          <a:stretch>
            <a:fillRect/>
          </a:stretch>
        </p:blipFill>
        <p:spPr bwMode="auto">
          <a:xfrm>
            <a:off x="4572000" y="2928934"/>
            <a:ext cx="4143404"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642918"/>
            <a:ext cx="8072494" cy="3139321"/>
          </a:xfrm>
          <a:prstGeom prst="rect">
            <a:avLst/>
          </a:prstGeom>
          <a:noFill/>
        </p:spPr>
        <p:txBody>
          <a:bodyPr wrap="square" rtlCol="0">
            <a:spAutoFit/>
          </a:bodyPr>
          <a:lstStyle/>
          <a:p>
            <a:pPr lvl="0" algn="just">
              <a:buBlip>
                <a:blip r:embed="rId2"/>
              </a:buBlip>
            </a:pPr>
            <a:r>
              <a:rPr lang="es-MX" i="1" dirty="0" smtClean="0"/>
              <a:t>  </a:t>
            </a:r>
            <a:r>
              <a:rPr lang="es-MX" i="1" u="sng" dirty="0" smtClean="0"/>
              <a:t>Huesos planos </a:t>
            </a:r>
            <a:r>
              <a:rPr lang="es-MX" i="1" dirty="0" smtClean="0"/>
              <a:t>.- </a:t>
            </a:r>
            <a:r>
              <a:rPr lang="es-MX" dirty="0" smtClean="0"/>
              <a:t>que dos de las dimensiones, el largo y el ancho, predominan sobre su grosor, presentando dos caras y un número variable de bordes. Están situados en regiones destinadas a la protección y sostén de otros órganos como en la cabeza, tórax y cinturón de los miembros.</a:t>
            </a:r>
          </a:p>
          <a:p>
            <a:pPr algn="just"/>
            <a:r>
              <a:rPr lang="es-MX" dirty="0" smtClean="0"/>
              <a:t>La estructura compuesta esencialmente por dos láminas de sustancia ósea compacta que forman las dos caras opuestas del hueso y que encierran entre sí a una capa más o menos gruesa de sustancia ósea esponjosa.</a:t>
            </a:r>
          </a:p>
          <a:p>
            <a:pPr lvl="0" algn="just"/>
            <a:endParaRPr lang="es-MX" dirty="0" smtClean="0"/>
          </a:p>
          <a:p>
            <a:r>
              <a:rPr lang="es-MX" dirty="0" smtClean="0"/>
              <a:t> </a:t>
            </a:r>
            <a:endParaRPr lang="es-MX" dirty="0"/>
          </a:p>
        </p:txBody>
      </p:sp>
      <p:pic>
        <p:nvPicPr>
          <p:cNvPr id="3" name="2 Imagen" descr="http://www.network54.com/Realm/Municiones/torax_y_pulmones.jpg"/>
          <p:cNvPicPr/>
          <p:nvPr/>
        </p:nvPicPr>
        <p:blipFill>
          <a:blip r:embed="rId3"/>
          <a:srcRect/>
          <a:stretch>
            <a:fillRect/>
          </a:stretch>
        </p:blipFill>
        <p:spPr bwMode="auto">
          <a:xfrm>
            <a:off x="714349" y="3500438"/>
            <a:ext cx="2857520" cy="2957510"/>
          </a:xfrm>
          <a:prstGeom prst="rect">
            <a:avLst/>
          </a:prstGeom>
          <a:noFill/>
          <a:ln w="9525">
            <a:noFill/>
            <a:miter lim="800000"/>
            <a:headEnd/>
            <a:tailEnd/>
          </a:ln>
        </p:spPr>
      </p:pic>
      <p:pic>
        <p:nvPicPr>
          <p:cNvPr id="4" name="3 Imagen" descr="http://www.campusdeportivo.com/formaciondeportiva/cursos/cienciasbiologicas/fotos%20c%20biologicas/HUESOS/craneo2.gif"/>
          <p:cNvPicPr/>
          <p:nvPr/>
        </p:nvPicPr>
        <p:blipFill>
          <a:blip r:embed="rId4"/>
          <a:srcRect/>
          <a:stretch>
            <a:fillRect/>
          </a:stretch>
        </p:blipFill>
        <p:spPr bwMode="auto">
          <a:xfrm>
            <a:off x="3976710" y="3500438"/>
            <a:ext cx="4381504"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57224" y="571480"/>
            <a:ext cx="7286676" cy="3693319"/>
          </a:xfrm>
          <a:prstGeom prst="rect">
            <a:avLst/>
          </a:prstGeom>
          <a:noFill/>
        </p:spPr>
        <p:txBody>
          <a:bodyPr wrap="square" rtlCol="0">
            <a:spAutoFit/>
          </a:bodyPr>
          <a:lstStyle/>
          <a:p>
            <a:pPr lvl="0" algn="just">
              <a:buBlip>
                <a:blip r:embed="rId2"/>
              </a:buBlip>
            </a:pPr>
            <a:r>
              <a:rPr lang="es-MX" dirty="0" smtClean="0"/>
              <a:t>  </a:t>
            </a:r>
            <a:r>
              <a:rPr lang="es-MX" i="1" u="sng" dirty="0" smtClean="0"/>
              <a:t>Huesos largos</a:t>
            </a:r>
            <a:r>
              <a:rPr lang="es-MX" u="sng" dirty="0" smtClean="0"/>
              <a:t> </a:t>
            </a:r>
            <a:r>
              <a:rPr lang="es-MX" dirty="0" smtClean="0"/>
              <a:t>.- una de las dimensiones, el largo, predomina sobre las otras dos, presentando una forma tubular en la que se distinguen tres porciones, la diáfisis y dos epífisis. Estos huesos por su tamaño pueden ser grandes y pequeños. Están situados en regiones de gran movilidad, actuando como brazos de palancas, en la parte libre de los miembros.</a:t>
            </a:r>
          </a:p>
          <a:p>
            <a:pPr algn="just"/>
            <a:r>
              <a:rPr lang="es-MX" dirty="0" smtClean="0"/>
              <a:t>La estructura formada en las epífisis casi exclusivamente por sustancia ósea esponjosa recubierta por una delgada capa de tejido óseo compacto, mientras que la diáfisis está constituida  una sustancia ósea compacta, formando la periferia tubular que limita una cavidad longitudinal llamada cavidad medular, donde se aloja la médula ósea amarilla.</a:t>
            </a:r>
          </a:p>
          <a:p>
            <a:pPr lvl="0"/>
            <a:endParaRPr lang="es-MX" dirty="0" smtClean="0"/>
          </a:p>
        </p:txBody>
      </p:sp>
      <p:pic>
        <p:nvPicPr>
          <p:cNvPr id="4" name="3 Imagen" descr="http://ae.medseek.com/adam04/graphics/images/es/9582.jpg"/>
          <p:cNvPicPr/>
          <p:nvPr/>
        </p:nvPicPr>
        <p:blipFill>
          <a:blip r:embed="rId3"/>
          <a:srcRect/>
          <a:stretch>
            <a:fillRect/>
          </a:stretch>
        </p:blipFill>
        <p:spPr bwMode="auto">
          <a:xfrm>
            <a:off x="3071802" y="4214818"/>
            <a:ext cx="3500462" cy="2357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571480"/>
            <a:ext cx="7858180" cy="2585323"/>
          </a:xfrm>
          <a:prstGeom prst="rect">
            <a:avLst/>
          </a:prstGeom>
          <a:noFill/>
        </p:spPr>
        <p:txBody>
          <a:bodyPr wrap="square" rtlCol="0">
            <a:spAutoFit/>
          </a:bodyPr>
          <a:lstStyle/>
          <a:p>
            <a:pPr algn="just">
              <a:buBlip>
                <a:blip r:embed="rId2"/>
              </a:buBlip>
            </a:pPr>
            <a:r>
              <a:rPr lang="es-MX" i="1" dirty="0" smtClean="0"/>
              <a:t>  </a:t>
            </a:r>
            <a:r>
              <a:rPr lang="es-MX" i="1" u="sng" dirty="0" smtClean="0"/>
              <a:t>Huesos neumáticos</a:t>
            </a:r>
            <a:r>
              <a:rPr lang="es-MX" i="1" dirty="0" smtClean="0"/>
              <a:t>.- </a:t>
            </a:r>
            <a:r>
              <a:rPr lang="es-MX" dirty="0" smtClean="0"/>
              <a:t>se distinguen por presentar cavidades en su interior, que contienen aire. Constituida  por varias caras y generalmente son pequeños. Situados en regiones próximos a la cavidad nasal, protegiendo a otros órganos. Las cavidades neumáticas de los huesos se denominan senos.</a:t>
            </a:r>
          </a:p>
          <a:p>
            <a:pPr algn="just"/>
            <a:r>
              <a:rPr lang="es-MX" dirty="0" smtClean="0"/>
              <a:t>La estructura compuesta por láminas de sustancia ósea compacta que limitan o forman las paredes de las cavidades que se encuentren en su interior, siendo por tanto muy ligeros.</a:t>
            </a:r>
          </a:p>
          <a:p>
            <a:endParaRPr lang="es-MX" dirty="0"/>
          </a:p>
        </p:txBody>
      </p:sp>
      <p:pic>
        <p:nvPicPr>
          <p:cNvPr id="3" name="2 Imagen" descr="http://sisbib.unmsm.edu.pe/bibVirtual/Libros/medicina/Atlas-Ocular/images/PAG19_F17.JPG"/>
          <p:cNvPicPr/>
          <p:nvPr/>
        </p:nvPicPr>
        <p:blipFill>
          <a:blip r:embed="rId3"/>
          <a:srcRect/>
          <a:stretch>
            <a:fillRect/>
          </a:stretch>
        </p:blipFill>
        <p:spPr bwMode="auto">
          <a:xfrm>
            <a:off x="928662" y="3133742"/>
            <a:ext cx="3286125" cy="2724150"/>
          </a:xfrm>
          <a:prstGeom prst="rect">
            <a:avLst/>
          </a:prstGeom>
          <a:noFill/>
          <a:ln w="9525">
            <a:noFill/>
            <a:miter lim="800000"/>
            <a:headEnd/>
            <a:tailEnd/>
          </a:ln>
        </p:spPr>
      </p:pic>
      <p:sp>
        <p:nvSpPr>
          <p:cNvPr id="4" name="3 CuadroTexto"/>
          <p:cNvSpPr txBox="1"/>
          <p:nvPr/>
        </p:nvSpPr>
        <p:spPr>
          <a:xfrm>
            <a:off x="4714876" y="3929066"/>
            <a:ext cx="3143272" cy="369332"/>
          </a:xfrm>
          <a:prstGeom prst="rect">
            <a:avLst/>
          </a:prstGeom>
          <a:noFill/>
        </p:spPr>
        <p:txBody>
          <a:bodyPr wrap="square" rtlCol="0">
            <a:spAutoFit/>
          </a:bodyPr>
          <a:lstStyle/>
          <a:p>
            <a:r>
              <a:rPr lang="es-MX" dirty="0" smtClean="0"/>
              <a:t>Hueso maxilar y frontal</a:t>
            </a:r>
            <a:endParaRPr lang="es-MX"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71472" y="714356"/>
            <a:ext cx="7715304" cy="2308324"/>
          </a:xfrm>
          <a:prstGeom prst="rect">
            <a:avLst/>
          </a:prstGeom>
          <a:noFill/>
        </p:spPr>
        <p:txBody>
          <a:bodyPr wrap="square" rtlCol="0">
            <a:spAutoFit/>
          </a:bodyPr>
          <a:lstStyle/>
          <a:p>
            <a:pPr lvl="0">
              <a:buBlip>
                <a:blip r:embed="rId2"/>
              </a:buBlip>
            </a:pPr>
            <a:r>
              <a:rPr lang="es-MX" i="1" dirty="0" smtClean="0"/>
              <a:t>  </a:t>
            </a:r>
            <a:r>
              <a:rPr lang="es-MX" i="1" u="sng" dirty="0" smtClean="0"/>
              <a:t>Huesos irregulares</a:t>
            </a:r>
            <a:r>
              <a:rPr lang="es-MX" u="sng" dirty="0" smtClean="0"/>
              <a:t> </a:t>
            </a:r>
            <a:r>
              <a:rPr lang="es-MX" dirty="0" smtClean="0"/>
              <a:t>.- Por lo general la forma de los huesos es muy irregular y muy difícil de precisar, presentando formas diferentes que son propias para cada uno, dependiendo de la función que realizan. En algunos huesos se pueden considerar formas mixtas de los tipos antes mencionados o simplemente llamados irregulares. Estos huesos se localizan en el esqueleto axil, o sea, en la cabeza (temporal) y columna vertebral (vértebras).</a:t>
            </a:r>
          </a:p>
          <a:p>
            <a:endParaRPr lang="es-MX" dirty="0"/>
          </a:p>
        </p:txBody>
      </p:sp>
      <p:pic>
        <p:nvPicPr>
          <p:cNvPr id="4" name="3 Imagen" descr="http://www.araucaria2000.cl/sistemaoseo/vertebras1.jpg"/>
          <p:cNvPicPr/>
          <p:nvPr/>
        </p:nvPicPr>
        <p:blipFill>
          <a:blip r:embed="rId3"/>
          <a:srcRect/>
          <a:stretch>
            <a:fillRect/>
          </a:stretch>
        </p:blipFill>
        <p:spPr bwMode="auto">
          <a:xfrm>
            <a:off x="428596" y="3071810"/>
            <a:ext cx="4357718" cy="3500462"/>
          </a:xfrm>
          <a:prstGeom prst="rect">
            <a:avLst/>
          </a:prstGeom>
          <a:noFill/>
          <a:ln w="9525">
            <a:noFill/>
            <a:miter lim="800000"/>
            <a:headEnd/>
            <a:tailEnd/>
          </a:ln>
        </p:spPr>
      </p:pic>
      <p:pic>
        <p:nvPicPr>
          <p:cNvPr id="5" name="4 Imagen" descr="http://www.bartleby.com/107/Images/large/image137.gif"/>
          <p:cNvPicPr/>
          <p:nvPr/>
        </p:nvPicPr>
        <p:blipFill>
          <a:blip r:embed="rId4"/>
          <a:srcRect/>
          <a:stretch>
            <a:fillRect/>
          </a:stretch>
        </p:blipFill>
        <p:spPr bwMode="auto">
          <a:xfrm>
            <a:off x="5448325" y="3000372"/>
            <a:ext cx="2695575" cy="2782329"/>
          </a:xfrm>
          <a:prstGeom prst="rect">
            <a:avLst/>
          </a:prstGeom>
          <a:noFill/>
          <a:ln w="9525">
            <a:noFill/>
            <a:miter lim="800000"/>
            <a:headEnd/>
            <a:tailEnd/>
          </a:ln>
        </p:spPr>
      </p:pic>
      <p:sp>
        <p:nvSpPr>
          <p:cNvPr id="7" name="6 CuadroTexto"/>
          <p:cNvSpPr txBox="1"/>
          <p:nvPr/>
        </p:nvSpPr>
        <p:spPr>
          <a:xfrm>
            <a:off x="5286380" y="5929330"/>
            <a:ext cx="3286148" cy="369332"/>
          </a:xfrm>
          <a:prstGeom prst="rect">
            <a:avLst/>
          </a:prstGeom>
          <a:noFill/>
        </p:spPr>
        <p:txBody>
          <a:bodyPr wrap="square" rtlCol="0">
            <a:spAutoFit/>
          </a:bodyPr>
          <a:lstStyle/>
          <a:p>
            <a:pPr algn="ctr"/>
            <a:r>
              <a:rPr lang="es-MX" dirty="0" smtClean="0"/>
              <a:t>Hueso temporal</a:t>
            </a:r>
            <a:endParaRPr lang="es-MX"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71472" y="642918"/>
            <a:ext cx="7643866" cy="4431983"/>
          </a:xfrm>
          <a:prstGeom prst="rect">
            <a:avLst/>
          </a:prstGeom>
          <a:noFill/>
        </p:spPr>
        <p:txBody>
          <a:bodyPr wrap="square" rtlCol="0">
            <a:spAutoFit/>
          </a:bodyPr>
          <a:lstStyle/>
          <a:p>
            <a:pPr algn="ctr"/>
            <a:r>
              <a:rPr lang="es-MX" sz="2400" b="1" dirty="0" smtClean="0"/>
              <a:t>Características de la superficie de los huesos</a:t>
            </a:r>
          </a:p>
          <a:p>
            <a:pPr algn="just"/>
            <a:endParaRPr lang="es-MX" sz="1600" dirty="0" smtClean="0"/>
          </a:p>
          <a:p>
            <a:pPr algn="just"/>
            <a:r>
              <a:rPr lang="es-MX" sz="1600" dirty="0" smtClean="0"/>
              <a:t>En la superficie de los huesos se pueden precisar porciones o partes que son comunes a todos aquellos huesos que tienen una forma semejante.</a:t>
            </a:r>
          </a:p>
          <a:p>
            <a:pPr lvl="0" algn="just">
              <a:buBlip>
                <a:blip r:embed="rId2"/>
              </a:buBlip>
            </a:pPr>
            <a:r>
              <a:rPr lang="es-MX" sz="1600" dirty="0" smtClean="0"/>
              <a:t>  Los huesos largos se distinguen el cuerpo o diáfisis, y las extremidades o epífisis (proximal y distal). En la diáfisis de estos huesos también se aprecian caras y bordes.</a:t>
            </a:r>
          </a:p>
          <a:p>
            <a:pPr algn="just">
              <a:buBlip>
                <a:blip r:embed="rId2"/>
              </a:buBlip>
            </a:pPr>
            <a:r>
              <a:rPr lang="es-MX" sz="1600" dirty="0" smtClean="0"/>
              <a:t> Los huesos planos siempre se destacan dos caras, siendo variable el número de bordes y ángulos, de acuerdo con la figura geométrica que presenta su forma, ya sea triangular o cuadrilátera.</a:t>
            </a:r>
          </a:p>
          <a:p>
            <a:pPr algn="just">
              <a:buBlip>
                <a:blip r:embed="rId2"/>
              </a:buBlip>
            </a:pPr>
            <a:r>
              <a:rPr lang="es-MX" sz="1600" dirty="0" smtClean="0"/>
              <a:t> Los huesos cortos se distinguen las caras que están determinadas por la forma general del hueso.</a:t>
            </a:r>
          </a:p>
          <a:p>
            <a:pPr lvl="0" algn="just"/>
            <a:endParaRPr lang="es-MX" dirty="0" smtClean="0"/>
          </a:p>
          <a:p>
            <a:pPr lvl="0" algn="just"/>
            <a:endParaRPr lang="es-MX" dirty="0" smtClean="0"/>
          </a:p>
          <a:p>
            <a:pPr algn="just"/>
            <a:endParaRPr lang="es-MX" dirty="0" smtClean="0"/>
          </a:p>
          <a:p>
            <a:pPr algn="ctr"/>
            <a:endParaRPr lang="es-MX" sz="2400" dirty="0"/>
          </a:p>
        </p:txBody>
      </p:sp>
      <p:pic>
        <p:nvPicPr>
          <p:cNvPr id="4" name="3 Imagen" descr="http://cuerpoysalud.blogia.com/upload/20070226000834-huesos.gif"/>
          <p:cNvPicPr/>
          <p:nvPr/>
        </p:nvPicPr>
        <p:blipFill>
          <a:blip r:embed="rId3"/>
          <a:srcRect/>
          <a:stretch>
            <a:fillRect/>
          </a:stretch>
        </p:blipFill>
        <p:spPr bwMode="auto">
          <a:xfrm>
            <a:off x="3286116" y="3857628"/>
            <a:ext cx="2857520"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500042"/>
            <a:ext cx="7715304" cy="3416320"/>
          </a:xfrm>
          <a:prstGeom prst="rect">
            <a:avLst/>
          </a:prstGeom>
          <a:noFill/>
        </p:spPr>
        <p:txBody>
          <a:bodyPr wrap="square" rtlCol="0">
            <a:spAutoFit/>
          </a:bodyPr>
          <a:lstStyle/>
          <a:p>
            <a:pPr algn="just"/>
            <a:r>
              <a:rPr lang="es-MX" dirty="0" smtClean="0"/>
              <a:t>En la superficie de los huesos se observan tipos de impresiones o irregularidades que le proporcionan al hueso sus detalles anatómicos. Estas pueden clasificarse en </a:t>
            </a:r>
            <a:r>
              <a:rPr lang="es-MX" u="sng" dirty="0" smtClean="0"/>
              <a:t>articulares</a:t>
            </a:r>
            <a:r>
              <a:rPr lang="es-MX" dirty="0" smtClean="0"/>
              <a:t> y </a:t>
            </a:r>
            <a:r>
              <a:rPr lang="es-MX" u="sng" dirty="0" smtClean="0"/>
              <a:t>no articulares.</a:t>
            </a:r>
          </a:p>
          <a:p>
            <a:pPr algn="just"/>
            <a:endParaRPr lang="es-MX" u="sng" dirty="0" smtClean="0"/>
          </a:p>
          <a:p>
            <a:pPr algn="just">
              <a:buBlip>
                <a:blip r:embed="rId2"/>
              </a:buBlip>
            </a:pPr>
            <a:r>
              <a:rPr lang="es-MX" dirty="0" smtClean="0"/>
              <a:t> Las superficies articulares, como su nombre indica, forma parte de las articulaciones y se caracterizan porque son lisas y tienen formas variables de acuerdo a su función.</a:t>
            </a:r>
          </a:p>
          <a:p>
            <a:pPr algn="just">
              <a:buBlip>
                <a:blip r:embed="rId2"/>
              </a:buBlip>
            </a:pPr>
            <a:r>
              <a:rPr lang="es-MX" dirty="0" smtClean="0"/>
              <a:t> Las superficies no articulares pueden ser de tres tipos: elevaciones, depresiones y orificios</a:t>
            </a:r>
          </a:p>
          <a:p>
            <a:endParaRPr lang="es-MX" u="sng" dirty="0" smtClean="0"/>
          </a:p>
          <a:p>
            <a:r>
              <a:rPr lang="es-MX" dirty="0" smtClean="0"/>
              <a:t> </a:t>
            </a:r>
            <a:endParaRPr lang="es-MX" dirty="0"/>
          </a:p>
        </p:txBody>
      </p:sp>
      <p:sp>
        <p:nvSpPr>
          <p:cNvPr id="4" name="3 CuadroTexto"/>
          <p:cNvSpPr txBox="1"/>
          <p:nvPr/>
        </p:nvSpPr>
        <p:spPr>
          <a:xfrm>
            <a:off x="1714480" y="3692444"/>
            <a:ext cx="6643734" cy="2308324"/>
          </a:xfrm>
          <a:prstGeom prst="rect">
            <a:avLst/>
          </a:prstGeom>
          <a:noFill/>
        </p:spPr>
        <p:txBody>
          <a:bodyPr wrap="square" rtlCol="0">
            <a:spAutoFit/>
          </a:bodyPr>
          <a:lstStyle/>
          <a:p>
            <a:pPr lvl="0" algn="just"/>
            <a:r>
              <a:rPr lang="es-MX" dirty="0" smtClean="0"/>
              <a:t>         Las elevaciones son rugosas y representan puntos de inserción de ligamentos y tendones.</a:t>
            </a:r>
          </a:p>
          <a:p>
            <a:pPr algn="just"/>
            <a:r>
              <a:rPr lang="es-MX" dirty="0" smtClean="0"/>
              <a:t>         Las depresiones son áreas de inserción de ligamentos y músculos.</a:t>
            </a:r>
          </a:p>
          <a:p>
            <a:pPr lvl="0" algn="just"/>
            <a:r>
              <a:rPr lang="es-MX" dirty="0" smtClean="0"/>
              <a:t>         Los orificios son las entradas o accesos de alguna cavidad o canal óseo, por donde pueden pasar elementos </a:t>
            </a:r>
            <a:r>
              <a:rPr lang="es-MX" dirty="0" err="1" smtClean="0"/>
              <a:t>vasculonerviosos</a:t>
            </a:r>
            <a:r>
              <a:rPr lang="es-MX" dirty="0" smtClean="0"/>
              <a:t>.</a:t>
            </a:r>
          </a:p>
          <a:p>
            <a:endParaRPr lang="es-MX" dirty="0"/>
          </a:p>
        </p:txBody>
      </p:sp>
      <p:sp>
        <p:nvSpPr>
          <p:cNvPr id="5" name="4 Flecha derecha"/>
          <p:cNvSpPr/>
          <p:nvPr/>
        </p:nvSpPr>
        <p:spPr>
          <a:xfrm>
            <a:off x="1857356" y="3883347"/>
            <a:ext cx="42862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Flecha derecha"/>
          <p:cNvSpPr/>
          <p:nvPr/>
        </p:nvSpPr>
        <p:spPr>
          <a:xfrm>
            <a:off x="1857356" y="4429132"/>
            <a:ext cx="42862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Flecha derecha"/>
          <p:cNvSpPr/>
          <p:nvPr/>
        </p:nvSpPr>
        <p:spPr>
          <a:xfrm>
            <a:off x="1857356" y="4954917"/>
            <a:ext cx="42862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28596" y="357166"/>
            <a:ext cx="8001056" cy="4185761"/>
          </a:xfrm>
          <a:prstGeom prst="rect">
            <a:avLst/>
          </a:prstGeom>
          <a:noFill/>
        </p:spPr>
        <p:txBody>
          <a:bodyPr wrap="square" rtlCol="0">
            <a:spAutoFit/>
          </a:bodyPr>
          <a:lstStyle/>
          <a:p>
            <a:pPr algn="ctr"/>
            <a:r>
              <a:rPr lang="es-MX" sz="2400" b="1" dirty="0" smtClean="0"/>
              <a:t>Anatomía radiológica de los huesos</a:t>
            </a:r>
          </a:p>
          <a:p>
            <a:pPr algn="ctr"/>
            <a:endParaRPr lang="es-MX" sz="2400" b="1" dirty="0" smtClean="0"/>
          </a:p>
          <a:p>
            <a:pPr algn="just"/>
            <a:r>
              <a:rPr lang="es-MX" dirty="0" smtClean="0"/>
              <a:t>En las radiografías los huesos se observan con marcas de claridad, desatancándose su forma, su tamaño, y estructura macroscópica (sustancia ósea compacta y esponjosa). La periferia o cortical de los huesos, formada por sustancia ósea compacta, tiene el aspecto de una banda homogénea blanquecina (</a:t>
            </a:r>
            <a:r>
              <a:rPr lang="es-MX" dirty="0" err="1" smtClean="0"/>
              <a:t>radioopacidad</a:t>
            </a:r>
            <a:r>
              <a:rPr lang="es-MX" dirty="0" smtClean="0"/>
              <a:t> intensa), la cual está engrosada en la diáfisis de los huesos largos. El interior de los huesos cortos, planos y epífisis de los huesos largos, formada por una sustancia ósea esponjosa, presenta el aspecto reticular con </a:t>
            </a:r>
            <a:r>
              <a:rPr lang="es-MX" dirty="0" err="1" smtClean="0"/>
              <a:t>radioopacidad</a:t>
            </a:r>
            <a:r>
              <a:rPr lang="es-MX" dirty="0" smtClean="0"/>
              <a:t> menos intensa. Las cavidades óseas que se encuentran en el interior de los huesos se observan más oscuras (radiotransparente).</a:t>
            </a:r>
            <a:endParaRPr lang="es-MX" sz="2000" dirty="0" smtClean="0"/>
          </a:p>
          <a:p>
            <a:pPr algn="ctr"/>
            <a:endParaRPr lang="es-MX" sz="2000" dirty="0"/>
          </a:p>
        </p:txBody>
      </p:sp>
      <p:sp>
        <p:nvSpPr>
          <p:cNvPr id="28673" name="Rectangle 1"/>
          <p:cNvSpPr>
            <a:spLocks noChangeArrowheads="1"/>
          </p:cNvSpPr>
          <p:nvPr/>
        </p:nvSpPr>
        <p:spPr bwMode="auto">
          <a:xfrm>
            <a:off x="0" y="0"/>
            <a:ext cx="1039067" cy="32316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itchFamily="34" charset="0"/>
                <a:cs typeface="Arial" pitchFamily="34" charset="0"/>
              </a:rPr>
              <a:t>  </a:t>
            </a:r>
            <a:r>
              <a:rPr kumimoji="0" lang="es-MX" sz="20400" b="0" i="0" u="none" strike="noStrike" cap="none" normalizeH="0" baseline="0" dirty="0" smtClean="0">
                <a:ln>
                  <a:noFill/>
                </a:ln>
                <a:solidFill>
                  <a:schemeClr val="tx1"/>
                </a:solidFill>
                <a:effectLst/>
                <a:latin typeface="Arial" pitchFamily="34" charset="0"/>
                <a:cs typeface="Arial" pitchFamily="34" charset="0"/>
              </a:rPr>
              <a:t> </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4" name="Picture 2" descr="C:\Users\Alejandra\AppData\Local\Microsoft\Windows\Temporary Internet Files\t047673a.bmp"/>
          <p:cNvPicPr>
            <a:picLocks noChangeAspect="1" noChangeArrowheads="1"/>
          </p:cNvPicPr>
          <p:nvPr/>
        </p:nvPicPr>
        <p:blipFill>
          <a:blip r:embed="rId2"/>
          <a:srcRect/>
          <a:stretch>
            <a:fillRect/>
          </a:stretch>
        </p:blipFill>
        <p:spPr bwMode="auto">
          <a:xfrm>
            <a:off x="2714612" y="4143380"/>
            <a:ext cx="3571900" cy="249178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928670"/>
            <a:ext cx="7715304" cy="4431983"/>
          </a:xfrm>
          <a:prstGeom prst="rect">
            <a:avLst/>
          </a:prstGeom>
          <a:noFill/>
        </p:spPr>
        <p:txBody>
          <a:bodyPr wrap="square" rtlCol="0">
            <a:spAutoFit/>
          </a:bodyPr>
          <a:lstStyle/>
          <a:p>
            <a:pPr algn="ctr"/>
            <a:r>
              <a:rPr lang="es-MX" sz="2400" b="1" dirty="0" smtClean="0"/>
              <a:t>Orientación para el estudio de los huesos</a:t>
            </a:r>
          </a:p>
          <a:p>
            <a:pPr algn="just"/>
            <a:endParaRPr lang="es-MX" b="1" dirty="0" smtClean="0"/>
          </a:p>
          <a:p>
            <a:pPr algn="just"/>
            <a:r>
              <a:rPr lang="es-MX" sz="2000" b="1" dirty="0" smtClean="0">
                <a:solidFill>
                  <a:schemeClr val="accent2">
                    <a:lumMod val="40000"/>
                    <a:lumOff val="60000"/>
                  </a:schemeClr>
                </a:solidFill>
              </a:rPr>
              <a:t>Características regionales de los huesos:</a:t>
            </a:r>
          </a:p>
          <a:p>
            <a:pPr lvl="0"/>
            <a:r>
              <a:rPr lang="es-MX" dirty="0" smtClean="0"/>
              <a:t>-  Situación y división de la región esquelética                                                              -  Funciones generales de la región esquelética                                                                          -  Tipo de hueso por la forma que predomina.                                                                     -  Origen de los huesos y osificación que predomina.                                                                 -  Nombre y situación de los huesos.</a:t>
            </a:r>
          </a:p>
          <a:p>
            <a:pPr algn="just"/>
            <a:endParaRPr lang="es-MX" dirty="0" smtClean="0"/>
          </a:p>
          <a:p>
            <a:pPr algn="just"/>
            <a:r>
              <a:rPr lang="es-MX" dirty="0" smtClean="0"/>
              <a:t>El estudio del hueso puede completarse colocado en posición normal que es como se observa en la realidad, ya sea en una pieza anatómica normal (esqueleto articulado), en la imagen radiográfica o en la persona viva.</a:t>
            </a:r>
          </a:p>
          <a:p>
            <a:pPr lvl="0" algn="just"/>
            <a:endParaRPr lang="es-MX" dirty="0" smtClean="0"/>
          </a:p>
          <a:p>
            <a:pPr algn="ctr"/>
            <a:endParaRPr lang="es-MX"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02920" y="1142984"/>
            <a:ext cx="8183880" cy="1051560"/>
          </a:xfrm>
        </p:spPr>
        <p:txBody>
          <a:bodyPr>
            <a:noAutofit/>
          </a:bodyPr>
          <a:lstStyle/>
          <a:p>
            <a:pPr algn="ctr"/>
            <a:r>
              <a:rPr lang="es-MX" sz="3800" dirty="0" smtClean="0"/>
              <a:t>APARATO OSTEOMIOARTICULAR O LOCOMOTOR</a:t>
            </a:r>
            <a:endParaRPr lang="es-MX" sz="3800" dirty="0"/>
          </a:p>
        </p:txBody>
      </p:sp>
      <p:sp>
        <p:nvSpPr>
          <p:cNvPr id="13313" name="Rectangle 1"/>
          <p:cNvSpPr>
            <a:spLocks noChangeArrowheads="1"/>
          </p:cNvSpPr>
          <p:nvPr/>
        </p:nvSpPr>
        <p:spPr bwMode="auto">
          <a:xfrm>
            <a:off x="0" y="0"/>
            <a:ext cx="1327608" cy="475514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itchFamily="34" charset="0"/>
                <a:cs typeface="Arial" pitchFamily="34" charset="0"/>
              </a:rPr>
              <a:t>  </a:t>
            </a:r>
            <a:r>
              <a:rPr kumimoji="0" lang="es-MX" sz="28500" b="0" i="0" u="none" strike="noStrike" cap="none" normalizeH="0" baseline="0" dirty="0" smtClean="0">
                <a:ln>
                  <a:noFill/>
                </a:ln>
                <a:solidFill>
                  <a:schemeClr val="tx1"/>
                </a:solidFill>
                <a:effectLst/>
                <a:latin typeface="Arial" pitchFamily="34" charset="0"/>
                <a:cs typeface="Arial" pitchFamily="34" charset="0"/>
              </a:rPr>
              <a:t> </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314" name="Picture 2" descr="C:\Users\Alejandra\AppData\Local\Microsoft\Windows\Temporary Internet Files\0010210f.bmp"/>
          <p:cNvPicPr>
            <a:picLocks noChangeAspect="1" noChangeArrowheads="1"/>
          </p:cNvPicPr>
          <p:nvPr/>
        </p:nvPicPr>
        <p:blipFill>
          <a:blip r:embed="rId2"/>
          <a:srcRect/>
          <a:stretch>
            <a:fillRect/>
          </a:stretch>
        </p:blipFill>
        <p:spPr bwMode="auto">
          <a:xfrm>
            <a:off x="3071802" y="2143116"/>
            <a:ext cx="3500462" cy="406829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28596" y="357166"/>
            <a:ext cx="8001056"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accent2">
                    <a:lumMod val="40000"/>
                    <a:lumOff val="60000"/>
                  </a:schemeClr>
                </a:solidFill>
                <a:effectLst/>
                <a:ea typeface="Calibri" pitchFamily="34" charset="0"/>
                <a:cs typeface="Arial" pitchFamily="34" charset="0"/>
              </a:rPr>
              <a:t>Características particulares de los huesos:</a:t>
            </a:r>
          </a:p>
          <a:p>
            <a:pPr marL="0" marR="0" lvl="0" indent="0" algn="ctr" defTabSz="914400" rtl="0" eaLnBrk="1" fontAlgn="base" latinLnBrk="0" hangingPunct="1">
              <a:lnSpc>
                <a:spcPct val="100000"/>
              </a:lnSpc>
              <a:spcBef>
                <a:spcPct val="0"/>
              </a:spcBef>
              <a:spcAft>
                <a:spcPct val="0"/>
              </a:spcAft>
              <a:buClrTx/>
              <a:buSzTx/>
              <a:buFontTx/>
              <a:buNone/>
              <a:tabLst/>
            </a:pPr>
            <a:endParaRPr lang="es-MX" sz="2400" b="1" dirty="0" smtClean="0">
              <a:ea typeface="Calibri" pitchFamily="34" charset="0"/>
              <a:cs typeface="Arial" pitchFamily="34" charset="0"/>
            </a:endParaRPr>
          </a:p>
          <a:p>
            <a:pPr fontAlgn="base">
              <a:spcBef>
                <a:spcPct val="0"/>
              </a:spcBef>
              <a:spcAft>
                <a:spcPct val="0"/>
              </a:spcAft>
            </a:pPr>
            <a:r>
              <a:rPr lang="es-MX" dirty="0" smtClean="0"/>
              <a:t>− Nombre del hueso                                                                                                                        − Identificación del hueso                                                                                                                − Posición anatómica                                                                                                                       − Situación en el cuerpo                                                                                                                  − Clasificación por su forma                                                                                                            − Porciones y partes más importantes                                                                                          − Detalles óseos destacados</a:t>
            </a:r>
          </a:p>
          <a:p>
            <a:pPr fontAlgn="base">
              <a:spcBef>
                <a:spcPct val="0"/>
              </a:spcBef>
              <a:spcAft>
                <a:spcPct val="0"/>
              </a:spcAft>
            </a:pPr>
            <a:endParaRPr lang="es-MX" dirty="0" smtClean="0"/>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2400" b="1" i="0" u="none" strike="noStrike" cap="none" normalizeH="0" baseline="0" dirty="0" smtClean="0">
              <a:ln>
                <a:noFill/>
              </a:ln>
              <a:solidFill>
                <a:schemeClr val="tx1"/>
              </a:solidFill>
              <a:effectLst/>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357166"/>
            <a:ext cx="8001056" cy="6278642"/>
          </a:xfrm>
          <a:prstGeom prst="rect">
            <a:avLst/>
          </a:prstGeom>
          <a:noFill/>
        </p:spPr>
        <p:txBody>
          <a:bodyPr wrap="square" rtlCol="0">
            <a:spAutoFit/>
          </a:bodyPr>
          <a:lstStyle/>
          <a:p>
            <a:pPr algn="ctr"/>
            <a:r>
              <a:rPr lang="es-MX" sz="2400" b="1" dirty="0" smtClean="0"/>
              <a:t>ARTROLOGÍA</a:t>
            </a:r>
          </a:p>
          <a:p>
            <a:pPr algn="ctr"/>
            <a:endParaRPr lang="es-MX" sz="2400" b="1" dirty="0" smtClean="0"/>
          </a:p>
          <a:p>
            <a:pPr algn="ctr"/>
            <a:r>
              <a:rPr lang="es-MX" dirty="0" smtClean="0"/>
              <a:t>Estudia las articulaciones.</a:t>
            </a:r>
          </a:p>
          <a:p>
            <a:pPr algn="ctr"/>
            <a:endParaRPr lang="es-MX" dirty="0" smtClean="0"/>
          </a:p>
          <a:p>
            <a:pPr algn="ctr"/>
            <a:r>
              <a:rPr lang="es-MX" sz="2400" b="1" dirty="0" smtClean="0"/>
              <a:t>Concepto de articulación</a:t>
            </a:r>
          </a:p>
          <a:p>
            <a:pPr algn="just"/>
            <a:r>
              <a:rPr lang="es-MX" dirty="0" smtClean="0"/>
              <a:t>Las articulaciones o junturas son el conjunto de estructuras que unen dos o más componentes rígidos del esqueleto, ya sea huesos o cartílagos.</a:t>
            </a:r>
          </a:p>
          <a:p>
            <a:pPr algn="just"/>
            <a:endParaRPr lang="es-MX" dirty="0" smtClean="0"/>
          </a:p>
          <a:p>
            <a:pPr algn="just"/>
            <a:endParaRPr lang="es-MX" dirty="0" smtClean="0"/>
          </a:p>
          <a:p>
            <a:pPr algn="just"/>
            <a:endParaRPr lang="es-MX" dirty="0" smtClean="0"/>
          </a:p>
          <a:p>
            <a:pPr algn="just"/>
            <a:endParaRPr lang="es-MX" dirty="0" smtClean="0"/>
          </a:p>
          <a:p>
            <a:pPr algn="just"/>
            <a:endParaRPr lang="es-MX" dirty="0" smtClean="0"/>
          </a:p>
          <a:p>
            <a:pPr algn="just"/>
            <a:endParaRPr lang="es-MX" dirty="0" smtClean="0"/>
          </a:p>
          <a:p>
            <a:pPr algn="just"/>
            <a:endParaRPr lang="es-MX" dirty="0" smtClean="0"/>
          </a:p>
          <a:p>
            <a:pPr algn="just"/>
            <a:endParaRPr lang="es-MX" dirty="0" smtClean="0"/>
          </a:p>
          <a:p>
            <a:pPr algn="ctr"/>
            <a:r>
              <a:rPr lang="es-MX" sz="2400" b="1" dirty="0" smtClean="0"/>
              <a:t>Funciones de las articulaciones</a:t>
            </a:r>
          </a:p>
          <a:p>
            <a:pPr lvl="0">
              <a:buBlip>
                <a:blip r:embed="rId2"/>
              </a:buBlip>
            </a:pPr>
            <a:r>
              <a:rPr lang="es-MX" dirty="0" smtClean="0"/>
              <a:t>  Constituyen lugares o puntos de unión del esqueleto.</a:t>
            </a:r>
          </a:p>
          <a:p>
            <a:pPr lvl="0">
              <a:buBlip>
                <a:blip r:embed="rId2"/>
              </a:buBlip>
            </a:pPr>
            <a:r>
              <a:rPr lang="es-MX" dirty="0" smtClean="0"/>
              <a:t>  En muchas de ellas se realizan los movimientos mecánicos del esqueleto, proporcionándole al mismo, elasticidad y plasticidad.</a:t>
            </a:r>
          </a:p>
          <a:p>
            <a:pPr lvl="0">
              <a:buBlip>
                <a:blip r:embed="rId2"/>
              </a:buBlip>
            </a:pPr>
            <a:r>
              <a:rPr lang="es-MX" dirty="0" smtClean="0"/>
              <a:t>  Son lugares de crecimiento de los huesos.</a:t>
            </a:r>
          </a:p>
        </p:txBody>
      </p:sp>
      <p:sp>
        <p:nvSpPr>
          <p:cNvPr id="5" name="4 Flecha abajo"/>
          <p:cNvSpPr/>
          <p:nvPr/>
        </p:nvSpPr>
        <p:spPr>
          <a:xfrm>
            <a:off x="4500562" y="857232"/>
            <a:ext cx="71438"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accent3">
                  <a:lumMod val="60000"/>
                  <a:lumOff val="40000"/>
                </a:schemeClr>
              </a:solidFill>
            </a:endParaRPr>
          </a:p>
        </p:txBody>
      </p:sp>
      <p:pic>
        <p:nvPicPr>
          <p:cNvPr id="6" name="5 Imagen" descr="http://www.reshealth.org/images/greystone/sm_0389.gif"/>
          <p:cNvPicPr/>
          <p:nvPr/>
        </p:nvPicPr>
        <p:blipFill>
          <a:blip r:embed="rId3"/>
          <a:srcRect/>
          <a:stretch>
            <a:fillRect/>
          </a:stretch>
        </p:blipFill>
        <p:spPr bwMode="auto">
          <a:xfrm>
            <a:off x="3214678" y="2714620"/>
            <a:ext cx="2143140" cy="2428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500043"/>
            <a:ext cx="7858180" cy="2996205"/>
          </a:xfrm>
          <a:prstGeom prst="rect">
            <a:avLst/>
          </a:prstGeom>
          <a:noFill/>
        </p:spPr>
        <p:txBody>
          <a:bodyPr wrap="square" rtlCol="0">
            <a:spAutoFit/>
          </a:bodyPr>
          <a:lstStyle/>
          <a:p>
            <a:pPr algn="ctr"/>
            <a:r>
              <a:rPr lang="es-MX" sz="2400" b="1" dirty="0" smtClean="0"/>
              <a:t>Tipos de articulaciones. Filogenia </a:t>
            </a:r>
          </a:p>
          <a:p>
            <a:pPr algn="ctr"/>
            <a:r>
              <a:rPr lang="es-MX" sz="2400" dirty="0" smtClean="0"/>
              <a:t> </a:t>
            </a:r>
          </a:p>
          <a:p>
            <a:pPr algn="ctr"/>
            <a:r>
              <a:rPr lang="es-MX" dirty="0" smtClean="0"/>
              <a:t>Se desarrollan dos clases de articulaciones:</a:t>
            </a:r>
          </a:p>
          <a:p>
            <a:pPr algn="ctr"/>
            <a:endParaRPr lang="es-MX" dirty="0" smtClean="0"/>
          </a:p>
          <a:p>
            <a:pPr algn="ctr"/>
            <a:endParaRPr lang="es-MX" dirty="0" smtClean="0"/>
          </a:p>
          <a:p>
            <a:pPr algn="just"/>
            <a:r>
              <a:rPr lang="es-MX" dirty="0" smtClean="0"/>
              <a:t>Una primitiva                                                    La otra es más avanzada</a:t>
            </a:r>
          </a:p>
          <a:p>
            <a:pPr algn="just"/>
            <a:endParaRPr lang="es-MX" sz="2400" dirty="0" smtClean="0"/>
          </a:p>
          <a:p>
            <a:pPr algn="just"/>
            <a:r>
              <a:rPr lang="es-MX" sz="2400" dirty="0" smtClean="0"/>
              <a:t>  </a:t>
            </a:r>
            <a:endParaRPr lang="es-MX" dirty="0" smtClean="0"/>
          </a:p>
          <a:p>
            <a:pPr indent="228600">
              <a:lnSpc>
                <a:spcPct val="115000"/>
              </a:lnSpc>
              <a:spcAft>
                <a:spcPts val="1000"/>
              </a:spcAft>
            </a:pPr>
            <a:r>
              <a:rPr lang="es-MX" dirty="0" smtClean="0"/>
              <a:t>                                                          </a:t>
            </a:r>
            <a:endParaRPr lang="es-MX" sz="2400" dirty="0"/>
          </a:p>
        </p:txBody>
      </p:sp>
      <p:sp>
        <p:nvSpPr>
          <p:cNvPr id="4" name="3 Flecha abajo"/>
          <p:cNvSpPr/>
          <p:nvPr/>
        </p:nvSpPr>
        <p:spPr>
          <a:xfrm>
            <a:off x="4214810" y="928670"/>
            <a:ext cx="214314"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Flecha izquierda, derecha y arriba"/>
          <p:cNvSpPr/>
          <p:nvPr/>
        </p:nvSpPr>
        <p:spPr>
          <a:xfrm>
            <a:off x="1357290" y="1571612"/>
            <a:ext cx="5786478" cy="500066"/>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Flecha abajo"/>
          <p:cNvSpPr/>
          <p:nvPr/>
        </p:nvSpPr>
        <p:spPr>
          <a:xfrm>
            <a:off x="1357290" y="2428868"/>
            <a:ext cx="14287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abajo"/>
          <p:cNvSpPr/>
          <p:nvPr/>
        </p:nvSpPr>
        <p:spPr>
          <a:xfrm>
            <a:off x="6929454" y="2428868"/>
            <a:ext cx="14287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142844" y="3071810"/>
            <a:ext cx="3857652" cy="2585323"/>
          </a:xfrm>
          <a:prstGeom prst="rect">
            <a:avLst/>
          </a:prstGeom>
          <a:noFill/>
        </p:spPr>
        <p:txBody>
          <a:bodyPr wrap="square" rtlCol="0">
            <a:spAutoFit/>
          </a:bodyPr>
          <a:lstStyle/>
          <a:p>
            <a:pPr algn="ctr"/>
            <a:r>
              <a:rPr lang="es-MX" dirty="0" smtClean="0"/>
              <a:t>Típica de los vertebrados inferiores de vida acuática, que se caracteriza por que los huesos están unidos de forma continua por medio de tejido conectivo fibrosos o cartilaginoso, lo cual limita su capacidad de movimientos.</a:t>
            </a:r>
          </a:p>
          <a:p>
            <a:pPr algn="ctr"/>
            <a:endParaRPr lang="es-MX" dirty="0"/>
          </a:p>
        </p:txBody>
      </p:sp>
      <p:sp>
        <p:nvSpPr>
          <p:cNvPr id="10" name="9 CuadroTexto"/>
          <p:cNvSpPr txBox="1"/>
          <p:nvPr/>
        </p:nvSpPr>
        <p:spPr>
          <a:xfrm>
            <a:off x="4357686" y="3143248"/>
            <a:ext cx="4214842" cy="3139321"/>
          </a:xfrm>
          <a:prstGeom prst="rect">
            <a:avLst/>
          </a:prstGeom>
          <a:noFill/>
        </p:spPr>
        <p:txBody>
          <a:bodyPr wrap="square" rtlCol="0">
            <a:spAutoFit/>
          </a:bodyPr>
          <a:lstStyle/>
          <a:p>
            <a:pPr algn="ctr"/>
            <a:r>
              <a:rPr lang="es-MX" dirty="0" smtClean="0"/>
              <a:t>Propia de los vertebrados superiores de vida terrestre, en la cual los huesos están unidos de forma discontinua, es decir, que presentan hendiduras o cavidades entre ellos, como consecuencia de la reabsorción del tejido intermedio situado entre los huesos, lo que permite realizar movimientos más amplios.</a:t>
            </a:r>
          </a:p>
          <a:p>
            <a:endParaRPr lang="es-MX"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571480"/>
            <a:ext cx="7500990" cy="5816977"/>
          </a:xfrm>
          <a:prstGeom prst="rect">
            <a:avLst/>
          </a:prstGeom>
          <a:noFill/>
        </p:spPr>
        <p:txBody>
          <a:bodyPr wrap="square" rtlCol="0">
            <a:spAutoFit/>
          </a:bodyPr>
          <a:lstStyle/>
          <a:p>
            <a:pPr algn="ctr"/>
            <a:r>
              <a:rPr lang="es-MX" sz="2400" b="1" dirty="0" smtClean="0"/>
              <a:t>Desarrollo de las articulaciones en el humano</a:t>
            </a:r>
          </a:p>
          <a:p>
            <a:pPr algn="ctr"/>
            <a:endParaRPr lang="es-MX" sz="2400" b="1" dirty="0" smtClean="0"/>
          </a:p>
          <a:p>
            <a:pPr algn="ctr"/>
            <a:r>
              <a:rPr lang="es-MX" dirty="0" smtClean="0"/>
              <a:t> El desarrollo de las articulaciones en el humano refleja el proceso filogenético de adaptación de los animales al medio que les rodea.</a:t>
            </a:r>
          </a:p>
          <a:p>
            <a:pPr algn="ctr"/>
            <a:endParaRPr lang="es-MX" dirty="0" smtClean="0"/>
          </a:p>
          <a:p>
            <a:pPr algn="ctr"/>
            <a:endParaRPr lang="es-MX" dirty="0" smtClean="0"/>
          </a:p>
          <a:p>
            <a:pPr algn="ctr"/>
            <a:r>
              <a:rPr lang="es-MX" dirty="0" smtClean="0"/>
              <a:t>Las articulaciones se desarrollan a partir del mismo tipo de tejido que se desarrollaron los huesos.</a:t>
            </a:r>
          </a:p>
          <a:p>
            <a:pPr algn="ctr"/>
            <a:endParaRPr lang="es-MX" dirty="0" smtClean="0"/>
          </a:p>
          <a:p>
            <a:pPr algn="ctr"/>
            <a:endParaRPr lang="es-MX" dirty="0" smtClean="0"/>
          </a:p>
          <a:p>
            <a:pPr algn="ctr"/>
            <a:r>
              <a:rPr lang="es-MX" dirty="0" smtClean="0"/>
              <a:t>Huesos que se desarrollan por osificación u </a:t>
            </a:r>
            <a:r>
              <a:rPr lang="es-MX" dirty="0" err="1" smtClean="0"/>
              <a:t>osteogénesis</a:t>
            </a:r>
            <a:r>
              <a:rPr lang="es-MX" dirty="0" smtClean="0"/>
              <a:t> membranosa quedan unidos por tejido conectivo fibroso, y los que se desarrollan por osificación u </a:t>
            </a:r>
            <a:r>
              <a:rPr lang="es-MX" dirty="0" err="1" smtClean="0"/>
              <a:t>osteogénesis</a:t>
            </a:r>
            <a:r>
              <a:rPr lang="es-MX" dirty="0" smtClean="0"/>
              <a:t> cartilaginoso. En estos tipos de articulaciones los huesos se unen de forma continua y pueden llegar tardíamente a calcificarse hasta transformarse en uniones más solidas llamadas </a:t>
            </a:r>
            <a:r>
              <a:rPr lang="es-MX" dirty="0" err="1" smtClean="0"/>
              <a:t>sinostosis</a:t>
            </a:r>
            <a:r>
              <a:rPr lang="es-MX" dirty="0" smtClean="0"/>
              <a:t> que limitan aún más su movilidad.   </a:t>
            </a:r>
          </a:p>
          <a:p>
            <a:pPr algn="ctr"/>
            <a:endParaRPr lang="es-MX" dirty="0" smtClean="0"/>
          </a:p>
          <a:p>
            <a:pPr algn="ctr"/>
            <a:endParaRPr lang="es-MX" dirty="0"/>
          </a:p>
        </p:txBody>
      </p:sp>
      <p:sp>
        <p:nvSpPr>
          <p:cNvPr id="3" name="2 Flecha abajo"/>
          <p:cNvSpPr/>
          <p:nvPr/>
        </p:nvSpPr>
        <p:spPr>
          <a:xfrm>
            <a:off x="4429124" y="1285860"/>
            <a:ext cx="14287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Flecha abajo"/>
          <p:cNvSpPr/>
          <p:nvPr/>
        </p:nvSpPr>
        <p:spPr>
          <a:xfrm>
            <a:off x="4429124" y="2571744"/>
            <a:ext cx="14287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Flecha abajo"/>
          <p:cNvSpPr/>
          <p:nvPr/>
        </p:nvSpPr>
        <p:spPr>
          <a:xfrm>
            <a:off x="4429124" y="3643314"/>
            <a:ext cx="14287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428604"/>
            <a:ext cx="7929618" cy="7848302"/>
          </a:xfrm>
          <a:prstGeom prst="rect">
            <a:avLst/>
          </a:prstGeom>
          <a:noFill/>
        </p:spPr>
        <p:txBody>
          <a:bodyPr wrap="square" rtlCol="0">
            <a:spAutoFit/>
          </a:bodyPr>
          <a:lstStyle/>
          <a:p>
            <a:pPr algn="ctr"/>
            <a:r>
              <a:rPr lang="es-MX" dirty="0" smtClean="0"/>
              <a:t> La zona intermedia que une los huesos en formación experimenta grandes cambios, apareciendo varias vacuolas que al reunirse forman una hendidura llamada cavidad articular y parte de la zona intermedia se transforma en tejido cartilaginoso, generalmente de tipo hialino, que cubre las superficies articulares de los huesos, constituyendo el cartílago articular.</a:t>
            </a:r>
          </a:p>
          <a:p>
            <a:pPr algn="ctr"/>
            <a:endParaRPr lang="es-MX" dirty="0" smtClean="0"/>
          </a:p>
          <a:p>
            <a:pPr algn="ctr"/>
            <a:endParaRPr lang="es-MX" dirty="0" smtClean="0"/>
          </a:p>
          <a:p>
            <a:pPr algn="ctr"/>
            <a:r>
              <a:rPr lang="es-MX" dirty="0" smtClean="0"/>
              <a:t>En determinadas regiones articulares, parte del tejido intermedio primitivo se convierte en cartílago fibroso, dando lugar a los fibrocartílagos </a:t>
            </a:r>
            <a:r>
              <a:rPr lang="es-MX" dirty="0" err="1" smtClean="0"/>
              <a:t>intraarticulares</a:t>
            </a:r>
            <a:r>
              <a:rPr lang="es-MX" dirty="0" smtClean="0"/>
              <a:t>, que facilitan la adaptación de las superficies óseas incongruentes.</a:t>
            </a:r>
          </a:p>
          <a:p>
            <a:pPr algn="ctr"/>
            <a:endParaRPr lang="es-MX" dirty="0" smtClean="0"/>
          </a:p>
          <a:p>
            <a:pPr algn="ctr"/>
            <a:endParaRPr lang="es-MX" dirty="0" smtClean="0"/>
          </a:p>
          <a:p>
            <a:pPr algn="ctr"/>
            <a:r>
              <a:rPr lang="es-MX" dirty="0" smtClean="0"/>
              <a:t>La parte periférica de la zona intermedia se conserva, formando un manguito fibroso llamado cápsula articular, que mantiene la unión de ambas extremidades óseas.</a:t>
            </a:r>
          </a:p>
          <a:p>
            <a:pPr algn="ctr"/>
            <a:endParaRPr lang="es-MX" dirty="0" smtClean="0"/>
          </a:p>
          <a:p>
            <a:pPr algn="ctr"/>
            <a:endParaRPr lang="es-MX" dirty="0" smtClean="0"/>
          </a:p>
          <a:p>
            <a:pPr algn="ctr"/>
            <a:r>
              <a:rPr lang="es-MX" dirty="0" smtClean="0"/>
              <a:t>la articulación así formada presenta una cavidad, por lo cual es considerada de tipo discontinua, que se caracteriza por tener movimientos.</a:t>
            </a:r>
          </a:p>
          <a:p>
            <a:pPr algn="ctr"/>
            <a:endParaRPr lang="es-MX" dirty="0" smtClean="0"/>
          </a:p>
          <a:p>
            <a:pPr algn="ctr"/>
            <a:endParaRPr lang="es-MX" dirty="0" smtClean="0"/>
          </a:p>
          <a:p>
            <a:pPr algn="ctr"/>
            <a:endParaRPr lang="es-MX" dirty="0" smtClean="0"/>
          </a:p>
          <a:p>
            <a:pPr algn="ctr"/>
            <a:r>
              <a:rPr lang="es-MX" dirty="0" smtClean="0"/>
              <a:t>   </a:t>
            </a:r>
          </a:p>
          <a:p>
            <a:pPr algn="ctr"/>
            <a:endParaRPr lang="es-MX" dirty="0" smtClean="0"/>
          </a:p>
          <a:p>
            <a:r>
              <a:rPr lang="es-MX" dirty="0" smtClean="0"/>
              <a:t> </a:t>
            </a:r>
            <a:endParaRPr lang="es-MX" dirty="0"/>
          </a:p>
        </p:txBody>
      </p:sp>
      <p:sp>
        <p:nvSpPr>
          <p:cNvPr id="4" name="3 Flecha abajo"/>
          <p:cNvSpPr/>
          <p:nvPr/>
        </p:nvSpPr>
        <p:spPr>
          <a:xfrm>
            <a:off x="4500562" y="2143116"/>
            <a:ext cx="14287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Flecha abajo"/>
          <p:cNvSpPr/>
          <p:nvPr/>
        </p:nvSpPr>
        <p:spPr>
          <a:xfrm>
            <a:off x="4500562" y="3857628"/>
            <a:ext cx="14287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Flecha abajo"/>
          <p:cNvSpPr/>
          <p:nvPr/>
        </p:nvSpPr>
        <p:spPr>
          <a:xfrm>
            <a:off x="4429124" y="5214950"/>
            <a:ext cx="14287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428604"/>
            <a:ext cx="7715304" cy="830997"/>
          </a:xfrm>
          <a:prstGeom prst="rect">
            <a:avLst/>
          </a:prstGeom>
          <a:noFill/>
        </p:spPr>
        <p:txBody>
          <a:bodyPr wrap="square" rtlCol="0">
            <a:spAutoFit/>
          </a:bodyPr>
          <a:lstStyle/>
          <a:p>
            <a:pPr algn="ctr"/>
            <a:r>
              <a:rPr lang="es-MX" sz="2400" b="1" dirty="0" smtClean="0"/>
              <a:t>Clasificación de articulaciones</a:t>
            </a:r>
            <a:r>
              <a:rPr lang="es-MX" dirty="0" smtClean="0"/>
              <a:t> </a:t>
            </a:r>
          </a:p>
          <a:p>
            <a:pPr algn="ctr"/>
            <a:endParaRPr lang="es-MX" sz="2400" dirty="0"/>
          </a:p>
        </p:txBody>
      </p:sp>
      <p:sp>
        <p:nvSpPr>
          <p:cNvPr id="3" name="2 Flecha izquierda, derecha y arriba"/>
          <p:cNvSpPr/>
          <p:nvPr/>
        </p:nvSpPr>
        <p:spPr>
          <a:xfrm rot="10800000">
            <a:off x="1285852" y="1000106"/>
            <a:ext cx="6643734" cy="500067"/>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CuadroTexto"/>
          <p:cNvSpPr txBox="1"/>
          <p:nvPr/>
        </p:nvSpPr>
        <p:spPr>
          <a:xfrm>
            <a:off x="0" y="1285860"/>
            <a:ext cx="3000364" cy="2785378"/>
          </a:xfrm>
          <a:prstGeom prst="rect">
            <a:avLst/>
          </a:prstGeom>
          <a:noFill/>
        </p:spPr>
        <p:txBody>
          <a:bodyPr wrap="square" rtlCol="0">
            <a:spAutoFit/>
          </a:bodyPr>
          <a:lstStyle/>
          <a:p>
            <a:pPr algn="ctr"/>
            <a:r>
              <a:rPr lang="es-MX" sz="1750" dirty="0" smtClean="0"/>
              <a:t>La más sobresaliente de las clasificaciones antiguas fue propuesta por Galeno (130-200 n. e.) </a:t>
            </a:r>
          </a:p>
          <a:p>
            <a:pPr algn="ctr"/>
            <a:endParaRPr lang="es-MX" sz="1750" dirty="0" smtClean="0"/>
          </a:p>
          <a:p>
            <a:pPr algn="ctr"/>
            <a:r>
              <a:rPr lang="es-MX" sz="1750" dirty="0" smtClean="0"/>
              <a:t> </a:t>
            </a:r>
            <a:r>
              <a:rPr lang="es-MX" sz="1750" b="1" dirty="0" smtClean="0"/>
              <a:t>Diartrosis</a:t>
            </a:r>
            <a:r>
              <a:rPr lang="es-MX" sz="1750" dirty="0" smtClean="0"/>
              <a:t> a las que tenían gran movilidad y </a:t>
            </a:r>
            <a:r>
              <a:rPr lang="es-MX" sz="1750" b="1" dirty="0" smtClean="0"/>
              <a:t>sinartrosis</a:t>
            </a:r>
            <a:r>
              <a:rPr lang="es-MX" sz="1750" dirty="0" smtClean="0"/>
              <a:t> a las que carecían de movimientos. </a:t>
            </a:r>
            <a:endParaRPr lang="es-MX" sz="1750" dirty="0"/>
          </a:p>
        </p:txBody>
      </p:sp>
      <p:sp>
        <p:nvSpPr>
          <p:cNvPr id="8" name="7 Flecha abajo"/>
          <p:cNvSpPr/>
          <p:nvPr/>
        </p:nvSpPr>
        <p:spPr>
          <a:xfrm>
            <a:off x="1357290" y="2643182"/>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3071802" y="1571612"/>
            <a:ext cx="3214710" cy="2585323"/>
          </a:xfrm>
          <a:prstGeom prst="rect">
            <a:avLst/>
          </a:prstGeom>
          <a:noFill/>
        </p:spPr>
        <p:txBody>
          <a:bodyPr wrap="square" rtlCol="0">
            <a:spAutoFit/>
          </a:bodyPr>
          <a:lstStyle/>
          <a:p>
            <a:r>
              <a:rPr lang="es-MX" dirty="0" smtClean="0"/>
              <a:t>J</a:t>
            </a:r>
            <a:r>
              <a:rPr lang="es-MX" sz="1750" dirty="0" smtClean="0"/>
              <a:t>. B. </a:t>
            </a:r>
            <a:r>
              <a:rPr lang="es-MX" sz="1750" dirty="0" err="1" smtClean="0"/>
              <a:t>Winslow</a:t>
            </a:r>
            <a:r>
              <a:rPr lang="es-MX" sz="1750" dirty="0" smtClean="0"/>
              <a:t> (1669-1760) agregó una tercera:</a:t>
            </a:r>
          </a:p>
          <a:p>
            <a:endParaRPr lang="es-MX" sz="1750" dirty="0" smtClean="0"/>
          </a:p>
          <a:p>
            <a:pPr algn="ctr"/>
            <a:r>
              <a:rPr lang="es-MX" sz="1750" dirty="0" smtClean="0"/>
              <a:t>La </a:t>
            </a:r>
            <a:r>
              <a:rPr lang="es-MX" sz="1750" b="1" dirty="0" smtClean="0"/>
              <a:t>anfiartrosis</a:t>
            </a:r>
            <a:r>
              <a:rPr lang="es-MX" sz="1750" dirty="0" smtClean="0"/>
              <a:t>, considerada como intermedia por presentar movimientos limitados. </a:t>
            </a:r>
          </a:p>
          <a:p>
            <a:endParaRPr lang="es-MX" dirty="0" smtClean="0"/>
          </a:p>
          <a:p>
            <a:endParaRPr lang="es-MX" dirty="0"/>
          </a:p>
        </p:txBody>
      </p:sp>
      <p:sp>
        <p:nvSpPr>
          <p:cNvPr id="10" name="9 Flecha abajo"/>
          <p:cNvSpPr/>
          <p:nvPr/>
        </p:nvSpPr>
        <p:spPr>
          <a:xfrm>
            <a:off x="4500562" y="2143116"/>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a:off x="6215074" y="1643050"/>
            <a:ext cx="2786050" cy="1754326"/>
          </a:xfrm>
          <a:prstGeom prst="rect">
            <a:avLst/>
          </a:prstGeom>
          <a:noFill/>
        </p:spPr>
        <p:txBody>
          <a:bodyPr wrap="square" rtlCol="0">
            <a:spAutoFit/>
          </a:bodyPr>
          <a:lstStyle/>
          <a:p>
            <a:pPr algn="ctr"/>
            <a:r>
              <a:rPr lang="es-MX" dirty="0" smtClean="0"/>
              <a:t>J. </a:t>
            </a:r>
            <a:r>
              <a:rPr lang="es-MX" dirty="0" err="1" smtClean="0"/>
              <a:t>Bichat</a:t>
            </a:r>
            <a:r>
              <a:rPr lang="es-MX" dirty="0" smtClean="0"/>
              <a:t> (1771-1802) denominó a estas articulaciones con los nombres de </a:t>
            </a:r>
            <a:r>
              <a:rPr lang="es-MX" b="1" dirty="0" smtClean="0"/>
              <a:t>movibles</a:t>
            </a:r>
            <a:r>
              <a:rPr lang="es-MX" dirty="0" smtClean="0"/>
              <a:t>, </a:t>
            </a:r>
            <a:r>
              <a:rPr lang="es-MX" b="1" dirty="0" smtClean="0"/>
              <a:t>inmovibles</a:t>
            </a:r>
            <a:r>
              <a:rPr lang="es-MX" dirty="0" smtClean="0"/>
              <a:t> y </a:t>
            </a:r>
            <a:r>
              <a:rPr lang="es-MX" b="1" dirty="0" err="1" smtClean="0"/>
              <a:t>semimovibles</a:t>
            </a:r>
            <a:r>
              <a:rPr lang="es-MX" b="1" dirty="0" smtClean="0"/>
              <a:t>.</a:t>
            </a:r>
            <a:r>
              <a:rPr lang="es-MX" dirty="0" smtClean="0"/>
              <a:t> </a:t>
            </a:r>
            <a:endParaRPr lang="es-MX" dirty="0"/>
          </a:p>
        </p:txBody>
      </p:sp>
      <p:sp>
        <p:nvSpPr>
          <p:cNvPr id="12" name="11 CuadroTexto"/>
          <p:cNvSpPr txBox="1"/>
          <p:nvPr/>
        </p:nvSpPr>
        <p:spPr>
          <a:xfrm>
            <a:off x="428596" y="5648942"/>
            <a:ext cx="8358246" cy="923330"/>
          </a:xfrm>
          <a:prstGeom prst="rect">
            <a:avLst/>
          </a:prstGeom>
          <a:noFill/>
        </p:spPr>
        <p:txBody>
          <a:bodyPr wrap="square" rtlCol="0">
            <a:spAutoFit/>
          </a:bodyPr>
          <a:lstStyle/>
          <a:p>
            <a:pPr algn="just"/>
            <a:r>
              <a:rPr lang="es-MX" dirty="0" smtClean="0"/>
              <a:t>En la actualidad la clasificación aceptada internacionalmente (Nómina anatómica) se basa en las características de su unión, distinguiéndose tres tipos de articulaciones: </a:t>
            </a:r>
            <a:r>
              <a:rPr lang="es-MX" b="1" dirty="0" smtClean="0"/>
              <a:t>fibrosas,</a:t>
            </a:r>
            <a:r>
              <a:rPr lang="es-MX" dirty="0" smtClean="0"/>
              <a:t> </a:t>
            </a:r>
            <a:r>
              <a:rPr lang="es-MX" b="1" dirty="0" smtClean="0"/>
              <a:t>cartilaginosas </a:t>
            </a:r>
            <a:r>
              <a:rPr lang="es-MX" dirty="0" smtClean="0"/>
              <a:t>y </a:t>
            </a:r>
            <a:r>
              <a:rPr lang="es-MX" b="1" dirty="0" smtClean="0"/>
              <a:t>sinoviales.</a:t>
            </a:r>
            <a:endParaRPr lang="es-MX" b="1" dirty="0"/>
          </a:p>
        </p:txBody>
      </p:sp>
      <p:pic>
        <p:nvPicPr>
          <p:cNvPr id="17410" name="Picture 2" descr="http://www.monografias.com/trabajos45/histologia-articulaciones/Image58.gif"/>
          <p:cNvPicPr>
            <a:picLocks noChangeAspect="1" noChangeArrowheads="1"/>
          </p:cNvPicPr>
          <p:nvPr/>
        </p:nvPicPr>
        <p:blipFill>
          <a:blip r:embed="rId2"/>
          <a:srcRect/>
          <a:stretch>
            <a:fillRect/>
          </a:stretch>
        </p:blipFill>
        <p:spPr bwMode="auto">
          <a:xfrm>
            <a:off x="142844" y="4286256"/>
            <a:ext cx="1571636" cy="1363577"/>
          </a:xfrm>
          <a:prstGeom prst="rect">
            <a:avLst/>
          </a:prstGeom>
          <a:noFill/>
        </p:spPr>
      </p:pic>
      <p:pic>
        <p:nvPicPr>
          <p:cNvPr id="17412" name="Picture 4" descr="http://www.monografias.com/trabajos45/histologia-articulaciones/Image48.gif"/>
          <p:cNvPicPr>
            <a:picLocks noChangeAspect="1" noChangeArrowheads="1"/>
          </p:cNvPicPr>
          <p:nvPr/>
        </p:nvPicPr>
        <p:blipFill>
          <a:blip r:embed="rId3"/>
          <a:srcRect/>
          <a:stretch>
            <a:fillRect/>
          </a:stretch>
        </p:blipFill>
        <p:spPr bwMode="auto">
          <a:xfrm>
            <a:off x="1714480" y="4286256"/>
            <a:ext cx="1428760" cy="1423045"/>
          </a:xfrm>
          <a:prstGeom prst="rect">
            <a:avLst/>
          </a:prstGeom>
          <a:noFill/>
        </p:spPr>
      </p:pic>
      <p:pic>
        <p:nvPicPr>
          <p:cNvPr id="17414" name="Picture 6" descr="http://recursos.cnice.mec.es/biosfera/alumno/3ESO/locomotor/img/esquelet/colvrtbl.jpg"/>
          <p:cNvPicPr>
            <a:picLocks noChangeAspect="1" noChangeArrowheads="1"/>
          </p:cNvPicPr>
          <p:nvPr/>
        </p:nvPicPr>
        <p:blipFill>
          <a:blip r:embed="rId4" cstate="print"/>
          <a:srcRect/>
          <a:stretch>
            <a:fillRect/>
          </a:stretch>
        </p:blipFill>
        <p:spPr bwMode="auto">
          <a:xfrm>
            <a:off x="4214810" y="3503628"/>
            <a:ext cx="750335" cy="22113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500042"/>
            <a:ext cx="7715304" cy="5062924"/>
          </a:xfrm>
          <a:prstGeom prst="rect">
            <a:avLst/>
          </a:prstGeom>
          <a:noFill/>
        </p:spPr>
        <p:txBody>
          <a:bodyPr wrap="square" rtlCol="0">
            <a:spAutoFit/>
          </a:bodyPr>
          <a:lstStyle/>
          <a:p>
            <a:pPr algn="ctr"/>
            <a:r>
              <a:rPr lang="es-MX" sz="1700" b="1" i="1" dirty="0" smtClean="0">
                <a:solidFill>
                  <a:schemeClr val="accent3">
                    <a:lumMod val="60000"/>
                    <a:lumOff val="40000"/>
                  </a:schemeClr>
                </a:solidFill>
              </a:rPr>
              <a:t>Articulaciones fibrosas </a:t>
            </a:r>
          </a:p>
          <a:p>
            <a:pPr algn="ctr"/>
            <a:endParaRPr lang="es-MX" sz="1700" b="1" i="1" dirty="0" smtClean="0">
              <a:solidFill>
                <a:schemeClr val="accent3">
                  <a:lumMod val="60000"/>
                  <a:lumOff val="40000"/>
                </a:schemeClr>
              </a:solidFill>
            </a:endParaRPr>
          </a:p>
          <a:p>
            <a:pPr algn="ctr"/>
            <a:r>
              <a:rPr lang="es-MX" sz="1700" dirty="0" smtClean="0"/>
              <a:t>Los huesos que participan en ellas se mantienen unidos de forma continua por medio de tejido conectivo fibroso, se desarrollan directamente del tejido conectivo embrionario por </a:t>
            </a:r>
            <a:r>
              <a:rPr lang="es-MX" sz="1700" dirty="0" err="1" smtClean="0"/>
              <a:t>osteogénesis</a:t>
            </a:r>
            <a:r>
              <a:rPr lang="es-MX" sz="1700" dirty="0" smtClean="0"/>
              <a:t> membranosa y carecen de movimientos </a:t>
            </a:r>
          </a:p>
          <a:p>
            <a:pPr algn="ctr"/>
            <a:endParaRPr lang="es-MX" sz="1700" dirty="0" smtClean="0">
              <a:solidFill>
                <a:schemeClr val="accent3">
                  <a:lumMod val="60000"/>
                  <a:lumOff val="40000"/>
                </a:schemeClr>
              </a:solidFill>
            </a:endParaRPr>
          </a:p>
          <a:p>
            <a:pPr algn="ctr"/>
            <a:r>
              <a:rPr lang="es-MX" sz="1700" dirty="0" smtClean="0"/>
              <a:t>En las articulaciones fibrosas se pueden distinguir  las siguientes variedades: </a:t>
            </a:r>
            <a:endParaRPr lang="es-MX" sz="1700" dirty="0" smtClean="0">
              <a:solidFill>
                <a:schemeClr val="accent3">
                  <a:lumMod val="60000"/>
                  <a:lumOff val="40000"/>
                </a:schemeClr>
              </a:solidFill>
            </a:endParaRPr>
          </a:p>
          <a:p>
            <a:pPr algn="just"/>
            <a:r>
              <a:rPr lang="es-MX" sz="1700" dirty="0" smtClean="0"/>
              <a:t>Las </a:t>
            </a:r>
            <a:r>
              <a:rPr lang="es-MX" sz="1700" b="1" dirty="0" err="1" smtClean="0"/>
              <a:t>sindesmosis</a:t>
            </a:r>
            <a:r>
              <a:rPr lang="es-MX" sz="1700" dirty="0" smtClean="0"/>
              <a:t> están formadas por membranas y ligamentos.</a:t>
            </a:r>
          </a:p>
          <a:p>
            <a:pPr algn="just"/>
            <a:endParaRPr lang="es-MX" sz="1700" dirty="0" smtClean="0"/>
          </a:p>
          <a:p>
            <a:pPr algn="just"/>
            <a:r>
              <a:rPr lang="es-MX" sz="1700" dirty="0" smtClean="0"/>
              <a:t>Las </a:t>
            </a:r>
            <a:r>
              <a:rPr lang="es-MX" sz="1700" b="1" dirty="0" smtClean="0"/>
              <a:t>suturas</a:t>
            </a:r>
            <a:r>
              <a:rPr lang="es-MX" sz="1700" dirty="0" smtClean="0"/>
              <a:t> constituidas por una delgada capa de tejido fibroso y sólo se encuentran entre los huesos de la cabeza que se desarrollan por </a:t>
            </a:r>
            <a:r>
              <a:rPr lang="es-MX" sz="1700" dirty="0" err="1" smtClean="0"/>
              <a:t>osteogénesis</a:t>
            </a:r>
            <a:r>
              <a:rPr lang="es-MX" sz="1700" dirty="0" smtClean="0"/>
              <a:t> membranosa, o sea, en la calvaría y parte de la cara. Los bordes de los huesos que componen las suturas presentan formas variadas, llamándose sutura </a:t>
            </a:r>
            <a:r>
              <a:rPr lang="es-MX" sz="1700" u="sng" dirty="0" err="1" smtClean="0"/>
              <a:t>serrata</a:t>
            </a:r>
            <a:r>
              <a:rPr lang="es-MX" sz="1700" dirty="0" smtClean="0"/>
              <a:t> la que se parece al borde dentado de una sierra, </a:t>
            </a:r>
            <a:r>
              <a:rPr lang="es-MX" sz="1700" u="sng" dirty="0" smtClean="0"/>
              <a:t>escamosa</a:t>
            </a:r>
            <a:r>
              <a:rPr lang="es-MX" sz="1700" dirty="0" smtClean="0"/>
              <a:t> cuando sus bordes están cortados a bisel, y </a:t>
            </a:r>
            <a:r>
              <a:rPr lang="es-MX" sz="1700" u="sng" dirty="0" smtClean="0"/>
              <a:t>plana</a:t>
            </a:r>
            <a:r>
              <a:rPr lang="es-MX" sz="1700" dirty="0" smtClean="0"/>
              <a:t> la que tiene sus bordes lisos como se observa entre los huesos nasales.  </a:t>
            </a:r>
          </a:p>
        </p:txBody>
      </p:sp>
      <p:pic>
        <p:nvPicPr>
          <p:cNvPr id="16388" name="Picture 4" descr="http://www.ecoaldea.com/img/craneo2.jpg"/>
          <p:cNvPicPr>
            <a:picLocks noChangeAspect="1" noChangeArrowheads="1"/>
          </p:cNvPicPr>
          <p:nvPr/>
        </p:nvPicPr>
        <p:blipFill>
          <a:blip r:embed="rId2"/>
          <a:srcRect/>
          <a:stretch>
            <a:fillRect/>
          </a:stretch>
        </p:blipFill>
        <p:spPr bwMode="auto">
          <a:xfrm>
            <a:off x="7429520" y="5258527"/>
            <a:ext cx="1643074" cy="152805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596" y="428604"/>
            <a:ext cx="8215370" cy="5478423"/>
          </a:xfrm>
          <a:prstGeom prst="rect">
            <a:avLst/>
          </a:prstGeom>
          <a:noFill/>
        </p:spPr>
        <p:txBody>
          <a:bodyPr wrap="square" rtlCol="0">
            <a:spAutoFit/>
          </a:bodyPr>
          <a:lstStyle/>
          <a:p>
            <a:pPr algn="ctr"/>
            <a:r>
              <a:rPr lang="es-MX" b="1" dirty="0" smtClean="0"/>
              <a:t> </a:t>
            </a:r>
            <a:r>
              <a:rPr lang="es-MX" sz="2400" b="1" dirty="0" smtClean="0">
                <a:solidFill>
                  <a:schemeClr val="accent3">
                    <a:lumMod val="60000"/>
                    <a:lumOff val="40000"/>
                  </a:schemeClr>
                </a:solidFill>
              </a:rPr>
              <a:t>Articulaciones cartilaginosas</a:t>
            </a:r>
          </a:p>
          <a:p>
            <a:pPr algn="ctr"/>
            <a:endParaRPr lang="es-MX" sz="2400" b="1" dirty="0" smtClean="0">
              <a:solidFill>
                <a:schemeClr val="accent3">
                  <a:lumMod val="60000"/>
                  <a:lumOff val="40000"/>
                </a:schemeClr>
              </a:solidFill>
            </a:endParaRPr>
          </a:p>
          <a:p>
            <a:pPr algn="ctr"/>
            <a:endParaRPr lang="es-MX" sz="2400" b="1" dirty="0" smtClean="0">
              <a:solidFill>
                <a:schemeClr val="accent3">
                  <a:lumMod val="60000"/>
                  <a:lumOff val="40000"/>
                </a:schemeClr>
              </a:solidFill>
            </a:endParaRPr>
          </a:p>
          <a:p>
            <a:pPr algn="ctr"/>
            <a:r>
              <a:rPr lang="es-MX" sz="2000" dirty="0" smtClean="0"/>
              <a:t>Los huesos se encuentran unidos de forma continua por tejido cartilaginoso, los cuales se han desarrollado mediante las </a:t>
            </a:r>
            <a:r>
              <a:rPr lang="es-MX" sz="2000" dirty="0" err="1" smtClean="0"/>
              <a:t>osteogénesis</a:t>
            </a:r>
            <a:r>
              <a:rPr lang="es-MX" sz="2000" dirty="0" smtClean="0"/>
              <a:t> cartilaginosa y carecen o tienen poca movilidad.</a:t>
            </a:r>
          </a:p>
          <a:p>
            <a:pPr algn="ctr"/>
            <a:endParaRPr lang="es-MX" sz="2000" dirty="0" smtClean="0"/>
          </a:p>
          <a:p>
            <a:pPr algn="ctr"/>
            <a:r>
              <a:rPr lang="es-MX" sz="2000" dirty="0" smtClean="0"/>
              <a:t>De acuerdo con la estructura del tejido cartilaginoso (hialino o fibroso), se distinguen dos variedades de articulaciones cartilaginosas: </a:t>
            </a:r>
          </a:p>
          <a:p>
            <a:pPr algn="ctr"/>
            <a:endParaRPr lang="es-MX" sz="2000" dirty="0" smtClean="0"/>
          </a:p>
          <a:p>
            <a:pPr algn="ctr"/>
            <a:endParaRPr lang="es-MX" sz="2000" dirty="0" smtClean="0"/>
          </a:p>
          <a:p>
            <a:pPr algn="just"/>
            <a:r>
              <a:rPr lang="es-MX" sz="2000" b="1" dirty="0" err="1" smtClean="0"/>
              <a:t>Sincondrosis</a:t>
            </a:r>
            <a:r>
              <a:rPr lang="es-MX" sz="2000" dirty="0" smtClean="0"/>
              <a:t> (articulación cartilaginosa primaria) la unión de los huesos se realiza por cartílago hialino, el cual constituye una parte persistente del esqueleto cartilaginoso embrionario que actúa generalmente como una unión temporal.</a:t>
            </a:r>
          </a:p>
          <a:p>
            <a:pPr algn="ctr"/>
            <a:endParaRPr lang="es-MX"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428604"/>
            <a:ext cx="7858180" cy="2308324"/>
          </a:xfrm>
          <a:prstGeom prst="rect">
            <a:avLst/>
          </a:prstGeom>
          <a:noFill/>
        </p:spPr>
        <p:txBody>
          <a:bodyPr wrap="square" rtlCol="0">
            <a:spAutoFit/>
          </a:bodyPr>
          <a:lstStyle/>
          <a:p>
            <a:pPr algn="just"/>
            <a:r>
              <a:rPr lang="es-MX" dirty="0" smtClean="0"/>
              <a:t>En la </a:t>
            </a:r>
            <a:r>
              <a:rPr lang="es-MX" b="1" dirty="0" smtClean="0"/>
              <a:t>sínfisis</a:t>
            </a:r>
            <a:r>
              <a:rPr lang="es-MX" dirty="0" smtClean="0"/>
              <a:t> (articulación cartilaginosa secundaria) la unión entre los huesos se produce por cartílago fibroso o fibrocartílago, que se halla separado de los huesos por finas capas de cartílago hialino. Este tipo de articulación es considerada como una unión permanente, ya que persiste durante toda la vida y actúan de amortiguadores entre los huesos donde se encuentran, presentando algún movimiento, por ejemplo: en la sínfisis púbica de los coxales y en los discos intervertebrales.</a:t>
            </a:r>
          </a:p>
        </p:txBody>
      </p:sp>
      <p:pic>
        <p:nvPicPr>
          <p:cNvPr id="3" name="2 Imagen" descr="http://www.fotosearch.es/comp/LIF/LIF151/ribcage-esternon-clavicula_~ca202021.jpg"/>
          <p:cNvPicPr/>
          <p:nvPr/>
        </p:nvPicPr>
        <p:blipFill>
          <a:blip r:embed="rId2"/>
          <a:srcRect/>
          <a:stretch>
            <a:fillRect/>
          </a:stretch>
        </p:blipFill>
        <p:spPr bwMode="auto">
          <a:xfrm>
            <a:off x="3362324" y="3000372"/>
            <a:ext cx="2566997"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42910" y="214290"/>
            <a:ext cx="7858180" cy="4308872"/>
          </a:xfrm>
          <a:prstGeom prst="rect">
            <a:avLst/>
          </a:prstGeom>
          <a:noFill/>
        </p:spPr>
        <p:txBody>
          <a:bodyPr wrap="square" rtlCol="0">
            <a:spAutoFit/>
          </a:bodyPr>
          <a:lstStyle/>
          <a:p>
            <a:pPr algn="ctr"/>
            <a:r>
              <a:rPr lang="es-MX" sz="2000" b="1" dirty="0" smtClean="0">
                <a:solidFill>
                  <a:schemeClr val="accent3">
                    <a:lumMod val="60000"/>
                    <a:lumOff val="40000"/>
                  </a:schemeClr>
                </a:solidFill>
              </a:rPr>
              <a:t>Articulaciones sinoviales </a:t>
            </a:r>
          </a:p>
          <a:p>
            <a:pPr algn="ctr"/>
            <a:endParaRPr lang="es-MX" sz="2000" b="1" dirty="0" smtClean="0">
              <a:solidFill>
                <a:schemeClr val="accent3">
                  <a:lumMod val="60000"/>
                  <a:lumOff val="40000"/>
                </a:schemeClr>
              </a:solidFill>
            </a:endParaRPr>
          </a:p>
          <a:p>
            <a:pPr algn="ctr"/>
            <a:r>
              <a:rPr lang="es-MX" dirty="0" smtClean="0"/>
              <a:t>Se caracterizan porque la unión de los huesos es discontinua al presentar una cavidad entre ellos, lo que le proporciona movilidad, estando los huesos realmente unidos por una cápsula articular reforzada por ligamentos. La cápsula articular está tapizada internamente por la membrana sinovial, de donde recibe su nombre este tipo de articulación.</a:t>
            </a:r>
          </a:p>
          <a:p>
            <a:pPr algn="ctr"/>
            <a:endParaRPr lang="es-MX" dirty="0" smtClean="0"/>
          </a:p>
          <a:p>
            <a:pPr algn="just"/>
            <a:r>
              <a:rPr lang="es-MX" dirty="0" smtClean="0"/>
              <a:t>La </a:t>
            </a:r>
            <a:r>
              <a:rPr lang="es-MX" u="sng" dirty="0" smtClean="0"/>
              <a:t>cavidad </a:t>
            </a:r>
            <a:r>
              <a:rPr lang="es-MX" u="sng" dirty="0" smtClean="0"/>
              <a:t>articular</a:t>
            </a:r>
          </a:p>
          <a:p>
            <a:pPr algn="just"/>
            <a:endParaRPr lang="es-MX" dirty="0" smtClean="0"/>
          </a:p>
          <a:p>
            <a:pPr algn="just"/>
            <a:r>
              <a:rPr lang="es-MX" dirty="0" smtClean="0"/>
              <a:t>La </a:t>
            </a:r>
            <a:r>
              <a:rPr lang="es-MX" u="sng" dirty="0" smtClean="0"/>
              <a:t>cápsula </a:t>
            </a:r>
            <a:r>
              <a:rPr lang="es-MX" u="sng" dirty="0" smtClean="0"/>
              <a:t>articular</a:t>
            </a:r>
            <a:r>
              <a:rPr lang="es-MX" dirty="0" smtClean="0"/>
              <a:t>.</a:t>
            </a:r>
          </a:p>
          <a:p>
            <a:pPr algn="just"/>
            <a:endParaRPr lang="es-MX" dirty="0" smtClean="0"/>
          </a:p>
          <a:p>
            <a:pPr algn="just"/>
            <a:r>
              <a:rPr lang="es-MX" dirty="0" smtClean="0"/>
              <a:t>La </a:t>
            </a:r>
            <a:r>
              <a:rPr lang="es-MX" u="sng" dirty="0" smtClean="0"/>
              <a:t>membrana </a:t>
            </a:r>
            <a:r>
              <a:rPr lang="es-MX" u="sng" dirty="0" smtClean="0"/>
              <a:t>sinovial.</a:t>
            </a:r>
          </a:p>
          <a:p>
            <a:pPr algn="ctr"/>
            <a:endParaRPr lang="es-MX" dirty="0" smtClean="0"/>
          </a:p>
        </p:txBody>
      </p:sp>
      <p:pic>
        <p:nvPicPr>
          <p:cNvPr id="3" name="Picture 2" descr="http://www.si-educa.net/basico/img/ct/161.gif"/>
          <p:cNvPicPr>
            <a:picLocks noChangeAspect="1" noChangeArrowheads="1"/>
          </p:cNvPicPr>
          <p:nvPr/>
        </p:nvPicPr>
        <p:blipFill>
          <a:blip r:embed="rId2"/>
          <a:srcRect/>
          <a:stretch>
            <a:fillRect/>
          </a:stretch>
        </p:blipFill>
        <p:spPr bwMode="auto">
          <a:xfrm>
            <a:off x="3986988" y="2571744"/>
            <a:ext cx="2799590" cy="278608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42910" y="714356"/>
            <a:ext cx="8001056" cy="1107996"/>
          </a:xfrm>
          <a:prstGeom prst="rect">
            <a:avLst/>
          </a:prstGeom>
          <a:noFill/>
        </p:spPr>
        <p:txBody>
          <a:bodyPr wrap="square" rtlCol="0">
            <a:spAutoFit/>
          </a:bodyPr>
          <a:lstStyle/>
          <a:p>
            <a:pPr algn="ctr"/>
            <a:r>
              <a:rPr lang="es-MX" sz="2400" b="1" dirty="0"/>
              <a:t>GENERALIDADES DEL SISTEMA OSTEOMIOALRTICULAR (SOMA) O APARATA LOCOMOTOR</a:t>
            </a:r>
            <a:endParaRPr lang="es-MX" sz="2400" dirty="0"/>
          </a:p>
          <a:p>
            <a:pPr algn="ctr"/>
            <a:endParaRPr lang="es-MX" dirty="0"/>
          </a:p>
        </p:txBody>
      </p:sp>
      <p:sp>
        <p:nvSpPr>
          <p:cNvPr id="4" name="3 CuadroTexto"/>
          <p:cNvSpPr txBox="1"/>
          <p:nvPr/>
        </p:nvSpPr>
        <p:spPr>
          <a:xfrm>
            <a:off x="571472" y="2285992"/>
            <a:ext cx="8001056" cy="2585323"/>
          </a:xfrm>
          <a:prstGeom prst="rect">
            <a:avLst/>
          </a:prstGeom>
          <a:noFill/>
        </p:spPr>
        <p:txBody>
          <a:bodyPr wrap="square" rtlCol="0">
            <a:spAutoFit/>
          </a:bodyPr>
          <a:lstStyle/>
          <a:p>
            <a:r>
              <a:rPr lang="es-MX" sz="2000" b="1" dirty="0" smtClean="0"/>
              <a:t>CONCEPTO </a:t>
            </a:r>
            <a:r>
              <a:rPr lang="es-MX" b="1" dirty="0" smtClean="0"/>
              <a:t>                      </a:t>
            </a:r>
            <a:r>
              <a:rPr lang="es-MX" sz="2000" dirty="0" smtClean="0"/>
              <a:t>Conjunto </a:t>
            </a:r>
            <a:r>
              <a:rPr lang="es-MX" sz="2000" dirty="0"/>
              <a:t>de órganos que realiza la función de locomoción, o mejor dicho, de mecánica animal</a:t>
            </a:r>
            <a:r>
              <a:rPr lang="es-MX" sz="2000" dirty="0" smtClean="0"/>
              <a:t>.</a:t>
            </a:r>
          </a:p>
          <a:p>
            <a:endParaRPr lang="es-MX" sz="2000" dirty="0"/>
          </a:p>
          <a:p>
            <a:pPr algn="ctr"/>
            <a:endParaRPr lang="es-MX" sz="2000" b="1" dirty="0" smtClean="0"/>
          </a:p>
          <a:p>
            <a:pPr algn="ctr"/>
            <a:r>
              <a:rPr lang="es-MX" sz="2400" b="1" dirty="0"/>
              <a:t>Unidad del sistema osteomioarticular </a:t>
            </a:r>
            <a:r>
              <a:rPr lang="es-MX" sz="2400" b="1" dirty="0" smtClean="0"/>
              <a:t>  </a:t>
            </a:r>
            <a:r>
              <a:rPr lang="es-MX" sz="2000" b="1" dirty="0" smtClean="0"/>
              <a:t>             </a:t>
            </a:r>
          </a:p>
          <a:p>
            <a:r>
              <a:rPr lang="es-MX" sz="2000" b="1" dirty="0" smtClean="0"/>
              <a:t>                                                           </a:t>
            </a:r>
            <a:endParaRPr lang="es-MX" sz="2000" b="1" dirty="0"/>
          </a:p>
          <a:p>
            <a:endParaRPr lang="es-MX" sz="2000" dirty="0"/>
          </a:p>
          <a:p>
            <a:r>
              <a:rPr lang="es-MX" b="1" dirty="0" smtClean="0"/>
              <a:t> </a:t>
            </a:r>
            <a:r>
              <a:rPr lang="es-MX" dirty="0" smtClean="0"/>
              <a:t>ORIGEN                 </a:t>
            </a:r>
            <a:r>
              <a:rPr lang="es-MX" dirty="0" smtClean="0"/>
              <a:t>          </a:t>
            </a:r>
            <a:r>
              <a:rPr lang="es-MX" dirty="0" smtClean="0"/>
              <a:t>ESTRUCTURAL       </a:t>
            </a:r>
            <a:r>
              <a:rPr lang="es-MX" dirty="0" smtClean="0"/>
              <a:t>           </a:t>
            </a:r>
            <a:r>
              <a:rPr lang="es-MX" dirty="0" smtClean="0"/>
              <a:t>FUNCIONAL</a:t>
            </a:r>
          </a:p>
        </p:txBody>
      </p:sp>
      <p:sp>
        <p:nvSpPr>
          <p:cNvPr id="5" name="4 Flecha derecha"/>
          <p:cNvSpPr/>
          <p:nvPr/>
        </p:nvSpPr>
        <p:spPr>
          <a:xfrm>
            <a:off x="2357422" y="2357430"/>
            <a:ext cx="78581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Flecha derecha"/>
          <p:cNvSpPr/>
          <p:nvPr/>
        </p:nvSpPr>
        <p:spPr>
          <a:xfrm rot="10800000">
            <a:off x="1357290" y="4214817"/>
            <a:ext cx="3286148" cy="214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Flecha derecha"/>
          <p:cNvSpPr/>
          <p:nvPr/>
        </p:nvSpPr>
        <p:spPr>
          <a:xfrm>
            <a:off x="4643438" y="4214818"/>
            <a:ext cx="285752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 name="11 Conector recto"/>
          <p:cNvCxnSpPr/>
          <p:nvPr/>
        </p:nvCxnSpPr>
        <p:spPr>
          <a:xfrm rot="16200000" flipH="1">
            <a:off x="4446984" y="4089801"/>
            <a:ext cx="392909" cy="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500042"/>
            <a:ext cx="7929618" cy="2585323"/>
          </a:xfrm>
          <a:prstGeom prst="rect">
            <a:avLst/>
          </a:prstGeom>
          <a:noFill/>
        </p:spPr>
        <p:txBody>
          <a:bodyPr wrap="square" rtlCol="0">
            <a:spAutoFit/>
          </a:bodyPr>
          <a:lstStyle/>
          <a:p>
            <a:pPr algn="just"/>
            <a:r>
              <a:rPr lang="es-MX" b="1" dirty="0" smtClean="0"/>
              <a:t>Características </a:t>
            </a:r>
            <a:r>
              <a:rPr lang="es-MX" b="1" dirty="0" smtClean="0"/>
              <a:t>de las articulaciones sinoviales</a:t>
            </a:r>
          </a:p>
          <a:p>
            <a:r>
              <a:rPr lang="es-MX" dirty="0" smtClean="0"/>
              <a:t>FORMA DE UNIÓN: Discontinua, con cavidad articular                                                                                    MEDIO DE UNIÓN: Cápsula articular con membranas sinovial y ligamentos de refuerzo                         </a:t>
            </a:r>
          </a:p>
          <a:p>
            <a:r>
              <a:rPr lang="es-MX" dirty="0" smtClean="0"/>
              <a:t>MOVIMIENTOS: Si tiene                                                                                                                                               CARAS ARTICULARES: Recubiertas con cartílagos articulares                                                                     Algunas con FIBROCARTILAGOS INTRAARTICULARES ( disco, menisco y labro)</a:t>
            </a:r>
          </a:p>
          <a:p>
            <a:pPr algn="just"/>
            <a:endParaRPr lang="es-MX"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28596" y="428604"/>
            <a:ext cx="8072494" cy="2862322"/>
          </a:xfrm>
          <a:prstGeom prst="rect">
            <a:avLst/>
          </a:prstGeom>
          <a:noFill/>
        </p:spPr>
        <p:txBody>
          <a:bodyPr wrap="square" rtlCol="0">
            <a:spAutoFit/>
          </a:bodyPr>
          <a:lstStyle/>
          <a:p>
            <a:r>
              <a:rPr lang="es-MX" dirty="0" smtClean="0"/>
              <a:t> </a:t>
            </a:r>
            <a:r>
              <a:rPr lang="es-MX" b="1" dirty="0" smtClean="0"/>
              <a:t>Clasificación de las articulaciones sinoviales. </a:t>
            </a:r>
            <a:r>
              <a:rPr lang="es-MX" dirty="0" smtClean="0"/>
              <a:t>Las articulaciones sinoviales  se pueden clasificar de diferentes maneras, teniendo en cuenta distintos factores:                                                                                           </a:t>
            </a:r>
          </a:p>
          <a:p>
            <a:r>
              <a:rPr lang="es-MX" dirty="0" smtClean="0"/>
              <a:t>− El número de caras articulares.                                                                                                              − La presencia o no de fibrocartílagos.                                                                                                  − Si son o no anatómicamente independientes y funcionalmente únicas.                          </a:t>
            </a:r>
          </a:p>
          <a:p>
            <a:r>
              <a:rPr lang="es-MX" dirty="0" smtClean="0"/>
              <a:t>− La forma de las caras articulares.                                                                                                          − La función que está determinada por el número de ejes de movimiento. </a:t>
            </a:r>
            <a:endParaRPr lang="es-MX" dirty="0"/>
          </a:p>
        </p:txBody>
      </p:sp>
      <p:pic>
        <p:nvPicPr>
          <p:cNvPr id="4" name="3 Imagen" descr="http://www.anatomiahumana.ucv.cl/kine1/fotos1/hombro2.jpg"/>
          <p:cNvPicPr/>
          <p:nvPr/>
        </p:nvPicPr>
        <p:blipFill>
          <a:blip r:embed="rId2"/>
          <a:srcRect/>
          <a:stretch>
            <a:fillRect/>
          </a:stretch>
        </p:blipFill>
        <p:spPr bwMode="auto">
          <a:xfrm>
            <a:off x="1285852" y="3214686"/>
            <a:ext cx="2571768" cy="3357586"/>
          </a:xfrm>
          <a:prstGeom prst="rect">
            <a:avLst/>
          </a:prstGeom>
          <a:noFill/>
          <a:ln w="9525">
            <a:noFill/>
            <a:miter lim="800000"/>
            <a:headEnd/>
            <a:tailEnd/>
          </a:ln>
        </p:spPr>
      </p:pic>
      <p:pic>
        <p:nvPicPr>
          <p:cNvPr id="5" name="4 Imagen" descr="http://www.reshealth.org/images/greystone/sm_0276.gif"/>
          <p:cNvPicPr/>
          <p:nvPr/>
        </p:nvPicPr>
        <p:blipFill>
          <a:blip r:embed="rId3"/>
          <a:srcRect/>
          <a:stretch>
            <a:fillRect/>
          </a:stretch>
        </p:blipFill>
        <p:spPr bwMode="auto">
          <a:xfrm>
            <a:off x="4500562" y="3286125"/>
            <a:ext cx="2571768"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500042"/>
            <a:ext cx="7500990" cy="5078313"/>
          </a:xfrm>
          <a:prstGeom prst="rect">
            <a:avLst/>
          </a:prstGeom>
          <a:noFill/>
        </p:spPr>
        <p:txBody>
          <a:bodyPr wrap="square" rtlCol="0">
            <a:spAutoFit/>
          </a:bodyPr>
          <a:lstStyle/>
          <a:p>
            <a:pPr algn="just"/>
            <a:r>
              <a:rPr lang="es-MX" b="1" dirty="0" smtClean="0"/>
              <a:t>Articulación </a:t>
            </a:r>
            <a:r>
              <a:rPr lang="es-MX" b="1" dirty="0" err="1" smtClean="0"/>
              <a:t>trocoidea</a:t>
            </a:r>
            <a:r>
              <a:rPr lang="es-MX" b="1" dirty="0" smtClean="0"/>
              <a:t> o cilíndrica.</a:t>
            </a:r>
            <a:r>
              <a:rPr lang="es-MX" dirty="0" smtClean="0"/>
              <a:t> </a:t>
            </a:r>
          </a:p>
          <a:p>
            <a:pPr algn="just"/>
            <a:endParaRPr lang="es-MX" dirty="0" smtClean="0"/>
          </a:p>
          <a:p>
            <a:pPr algn="just"/>
            <a:r>
              <a:rPr lang="es-MX" dirty="0" smtClean="0"/>
              <a:t>                            Ejemplo: axis</a:t>
            </a:r>
          </a:p>
          <a:p>
            <a:pPr algn="just"/>
            <a:endParaRPr lang="es-MX" dirty="0" smtClean="0"/>
          </a:p>
          <a:p>
            <a:pPr algn="just"/>
            <a:endParaRPr lang="es-MX" dirty="0" smtClean="0"/>
          </a:p>
          <a:p>
            <a:pPr algn="just"/>
            <a:endParaRPr lang="es-MX" dirty="0" smtClean="0"/>
          </a:p>
          <a:p>
            <a:pPr algn="just"/>
            <a:endParaRPr lang="es-MX" dirty="0" smtClean="0"/>
          </a:p>
          <a:p>
            <a:pPr algn="just"/>
            <a:r>
              <a:rPr lang="es-MX" b="1" dirty="0" smtClean="0"/>
              <a:t>Articulación </a:t>
            </a:r>
            <a:r>
              <a:rPr lang="es-MX" b="1" dirty="0" err="1" smtClean="0"/>
              <a:t>troclear</a:t>
            </a:r>
            <a:r>
              <a:rPr lang="es-MX" b="1" dirty="0" smtClean="0"/>
              <a:t> o </a:t>
            </a:r>
            <a:r>
              <a:rPr lang="es-MX" b="1" dirty="0" err="1" smtClean="0"/>
              <a:t>gínglimo</a:t>
            </a:r>
            <a:r>
              <a:rPr lang="es-MX" b="1" dirty="0" smtClean="0"/>
              <a:t>.</a:t>
            </a:r>
            <a:r>
              <a:rPr lang="es-MX" dirty="0" smtClean="0"/>
              <a:t> </a:t>
            </a:r>
          </a:p>
          <a:p>
            <a:pPr algn="just"/>
            <a:endParaRPr lang="es-MX" dirty="0" smtClean="0"/>
          </a:p>
          <a:p>
            <a:pPr algn="just"/>
            <a:endParaRPr lang="es-MX" dirty="0" smtClean="0"/>
          </a:p>
          <a:p>
            <a:pPr algn="just"/>
            <a:r>
              <a:rPr lang="es-MX" dirty="0" smtClean="0"/>
              <a:t>                            Ejemplo: codo, rodilla</a:t>
            </a:r>
          </a:p>
          <a:p>
            <a:pPr algn="just"/>
            <a:endParaRPr lang="es-MX" dirty="0" smtClean="0"/>
          </a:p>
          <a:p>
            <a:pPr algn="just"/>
            <a:endParaRPr lang="es-MX" dirty="0" smtClean="0"/>
          </a:p>
          <a:p>
            <a:pPr algn="just"/>
            <a:endParaRPr lang="es-MX" dirty="0" smtClean="0"/>
          </a:p>
          <a:p>
            <a:pPr algn="just"/>
            <a:r>
              <a:rPr lang="es-MX" b="1" dirty="0" smtClean="0"/>
              <a:t>Articulación </a:t>
            </a:r>
            <a:r>
              <a:rPr lang="es-MX" b="1" dirty="0" err="1" smtClean="0"/>
              <a:t>elipsoidea</a:t>
            </a:r>
            <a:r>
              <a:rPr lang="es-MX" b="1" dirty="0" smtClean="0"/>
              <a:t>.</a:t>
            </a:r>
          </a:p>
          <a:p>
            <a:pPr algn="just"/>
            <a:endParaRPr lang="es-MX" b="1" dirty="0" smtClean="0"/>
          </a:p>
          <a:p>
            <a:pPr algn="just"/>
            <a:endParaRPr lang="es-MX" b="1" dirty="0" smtClean="0"/>
          </a:p>
          <a:p>
            <a:pPr algn="just"/>
            <a:r>
              <a:rPr lang="es-MX" b="1" dirty="0" smtClean="0"/>
              <a:t>                               </a:t>
            </a:r>
            <a:r>
              <a:rPr lang="es-MX" dirty="0" smtClean="0"/>
              <a:t>Ejemplo: hombro, pierna </a:t>
            </a:r>
            <a:endParaRPr lang="es-MX" dirty="0"/>
          </a:p>
        </p:txBody>
      </p:sp>
      <p:pic>
        <p:nvPicPr>
          <p:cNvPr id="9218" name="Picture 2" descr="http://www.monografias.com/trabajos45/histologia-articulaciones/Image67.gif"/>
          <p:cNvPicPr>
            <a:picLocks noChangeAspect="1" noChangeArrowheads="1"/>
          </p:cNvPicPr>
          <p:nvPr/>
        </p:nvPicPr>
        <p:blipFill>
          <a:blip r:embed="rId2"/>
          <a:srcRect/>
          <a:stretch>
            <a:fillRect/>
          </a:stretch>
        </p:blipFill>
        <p:spPr bwMode="auto">
          <a:xfrm>
            <a:off x="1852600" y="895341"/>
            <a:ext cx="933450" cy="1390651"/>
          </a:xfrm>
          <a:prstGeom prst="rect">
            <a:avLst/>
          </a:prstGeom>
          <a:noFill/>
        </p:spPr>
      </p:pic>
      <p:pic>
        <p:nvPicPr>
          <p:cNvPr id="9220" name="Picture 4" descr="http://www.monografias.com/trabajos45/histologia-articulaciones/Image65.gif"/>
          <p:cNvPicPr>
            <a:picLocks noChangeAspect="1" noChangeArrowheads="1"/>
          </p:cNvPicPr>
          <p:nvPr/>
        </p:nvPicPr>
        <p:blipFill>
          <a:blip r:embed="rId3"/>
          <a:srcRect/>
          <a:stretch>
            <a:fillRect/>
          </a:stretch>
        </p:blipFill>
        <p:spPr bwMode="auto">
          <a:xfrm>
            <a:off x="1662101" y="2833690"/>
            <a:ext cx="1266825" cy="1095376"/>
          </a:xfrm>
          <a:prstGeom prst="rect">
            <a:avLst/>
          </a:prstGeom>
          <a:noFill/>
        </p:spPr>
      </p:pic>
      <p:pic>
        <p:nvPicPr>
          <p:cNvPr id="9222" name="Picture 6" descr="http://www.yogaartandscience.com/pblog/files/bones%20of%20hip%20and%20pelvis.png"/>
          <p:cNvPicPr>
            <a:picLocks noChangeAspect="1" noChangeArrowheads="1"/>
          </p:cNvPicPr>
          <p:nvPr/>
        </p:nvPicPr>
        <p:blipFill>
          <a:blip r:embed="rId4" cstate="print"/>
          <a:srcRect/>
          <a:stretch>
            <a:fillRect/>
          </a:stretch>
        </p:blipFill>
        <p:spPr bwMode="auto">
          <a:xfrm>
            <a:off x="1428728" y="4714884"/>
            <a:ext cx="1656589" cy="185738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357166"/>
            <a:ext cx="7929618" cy="2923877"/>
          </a:xfrm>
          <a:prstGeom prst="rect">
            <a:avLst/>
          </a:prstGeom>
          <a:noFill/>
        </p:spPr>
        <p:txBody>
          <a:bodyPr wrap="square" rtlCol="0">
            <a:spAutoFit/>
          </a:bodyPr>
          <a:lstStyle/>
          <a:p>
            <a:pPr algn="ctr"/>
            <a:r>
              <a:rPr lang="es-MX" sz="2000" b="1" dirty="0" smtClean="0"/>
              <a:t>Número de cara articulares</a:t>
            </a:r>
          </a:p>
          <a:p>
            <a:pPr algn="ctr"/>
            <a:endParaRPr lang="es-MX" sz="2000" b="1" dirty="0" smtClean="0"/>
          </a:p>
          <a:p>
            <a:pPr algn="ctr"/>
            <a:r>
              <a:rPr lang="es-MX" dirty="0" smtClean="0"/>
              <a:t>Estas se pueden clasificar en simples y compuestas.</a:t>
            </a:r>
          </a:p>
          <a:p>
            <a:pPr algn="ctr"/>
            <a:endParaRPr lang="es-MX" dirty="0" smtClean="0"/>
          </a:p>
          <a:p>
            <a:pPr lvl="0"/>
            <a:r>
              <a:rPr lang="es-MX" dirty="0" smtClean="0"/>
              <a:t>La </a:t>
            </a:r>
            <a:r>
              <a:rPr lang="es-MX" b="1" dirty="0" smtClean="0"/>
              <a:t>articulación simple </a:t>
            </a:r>
            <a:r>
              <a:rPr lang="es-MX" dirty="0" smtClean="0"/>
              <a:t>es el que tiene solamente dos caras articulares. Por ejemplo: las articulaciones </a:t>
            </a:r>
            <a:r>
              <a:rPr lang="es-MX" dirty="0" err="1" smtClean="0"/>
              <a:t>interfalángicas</a:t>
            </a:r>
            <a:r>
              <a:rPr lang="es-MX" dirty="0" smtClean="0"/>
              <a:t>.</a:t>
            </a:r>
          </a:p>
          <a:p>
            <a:pPr lvl="0"/>
            <a:r>
              <a:rPr lang="es-MX" dirty="0" smtClean="0"/>
              <a:t>La </a:t>
            </a:r>
            <a:r>
              <a:rPr lang="es-MX" b="1" dirty="0" smtClean="0"/>
              <a:t>articulación compuesta </a:t>
            </a:r>
            <a:r>
              <a:rPr lang="es-MX" dirty="0" smtClean="0"/>
              <a:t>es la que tiene más de dos caras articulares. Por ejemplo: la articulación del codo.</a:t>
            </a:r>
          </a:p>
          <a:p>
            <a:pPr lvl="0"/>
            <a:endParaRPr lang="es-MX" dirty="0" smtClean="0"/>
          </a:p>
          <a:p>
            <a:pPr algn="ctr"/>
            <a:r>
              <a:rPr lang="es-MX" dirty="0" smtClean="0"/>
              <a:t> </a:t>
            </a:r>
            <a:endParaRPr lang="es-MX"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CuadroTexto"/>
          <p:cNvSpPr txBox="1"/>
          <p:nvPr/>
        </p:nvSpPr>
        <p:spPr>
          <a:xfrm>
            <a:off x="428596" y="357166"/>
            <a:ext cx="7929618" cy="3693319"/>
          </a:xfrm>
          <a:prstGeom prst="rect">
            <a:avLst/>
          </a:prstGeom>
          <a:noFill/>
        </p:spPr>
        <p:txBody>
          <a:bodyPr wrap="square" rtlCol="0">
            <a:spAutoFit/>
          </a:bodyPr>
          <a:lstStyle/>
          <a:p>
            <a:pPr algn="just"/>
            <a:r>
              <a:rPr lang="es-MX" b="1" dirty="0" smtClean="0"/>
              <a:t>Articulación </a:t>
            </a:r>
            <a:r>
              <a:rPr lang="es-MX" b="1" dirty="0" err="1" smtClean="0"/>
              <a:t>condilar</a:t>
            </a:r>
            <a:r>
              <a:rPr lang="es-MX" b="1" dirty="0" smtClean="0"/>
              <a:t>.</a:t>
            </a:r>
            <a:r>
              <a:rPr lang="es-MX" dirty="0" smtClean="0"/>
              <a:t> </a:t>
            </a:r>
          </a:p>
          <a:p>
            <a:pPr algn="just"/>
            <a:endParaRPr lang="es-MX" dirty="0" smtClean="0"/>
          </a:p>
          <a:p>
            <a:pPr lvl="0" algn="just"/>
            <a:endParaRPr lang="es-MX" b="1" dirty="0" smtClean="0"/>
          </a:p>
          <a:p>
            <a:pPr lvl="0" algn="just"/>
            <a:r>
              <a:rPr lang="es-MX" b="1" dirty="0" smtClean="0"/>
              <a:t>Articulación en silla.</a:t>
            </a:r>
            <a:r>
              <a:rPr lang="es-MX" dirty="0" smtClean="0"/>
              <a:t> </a:t>
            </a:r>
          </a:p>
          <a:p>
            <a:pPr lvl="0" algn="just"/>
            <a:endParaRPr lang="es-MX" dirty="0" smtClean="0"/>
          </a:p>
          <a:p>
            <a:pPr lvl="0" algn="just"/>
            <a:endParaRPr lang="es-MX" dirty="0" smtClean="0"/>
          </a:p>
          <a:p>
            <a:pPr lvl="0" algn="just"/>
            <a:endParaRPr lang="es-MX" dirty="0" smtClean="0"/>
          </a:p>
          <a:p>
            <a:pPr lvl="0" algn="just"/>
            <a:endParaRPr lang="es-MX" dirty="0" smtClean="0"/>
          </a:p>
          <a:p>
            <a:pPr lvl="0" algn="just"/>
            <a:endParaRPr lang="es-MX" dirty="0" smtClean="0"/>
          </a:p>
          <a:p>
            <a:pPr lvl="0" algn="just"/>
            <a:endParaRPr lang="es-MX" dirty="0" smtClean="0"/>
          </a:p>
          <a:p>
            <a:pPr lvl="0" algn="just"/>
            <a:endParaRPr lang="es-MX" dirty="0" smtClean="0"/>
          </a:p>
          <a:p>
            <a:pPr lvl="0" algn="just"/>
            <a:endParaRPr lang="es-MX" dirty="0" smtClean="0"/>
          </a:p>
          <a:p>
            <a:pPr lvl="0" algn="just"/>
            <a:r>
              <a:rPr lang="es-MX" b="1" dirty="0" smtClean="0"/>
              <a:t>Articulación </a:t>
            </a:r>
            <a:r>
              <a:rPr lang="es-MX" b="1" dirty="0" err="1" smtClean="0"/>
              <a:t>esferoidea</a:t>
            </a:r>
            <a:r>
              <a:rPr lang="es-MX" b="1" dirty="0" smtClean="0"/>
              <a:t>. </a:t>
            </a:r>
            <a:endParaRPr lang="es-MX" dirty="0"/>
          </a:p>
        </p:txBody>
      </p:sp>
      <p:pic>
        <p:nvPicPr>
          <p:cNvPr id="8196" name="Picture 4" descr="http://www.cto-am.com/images/codo/huesoscodo.JPG"/>
          <p:cNvPicPr>
            <a:picLocks noChangeAspect="1" noChangeArrowheads="1"/>
          </p:cNvPicPr>
          <p:nvPr/>
        </p:nvPicPr>
        <p:blipFill>
          <a:blip r:embed="rId2"/>
          <a:srcRect/>
          <a:stretch>
            <a:fillRect/>
          </a:stretch>
        </p:blipFill>
        <p:spPr bwMode="auto">
          <a:xfrm>
            <a:off x="2285984" y="1577987"/>
            <a:ext cx="3929090" cy="1851013"/>
          </a:xfrm>
          <a:prstGeom prst="rect">
            <a:avLst/>
          </a:prstGeom>
          <a:noFill/>
        </p:spPr>
      </p:pic>
      <p:pic>
        <p:nvPicPr>
          <p:cNvPr id="8198" name="Picture 6" descr="http://www.nlm.nih.gov/medlineplus/spanish/ency/images/ency/fullsize/8811.jpg"/>
          <p:cNvPicPr>
            <a:picLocks noChangeAspect="1" noChangeArrowheads="1"/>
          </p:cNvPicPr>
          <p:nvPr/>
        </p:nvPicPr>
        <p:blipFill>
          <a:blip r:embed="rId3"/>
          <a:srcRect/>
          <a:stretch>
            <a:fillRect/>
          </a:stretch>
        </p:blipFill>
        <p:spPr bwMode="auto">
          <a:xfrm>
            <a:off x="2357422" y="4000504"/>
            <a:ext cx="3214710" cy="242889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285728"/>
            <a:ext cx="8286808" cy="6894195"/>
          </a:xfrm>
          <a:prstGeom prst="rect">
            <a:avLst/>
          </a:prstGeom>
          <a:noFill/>
        </p:spPr>
        <p:txBody>
          <a:bodyPr wrap="square" rtlCol="0">
            <a:spAutoFit/>
          </a:bodyPr>
          <a:lstStyle/>
          <a:p>
            <a:r>
              <a:rPr lang="es-MX" b="1" dirty="0" smtClean="0"/>
              <a:t>Articulación plana.</a:t>
            </a:r>
            <a:r>
              <a:rPr lang="es-MX" dirty="0" smtClean="0"/>
              <a:t> </a:t>
            </a:r>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pPr algn="ctr"/>
            <a:r>
              <a:rPr lang="es-MX" sz="2000" b="1" dirty="0" smtClean="0"/>
              <a:t>Orientaciones para el estudio de las articulaciones</a:t>
            </a:r>
          </a:p>
          <a:p>
            <a:r>
              <a:rPr lang="es-MX" sz="1600" b="1" dirty="0" smtClean="0">
                <a:solidFill>
                  <a:schemeClr val="accent3">
                    <a:lumMod val="60000"/>
                    <a:lumOff val="40000"/>
                  </a:schemeClr>
                </a:solidFill>
              </a:rPr>
              <a:t>Características regionales de las articulaciones:  </a:t>
            </a:r>
            <a:endParaRPr lang="es-MX" sz="1600" dirty="0" smtClean="0">
              <a:solidFill>
                <a:schemeClr val="accent3">
                  <a:lumMod val="60000"/>
                  <a:lumOff val="40000"/>
                </a:schemeClr>
              </a:solidFill>
            </a:endParaRPr>
          </a:p>
          <a:p>
            <a:pPr lvl="0"/>
            <a:r>
              <a:rPr lang="es-MX" sz="1600" dirty="0" smtClean="0"/>
              <a:t>- Tipo de articulación que existe o predomina en la región esquelética, de acuerdo con la clasificación por la estructura de su unión (fibrosa, cartilaginosa o sinovial).</a:t>
            </a:r>
          </a:p>
          <a:p>
            <a:pPr lvl="0"/>
            <a:r>
              <a:rPr lang="es-MX" sz="1600" dirty="0" smtClean="0"/>
              <a:t>- Nombre y situación de las articulaciones más destacadas de la región.</a:t>
            </a:r>
          </a:p>
          <a:p>
            <a:r>
              <a:rPr lang="es-MX" sz="1600" b="1" dirty="0" smtClean="0">
                <a:solidFill>
                  <a:schemeClr val="accent3">
                    <a:lumMod val="60000"/>
                    <a:lumOff val="40000"/>
                  </a:schemeClr>
                </a:solidFill>
              </a:rPr>
              <a:t>Características particulares de las articulaciones: </a:t>
            </a:r>
          </a:p>
          <a:p>
            <a:pPr lvl="0"/>
            <a:r>
              <a:rPr lang="es-MX" sz="1600" dirty="0" smtClean="0"/>
              <a:t>- Nombre de la articulación que generalmente se corresponde con el nombre de los huesos que la forman.</a:t>
            </a:r>
          </a:p>
          <a:p>
            <a:pPr lvl="0"/>
            <a:r>
              <a:rPr lang="es-MX" sz="1600" dirty="0" smtClean="0"/>
              <a:t>- Clasificación de las articulaciones por su estructura (fibrosa, cartilaginosa o sinovial) y determinar la variedad correspondiente.</a:t>
            </a:r>
          </a:p>
          <a:p>
            <a:r>
              <a:rPr lang="es-MX" sz="1600" b="1" dirty="0" smtClean="0">
                <a:solidFill>
                  <a:schemeClr val="accent3">
                    <a:lumMod val="60000"/>
                    <a:lumOff val="40000"/>
                  </a:schemeClr>
                </a:solidFill>
              </a:rPr>
              <a:t>Características específicas de las articulaciones sinoviales:</a:t>
            </a:r>
          </a:p>
          <a:p>
            <a:pPr lvl="0"/>
            <a:r>
              <a:rPr lang="es-MX" sz="1600" dirty="0" smtClean="0"/>
              <a:t>- Cavidad articular que está presente en todas estas articulaciones.</a:t>
            </a:r>
          </a:p>
          <a:p>
            <a:pPr lvl="0"/>
            <a:r>
              <a:rPr lang="es-MX" sz="1600" dirty="0" smtClean="0"/>
              <a:t>- Caras articulares de los huesos que la componen, las cuales están cubiertas de cartílago articular.</a:t>
            </a:r>
          </a:p>
          <a:p>
            <a:pPr algn="just"/>
            <a:endParaRPr lang="es-MX" dirty="0" smtClean="0"/>
          </a:p>
          <a:p>
            <a:pPr algn="ctr"/>
            <a:endParaRPr lang="es-MX" dirty="0"/>
          </a:p>
        </p:txBody>
      </p:sp>
      <p:pic>
        <p:nvPicPr>
          <p:cNvPr id="7170" name="Picture 2" descr="http://www.anatomiahumana.ucv.cl/kine1/archivos/pie%20plantar02.jpg"/>
          <p:cNvPicPr>
            <a:picLocks noChangeAspect="1" noChangeArrowheads="1"/>
          </p:cNvPicPr>
          <p:nvPr/>
        </p:nvPicPr>
        <p:blipFill>
          <a:blip r:embed="rId2" cstate="print"/>
          <a:srcRect/>
          <a:stretch>
            <a:fillRect/>
          </a:stretch>
        </p:blipFill>
        <p:spPr bwMode="auto">
          <a:xfrm>
            <a:off x="2714612" y="685886"/>
            <a:ext cx="2071702" cy="195729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500042"/>
            <a:ext cx="8001056" cy="6309420"/>
          </a:xfrm>
          <a:prstGeom prst="rect">
            <a:avLst/>
          </a:prstGeom>
          <a:noFill/>
        </p:spPr>
        <p:txBody>
          <a:bodyPr wrap="square" rtlCol="0">
            <a:spAutoFit/>
          </a:bodyPr>
          <a:lstStyle/>
          <a:p>
            <a:pPr lvl="0"/>
            <a:r>
              <a:rPr lang="es-MX" dirty="0" smtClean="0"/>
              <a:t>- Fibrocartílagos </a:t>
            </a:r>
            <a:r>
              <a:rPr lang="es-MX" dirty="0" err="1" smtClean="0"/>
              <a:t>intraarticulares</a:t>
            </a:r>
            <a:r>
              <a:rPr lang="es-MX" dirty="0" smtClean="0"/>
              <a:t> que existen en algunas de estas articulaciones, ya sea en forma de disco, menisco o labro articular.</a:t>
            </a:r>
          </a:p>
          <a:p>
            <a:pPr lvl="0"/>
            <a:r>
              <a:rPr lang="es-MX" dirty="0" smtClean="0"/>
              <a:t>- Medio de unión fundamental constituido por la cápsula articular compuesta por la membrana externa o fibrosa y la membrana interna o sinovial, que está reforzada por los ligamentos articulares que pueden ser </a:t>
            </a:r>
            <a:r>
              <a:rPr lang="es-MX" dirty="0" err="1" smtClean="0"/>
              <a:t>extracapsulares</a:t>
            </a:r>
            <a:r>
              <a:rPr lang="es-MX" dirty="0" smtClean="0"/>
              <a:t>, capsulares o </a:t>
            </a:r>
            <a:r>
              <a:rPr lang="es-MX" dirty="0" err="1" smtClean="0"/>
              <a:t>intracapsulares</a:t>
            </a:r>
            <a:r>
              <a:rPr lang="es-MX" dirty="0" smtClean="0"/>
              <a:t>.</a:t>
            </a:r>
          </a:p>
          <a:p>
            <a:pPr lvl="0"/>
            <a:r>
              <a:rPr lang="es-MX" dirty="0" smtClean="0"/>
              <a:t>- Movimientos que realizan y ejes de movimientos de la articulación.</a:t>
            </a:r>
          </a:p>
          <a:p>
            <a:endParaRPr lang="es-MX" dirty="0" smtClean="0"/>
          </a:p>
          <a:p>
            <a:endParaRPr lang="es-MX" dirty="0" smtClean="0"/>
          </a:p>
          <a:p>
            <a:pPr algn="ctr"/>
            <a:r>
              <a:rPr lang="es-MX" sz="2800" b="1" dirty="0" smtClean="0"/>
              <a:t> </a:t>
            </a:r>
            <a:r>
              <a:rPr lang="es-MX" sz="2400" b="1" dirty="0" smtClean="0"/>
              <a:t>BIOMECÁNICA</a:t>
            </a:r>
          </a:p>
          <a:p>
            <a:pPr algn="ctr"/>
            <a:endParaRPr lang="es-MX" b="1" dirty="0" smtClean="0"/>
          </a:p>
          <a:p>
            <a:pPr algn="ctr"/>
            <a:r>
              <a:rPr lang="es-MX" b="1" dirty="0" smtClean="0"/>
              <a:t>Concepción filosófica del movimiento.</a:t>
            </a:r>
            <a:r>
              <a:rPr lang="es-MX" dirty="0" smtClean="0"/>
              <a:t> El materialismo dialéctico explica que el mundo existente es único, material, eterno e infinito, que está en perpetuo movimiento, conforme a leyes.</a:t>
            </a:r>
          </a:p>
          <a:p>
            <a:pPr algn="ctr"/>
            <a:endParaRPr lang="es-MX" dirty="0" smtClean="0"/>
          </a:p>
          <a:p>
            <a:pPr algn="ctr"/>
            <a:r>
              <a:rPr lang="es-MX" dirty="0" smtClean="0"/>
              <a:t>se conocen diversas formas de movimientos, entre las cuales existe estrecha interrelación. Las formas de movimiento que más se destacan son: las físicas, químicas, biológicas y sociales. Esta última es la forma superior  de movimiento que contiene a las otras formas de movimientos, siendo el hombre portador de todas ellas.</a:t>
            </a:r>
          </a:p>
          <a:p>
            <a:pPr algn="ctr"/>
            <a:endParaRPr lang="es-MX" dirty="0" smtClean="0"/>
          </a:p>
          <a:p>
            <a:pPr algn="ctr"/>
            <a:endParaRPr lang="es-MX"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571480"/>
            <a:ext cx="8072494" cy="5355312"/>
          </a:xfrm>
          <a:prstGeom prst="rect">
            <a:avLst/>
          </a:prstGeom>
          <a:noFill/>
        </p:spPr>
        <p:txBody>
          <a:bodyPr wrap="square" rtlCol="0">
            <a:spAutoFit/>
          </a:bodyPr>
          <a:lstStyle/>
          <a:p>
            <a:r>
              <a:rPr lang="es-MX" b="1" dirty="0" smtClean="0"/>
              <a:t>Concepto de biomecánica.</a:t>
            </a:r>
            <a:r>
              <a:rPr lang="es-MX" dirty="0" smtClean="0"/>
              <a:t> En el movimiento físico se distingue el movimiento mecánico, consiste en el cambio de posición de un cuerpo con respecto a otros cuerpos. Este tipo de movimiento se observa en el cuerpo animal formando parte de la mecánica animal o biomecánica.</a:t>
            </a:r>
          </a:p>
          <a:p>
            <a:r>
              <a:rPr lang="es-MX" b="1" dirty="0" smtClean="0"/>
              <a:t>Movimientos mecánicos en el humano.</a:t>
            </a:r>
            <a:r>
              <a:rPr lang="es-MX" dirty="0" smtClean="0"/>
              <a:t> En el humano se observan las tres clases de movimientos mecánicos que se observan en los animales, lo cual constituye una prueba más del proceso filogenético. Estos movimientos son: </a:t>
            </a:r>
          </a:p>
          <a:p>
            <a:endParaRPr lang="es-MX" dirty="0" smtClean="0"/>
          </a:p>
          <a:p>
            <a:pPr lvl="0"/>
            <a:r>
              <a:rPr lang="es-MX" dirty="0" smtClean="0"/>
              <a:t>- El movimiento ameboideo que presenta la emisión de seudópodos se produce en los leucocitos.</a:t>
            </a:r>
          </a:p>
          <a:p>
            <a:pPr lvl="0"/>
            <a:r>
              <a:rPr lang="es-MX" dirty="0" smtClean="0"/>
              <a:t>- El movimiento vibrátil, como el realizado por los flagelos de los infusorios, se observa en epitelio ciliado.</a:t>
            </a:r>
          </a:p>
          <a:p>
            <a:pPr lvl="0"/>
            <a:r>
              <a:rPr lang="es-MX" dirty="0" smtClean="0"/>
              <a:t>- El movimiento muscular se realiza mediante la contracción de los músculos.</a:t>
            </a:r>
          </a:p>
          <a:p>
            <a:r>
              <a:rPr lang="es-MX" dirty="0" smtClean="0"/>
              <a:t>- Este movimiento se observa en el aparato locomotor al actuar los músculos sobre el esqueleto.</a:t>
            </a:r>
          </a:p>
          <a:p>
            <a:endParaRPr lang="es-MX"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500042"/>
            <a:ext cx="8143932" cy="4493538"/>
          </a:xfrm>
          <a:prstGeom prst="rect">
            <a:avLst/>
          </a:prstGeom>
          <a:noFill/>
        </p:spPr>
        <p:txBody>
          <a:bodyPr wrap="square" rtlCol="0">
            <a:spAutoFit/>
          </a:bodyPr>
          <a:lstStyle/>
          <a:p>
            <a:pPr algn="ctr"/>
            <a:r>
              <a:rPr lang="es-MX" sz="2400" b="1" dirty="0" smtClean="0"/>
              <a:t>Factores que influyen en los movimientos articulares</a:t>
            </a:r>
          </a:p>
          <a:p>
            <a:endParaRPr lang="es-MX" sz="2400" b="1" dirty="0" smtClean="0"/>
          </a:p>
          <a:p>
            <a:endParaRPr lang="es-MX" sz="2400" b="1" dirty="0" smtClean="0"/>
          </a:p>
          <a:p>
            <a:pPr algn="ctr"/>
            <a:r>
              <a:rPr lang="es-MX" sz="2400" b="1" dirty="0" smtClean="0"/>
              <a:t>Clases de movimientos articulares</a:t>
            </a:r>
          </a:p>
          <a:p>
            <a:pPr algn="ctr"/>
            <a:endParaRPr lang="es-MX" sz="3200" b="1" dirty="0" smtClean="0"/>
          </a:p>
          <a:p>
            <a:pPr algn="ctr"/>
            <a:r>
              <a:rPr lang="es-MX" dirty="0" smtClean="0"/>
              <a:t>Pueden ser :</a:t>
            </a:r>
          </a:p>
          <a:p>
            <a:pPr algn="just"/>
            <a:r>
              <a:rPr lang="es-MX" u="sng" dirty="0" smtClean="0"/>
              <a:t>Movimientos activos</a:t>
            </a:r>
            <a:r>
              <a:rPr lang="es-MX" dirty="0" smtClean="0"/>
              <a:t> son aquellos que se ejecutan por el propio individuo mediante la contracción de sus músculos. </a:t>
            </a:r>
          </a:p>
          <a:p>
            <a:pPr algn="just"/>
            <a:r>
              <a:rPr lang="es-MX" u="sng" dirty="0" smtClean="0"/>
              <a:t>Movimientos pasivos</a:t>
            </a:r>
            <a:r>
              <a:rPr lang="es-MX" dirty="0" smtClean="0"/>
              <a:t> son provocados en el cuerpo sin que intervenga su contracción muscular. Se producen por la acción de la gravedad o mediante la exploración ejercida por otra persona.</a:t>
            </a:r>
          </a:p>
          <a:p>
            <a:endParaRPr lang="es-MX" b="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357166"/>
            <a:ext cx="7858180" cy="5078313"/>
          </a:xfrm>
          <a:prstGeom prst="rect">
            <a:avLst/>
          </a:prstGeom>
          <a:noFill/>
        </p:spPr>
        <p:txBody>
          <a:bodyPr wrap="square" rtlCol="0">
            <a:spAutoFit/>
          </a:bodyPr>
          <a:lstStyle/>
          <a:p>
            <a:pPr algn="just"/>
            <a:r>
              <a:rPr lang="es-MX" dirty="0" smtClean="0"/>
              <a:t>Se distinguen cuatro clases de movimientos articulares llamados: deslizamiento, rotación, angulares y </a:t>
            </a:r>
            <a:r>
              <a:rPr lang="es-MX" dirty="0" err="1" smtClean="0"/>
              <a:t>circunducción</a:t>
            </a:r>
            <a:r>
              <a:rPr lang="es-MX" dirty="0" smtClean="0"/>
              <a:t>.</a:t>
            </a:r>
          </a:p>
          <a:p>
            <a:pPr algn="just"/>
            <a:endParaRPr lang="es-MX" dirty="0" smtClean="0"/>
          </a:p>
          <a:p>
            <a:pPr algn="just">
              <a:buFontTx/>
              <a:buChar char="-"/>
            </a:pPr>
            <a:r>
              <a:rPr lang="es-MX" dirty="0" smtClean="0"/>
              <a:t>Movimientos de deslizamientos. El deslizamiento se produce al moverse las caras articulares una sobre otra, sin abandonarse.</a:t>
            </a:r>
          </a:p>
          <a:p>
            <a:pPr algn="just">
              <a:buFontTx/>
              <a:buChar char="-"/>
            </a:pPr>
            <a:r>
              <a:rPr lang="es-MX" dirty="0" smtClean="0"/>
              <a:t> Movimientos de rotación. El movimiento de rotación se realiza cuando el hueso da vueltas alrededor de su eje mayor o longitudinal y se caracteriza porque no produce cambio de lugar en el hueso, sino cambio de orientación </a:t>
            </a:r>
          </a:p>
          <a:p>
            <a:pPr lvl="0" algn="just">
              <a:buFontTx/>
              <a:buChar char="-"/>
            </a:pPr>
            <a:r>
              <a:rPr lang="es-MX" dirty="0" smtClean="0"/>
              <a:t> Movimientos angulares. Los movimientos angulares son los cambios de situación de los huesos que componen una articulación, formando ángulos variables entres sus ejes longitudinales. Este movimiento está constituido por dos pares de movimientos que se denominan: separación-aproximación y flexión-extensión.</a:t>
            </a:r>
          </a:p>
          <a:p>
            <a:pPr algn="just">
              <a:buFontTx/>
              <a:buChar char="-"/>
            </a:pPr>
            <a:r>
              <a:rPr lang="es-MX" dirty="0" smtClean="0"/>
              <a:t> Movimientos de </a:t>
            </a:r>
            <a:r>
              <a:rPr lang="es-MX" dirty="0" err="1" smtClean="0"/>
              <a:t>circunducción</a:t>
            </a:r>
            <a:r>
              <a:rPr lang="es-MX" dirty="0" smtClean="0"/>
              <a:t>. El movimiento de </a:t>
            </a:r>
            <a:r>
              <a:rPr lang="es-MX" dirty="0" err="1" smtClean="0"/>
              <a:t>circunducción</a:t>
            </a:r>
            <a:r>
              <a:rPr lang="es-MX" dirty="0" smtClean="0"/>
              <a:t> es el resultado de la sumatoria de los cuatro movimientos angulares antes mencionados.</a:t>
            </a:r>
          </a:p>
          <a:p>
            <a:pPr lvl="0" algn="just">
              <a:buFontTx/>
              <a:buChar char="-"/>
            </a:pPr>
            <a:endParaRPr lang="es-MX"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428604"/>
            <a:ext cx="7786742" cy="738664"/>
          </a:xfrm>
          <a:prstGeom prst="rect">
            <a:avLst/>
          </a:prstGeom>
          <a:noFill/>
        </p:spPr>
        <p:txBody>
          <a:bodyPr wrap="square" rtlCol="0">
            <a:spAutoFit/>
          </a:bodyPr>
          <a:lstStyle/>
          <a:p>
            <a:pPr algn="ctr"/>
            <a:r>
              <a:rPr lang="es-MX" sz="2400" b="1" dirty="0"/>
              <a:t>Partes del sistema </a:t>
            </a:r>
            <a:r>
              <a:rPr lang="es-MX" sz="2400" b="1" dirty="0" smtClean="0"/>
              <a:t>osteomioarticular</a:t>
            </a:r>
          </a:p>
          <a:p>
            <a:pPr algn="ctr"/>
            <a:endParaRPr lang="es-MX" dirty="0"/>
          </a:p>
        </p:txBody>
      </p:sp>
      <p:cxnSp>
        <p:nvCxnSpPr>
          <p:cNvPr id="10" name="9 Conector recto"/>
          <p:cNvCxnSpPr/>
          <p:nvPr/>
        </p:nvCxnSpPr>
        <p:spPr>
          <a:xfrm rot="5400000">
            <a:off x="4321176" y="964390"/>
            <a:ext cx="357981" cy="793"/>
          </a:xfrm>
          <a:prstGeom prst="line">
            <a:avLst/>
          </a:prstGeom>
        </p:spPr>
        <p:style>
          <a:lnRef idx="1">
            <a:schemeClr val="accent1"/>
          </a:lnRef>
          <a:fillRef idx="0">
            <a:schemeClr val="accent1"/>
          </a:fillRef>
          <a:effectRef idx="0">
            <a:schemeClr val="accent1"/>
          </a:effectRef>
          <a:fontRef idx="minor">
            <a:schemeClr val="tx1"/>
          </a:fontRef>
        </p:style>
      </p:cxnSp>
      <p:sp>
        <p:nvSpPr>
          <p:cNvPr id="15" name="14 Flecha derecha"/>
          <p:cNvSpPr/>
          <p:nvPr/>
        </p:nvSpPr>
        <p:spPr>
          <a:xfrm rot="10800000">
            <a:off x="1500166" y="1142984"/>
            <a:ext cx="300039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Flecha derecha"/>
          <p:cNvSpPr/>
          <p:nvPr/>
        </p:nvSpPr>
        <p:spPr>
          <a:xfrm>
            <a:off x="4500562" y="1142984"/>
            <a:ext cx="300039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CuadroTexto"/>
          <p:cNvSpPr txBox="1"/>
          <p:nvPr/>
        </p:nvSpPr>
        <p:spPr>
          <a:xfrm>
            <a:off x="785786" y="1428736"/>
            <a:ext cx="7286676" cy="369332"/>
          </a:xfrm>
          <a:prstGeom prst="rect">
            <a:avLst/>
          </a:prstGeom>
          <a:noFill/>
        </p:spPr>
        <p:txBody>
          <a:bodyPr wrap="square" rtlCol="0">
            <a:spAutoFit/>
          </a:bodyPr>
          <a:lstStyle/>
          <a:p>
            <a:r>
              <a:rPr lang="es-MX" dirty="0" smtClean="0"/>
              <a:t>     Pasiva </a:t>
            </a:r>
            <a:r>
              <a:rPr lang="es-MX" dirty="0" smtClean="0"/>
              <a:t>                                                              Activa</a:t>
            </a:r>
            <a:endParaRPr lang="es-MX" dirty="0"/>
          </a:p>
        </p:txBody>
      </p:sp>
      <p:pic>
        <p:nvPicPr>
          <p:cNvPr id="18" name="17 Imagen" descr="http://www.colaborando.edu.ar/PcWeb/Contenido/Actividad29/File/esqueleto.gif"/>
          <p:cNvPicPr/>
          <p:nvPr/>
        </p:nvPicPr>
        <p:blipFill>
          <a:blip r:embed="rId2"/>
          <a:srcRect/>
          <a:stretch>
            <a:fillRect/>
          </a:stretch>
        </p:blipFill>
        <p:spPr bwMode="auto">
          <a:xfrm>
            <a:off x="428596" y="2200293"/>
            <a:ext cx="2857520" cy="3800475"/>
          </a:xfrm>
          <a:prstGeom prst="rect">
            <a:avLst/>
          </a:prstGeom>
          <a:noFill/>
          <a:ln w="9525">
            <a:noFill/>
            <a:miter lim="800000"/>
            <a:headEnd/>
            <a:tailEnd/>
          </a:ln>
        </p:spPr>
      </p:pic>
      <p:sp>
        <p:nvSpPr>
          <p:cNvPr id="19" name="18 Flecha abajo"/>
          <p:cNvSpPr/>
          <p:nvPr/>
        </p:nvSpPr>
        <p:spPr>
          <a:xfrm>
            <a:off x="1428728" y="1785926"/>
            <a:ext cx="14287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19 Flecha abajo"/>
          <p:cNvSpPr/>
          <p:nvPr/>
        </p:nvSpPr>
        <p:spPr>
          <a:xfrm>
            <a:off x="7358082" y="1785926"/>
            <a:ext cx="14287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37" name="Rectangle 1"/>
          <p:cNvSpPr>
            <a:spLocks noChangeArrowheads="1"/>
          </p:cNvSpPr>
          <p:nvPr/>
        </p:nvSpPr>
        <p:spPr bwMode="auto">
          <a:xfrm>
            <a:off x="0" y="0"/>
            <a:ext cx="1327608" cy="447814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itchFamily="34" charset="0"/>
                <a:cs typeface="Arial" pitchFamily="34" charset="0"/>
              </a:rPr>
              <a:t>  </a:t>
            </a:r>
            <a:r>
              <a:rPr kumimoji="0" lang="es-MX" sz="28500" b="0" i="0" u="none" strike="noStrike" cap="none" normalizeH="0" baseline="0" dirty="0" smtClean="0">
                <a:ln>
                  <a:noFill/>
                </a:ln>
                <a:solidFill>
                  <a:schemeClr val="tx1"/>
                </a:solidFill>
                <a:effectLst/>
                <a:latin typeface="Arial" pitchFamily="34" charset="0"/>
                <a:cs typeface="Arial" pitchFamily="34" charset="0"/>
              </a:rPr>
              <a:t> </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338" name="Picture 2" descr="C:\Users\Alejandra\AppData\Local\Microsoft\Windows\Temporary Internet Files\0010210b.bmp"/>
          <p:cNvPicPr>
            <a:picLocks noChangeAspect="1" noChangeArrowheads="1"/>
          </p:cNvPicPr>
          <p:nvPr/>
        </p:nvPicPr>
        <p:blipFill>
          <a:blip r:embed="rId3"/>
          <a:srcRect/>
          <a:stretch>
            <a:fillRect/>
          </a:stretch>
        </p:blipFill>
        <p:spPr bwMode="auto">
          <a:xfrm>
            <a:off x="5715008" y="2214554"/>
            <a:ext cx="3071834" cy="392909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img176.imageshack.us/img176/7200/angulosgrandjeanpage4zi7.jpg"/>
          <p:cNvPicPr/>
          <p:nvPr/>
        </p:nvPicPr>
        <p:blipFill>
          <a:blip r:embed="rId2" cstate="print"/>
          <a:srcRect/>
          <a:stretch>
            <a:fillRect/>
          </a:stretch>
        </p:blipFill>
        <p:spPr bwMode="auto">
          <a:xfrm>
            <a:off x="142844" y="428625"/>
            <a:ext cx="5105415" cy="5143515"/>
          </a:xfrm>
          <a:prstGeom prst="rect">
            <a:avLst/>
          </a:prstGeom>
          <a:noFill/>
          <a:ln w="9525">
            <a:noFill/>
            <a:miter lim="800000"/>
            <a:headEnd/>
            <a:tailEnd/>
          </a:ln>
        </p:spPr>
      </p:pic>
      <p:pic>
        <p:nvPicPr>
          <p:cNvPr id="3" name="2 Imagen" descr="http://www.educared.net/concurso2007/67/Documents%20and%20Settings/C.E.I.P.%20La%20Campi%F1a/Escritorio/atlecamp/paginas/anatomia_archivos/image004.gif"/>
          <p:cNvPicPr/>
          <p:nvPr/>
        </p:nvPicPr>
        <p:blipFill>
          <a:blip r:embed="rId3"/>
          <a:srcRect/>
          <a:stretch>
            <a:fillRect/>
          </a:stretch>
        </p:blipFill>
        <p:spPr bwMode="auto">
          <a:xfrm>
            <a:off x="5338792" y="1142984"/>
            <a:ext cx="3590926"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357166"/>
            <a:ext cx="7786742" cy="1384995"/>
          </a:xfrm>
          <a:prstGeom prst="rect">
            <a:avLst/>
          </a:prstGeom>
          <a:noFill/>
        </p:spPr>
        <p:txBody>
          <a:bodyPr wrap="square" rtlCol="0">
            <a:spAutoFit/>
          </a:bodyPr>
          <a:lstStyle/>
          <a:p>
            <a:pPr algn="ctr"/>
            <a:r>
              <a:rPr lang="es-MX" sz="2400" b="1" dirty="0"/>
              <a:t>Factores que influyen en el desarrollo del </a:t>
            </a:r>
            <a:r>
              <a:rPr lang="es-MX" sz="2400" b="1" dirty="0" smtClean="0"/>
              <a:t>SOMA</a:t>
            </a:r>
          </a:p>
          <a:p>
            <a:pPr algn="ctr"/>
            <a:endParaRPr lang="es-MX" b="1" dirty="0"/>
          </a:p>
          <a:p>
            <a:r>
              <a:rPr lang="es-MX" b="1" dirty="0" smtClean="0"/>
              <a:t>     </a:t>
            </a:r>
            <a:r>
              <a:rPr lang="es-MX" b="1" dirty="0" smtClean="0"/>
              <a:t>FACTORES INTERNOS                  FACTORES EXTERNOS</a:t>
            </a:r>
          </a:p>
        </p:txBody>
      </p:sp>
      <p:sp>
        <p:nvSpPr>
          <p:cNvPr id="3" name="2 Flecha abajo"/>
          <p:cNvSpPr/>
          <p:nvPr/>
        </p:nvSpPr>
        <p:spPr>
          <a:xfrm rot="2168053">
            <a:off x="2969668" y="643042"/>
            <a:ext cx="272767" cy="8348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Flecha abajo"/>
          <p:cNvSpPr/>
          <p:nvPr/>
        </p:nvSpPr>
        <p:spPr>
          <a:xfrm rot="19695318">
            <a:off x="5659755" y="641468"/>
            <a:ext cx="286732" cy="830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857224" y="2224078"/>
            <a:ext cx="3714776" cy="369332"/>
          </a:xfrm>
          <a:prstGeom prst="rect">
            <a:avLst/>
          </a:prstGeom>
          <a:noFill/>
        </p:spPr>
        <p:txBody>
          <a:bodyPr wrap="square" rtlCol="0">
            <a:spAutoFit/>
          </a:bodyPr>
          <a:lstStyle/>
          <a:p>
            <a:endParaRPr lang="es-MX" dirty="0"/>
          </a:p>
        </p:txBody>
      </p:sp>
      <p:sp>
        <p:nvSpPr>
          <p:cNvPr id="9" name="8 CuadroTexto"/>
          <p:cNvSpPr txBox="1"/>
          <p:nvPr/>
        </p:nvSpPr>
        <p:spPr>
          <a:xfrm>
            <a:off x="714348" y="2291356"/>
            <a:ext cx="3786214" cy="923330"/>
          </a:xfrm>
          <a:prstGeom prst="rect">
            <a:avLst/>
          </a:prstGeom>
          <a:noFill/>
        </p:spPr>
        <p:txBody>
          <a:bodyPr wrap="square" rtlCol="0">
            <a:spAutoFit/>
          </a:bodyPr>
          <a:lstStyle/>
          <a:p>
            <a:pPr algn="ctr"/>
            <a:r>
              <a:rPr lang="es-MX" dirty="0" smtClean="0"/>
              <a:t>Destacan </a:t>
            </a:r>
            <a:r>
              <a:rPr lang="es-MX" dirty="0"/>
              <a:t>las funciones reguladoras del sistema nervioso y glándulas endócrinas</a:t>
            </a:r>
          </a:p>
        </p:txBody>
      </p:sp>
      <p:sp>
        <p:nvSpPr>
          <p:cNvPr id="10" name="9 Flecha abajo"/>
          <p:cNvSpPr/>
          <p:nvPr/>
        </p:nvSpPr>
        <p:spPr>
          <a:xfrm>
            <a:off x="2643174" y="1928802"/>
            <a:ext cx="14287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Flecha abajo"/>
          <p:cNvSpPr/>
          <p:nvPr/>
        </p:nvSpPr>
        <p:spPr>
          <a:xfrm>
            <a:off x="6215074" y="1928802"/>
            <a:ext cx="14287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CuadroTexto"/>
          <p:cNvSpPr txBox="1"/>
          <p:nvPr/>
        </p:nvSpPr>
        <p:spPr>
          <a:xfrm>
            <a:off x="4929190" y="2496917"/>
            <a:ext cx="3071834" cy="646331"/>
          </a:xfrm>
          <a:prstGeom prst="rect">
            <a:avLst/>
          </a:prstGeom>
          <a:noFill/>
        </p:spPr>
        <p:txBody>
          <a:bodyPr wrap="square" rtlCol="0">
            <a:spAutoFit/>
          </a:bodyPr>
          <a:lstStyle/>
          <a:p>
            <a:pPr algn="ctr"/>
            <a:r>
              <a:rPr lang="es-MX" dirty="0" smtClean="0"/>
              <a:t>Se </a:t>
            </a:r>
            <a:r>
              <a:rPr lang="es-MX" dirty="0"/>
              <a:t>distinguen la nutrición y el trabajo mecánico.</a:t>
            </a:r>
            <a:r>
              <a:rPr lang="es-MX" dirty="0" smtClean="0"/>
              <a:t> </a:t>
            </a:r>
            <a:endParaRPr lang="es-MX" dirty="0"/>
          </a:p>
        </p:txBody>
      </p:sp>
      <p:sp>
        <p:nvSpPr>
          <p:cNvPr id="16385" name="Rectangle 1"/>
          <p:cNvSpPr>
            <a:spLocks noChangeArrowheads="1"/>
          </p:cNvSpPr>
          <p:nvPr/>
        </p:nvSpPr>
        <p:spPr bwMode="auto">
          <a:xfrm>
            <a:off x="0" y="0"/>
            <a:ext cx="1327608" cy="447814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itchFamily="34" charset="0"/>
                <a:cs typeface="Arial" pitchFamily="34" charset="0"/>
              </a:rPr>
              <a:t>  </a:t>
            </a:r>
            <a:r>
              <a:rPr kumimoji="0" lang="es-MX" sz="28500" b="0" i="0" u="none" strike="noStrike" cap="none" normalizeH="0" baseline="0" dirty="0" smtClean="0">
                <a:ln>
                  <a:noFill/>
                </a:ln>
                <a:solidFill>
                  <a:schemeClr val="tx1"/>
                </a:solidFill>
                <a:effectLst/>
                <a:latin typeface="Arial" pitchFamily="34" charset="0"/>
                <a:cs typeface="Arial" pitchFamily="34" charset="0"/>
              </a:rPr>
              <a:t> </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C:\Users\Alejandra\AppData\Local\Microsoft\Windows\Temporary Internet Files\00102103.bmp"/>
          <p:cNvPicPr>
            <a:picLocks noChangeAspect="1" noChangeArrowheads="1"/>
          </p:cNvPicPr>
          <p:nvPr/>
        </p:nvPicPr>
        <p:blipFill>
          <a:blip r:embed="rId2"/>
          <a:srcRect/>
          <a:stretch>
            <a:fillRect/>
          </a:stretch>
        </p:blipFill>
        <p:spPr bwMode="auto">
          <a:xfrm>
            <a:off x="-31" y="3357562"/>
            <a:ext cx="2143140" cy="3143272"/>
          </a:xfrm>
          <a:prstGeom prst="rect">
            <a:avLst/>
          </a:prstGeom>
          <a:noFill/>
        </p:spPr>
      </p:pic>
      <p:pic>
        <p:nvPicPr>
          <p:cNvPr id="16387" name="Picture 3"/>
          <p:cNvPicPr>
            <a:picLocks noChangeAspect="1" noChangeArrowheads="1"/>
          </p:cNvPicPr>
          <p:nvPr/>
        </p:nvPicPr>
        <p:blipFill>
          <a:blip r:embed="rId3"/>
          <a:srcRect/>
          <a:stretch>
            <a:fillRect/>
          </a:stretch>
        </p:blipFill>
        <p:spPr bwMode="auto">
          <a:xfrm>
            <a:off x="1714480" y="3857628"/>
            <a:ext cx="3071834" cy="2116152"/>
          </a:xfrm>
          <a:prstGeom prst="rect">
            <a:avLst/>
          </a:prstGeom>
          <a:noFill/>
          <a:ln w="9525">
            <a:noFill/>
            <a:miter lim="800000"/>
            <a:headEnd/>
            <a:tailEnd/>
          </a:ln>
          <a:effectLst/>
        </p:spPr>
      </p:pic>
      <p:sp>
        <p:nvSpPr>
          <p:cNvPr id="16" name="15 Flecha izquierda y arriba"/>
          <p:cNvSpPr/>
          <p:nvPr/>
        </p:nvSpPr>
        <p:spPr>
          <a:xfrm rot="16200000">
            <a:off x="2571736" y="3357562"/>
            <a:ext cx="642941" cy="92869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8" name="17 Conector recto"/>
          <p:cNvCxnSpPr>
            <a:endCxn id="16" idx="6"/>
          </p:cNvCxnSpPr>
          <p:nvPr/>
        </p:nvCxnSpPr>
        <p:spPr>
          <a:xfrm rot="16200000" flipH="1">
            <a:off x="2819537" y="3466952"/>
            <a:ext cx="223243" cy="4466"/>
          </a:xfrm>
          <a:prstGeom prst="line">
            <a:avLst/>
          </a:prstGeom>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4929190" y="3800307"/>
            <a:ext cx="3643338" cy="1200329"/>
          </a:xfrm>
          <a:prstGeom prst="rect">
            <a:avLst/>
          </a:prstGeom>
          <a:noFill/>
        </p:spPr>
        <p:txBody>
          <a:bodyPr wrap="square" rtlCol="0">
            <a:spAutoFit/>
          </a:bodyPr>
          <a:lstStyle/>
          <a:p>
            <a:pPr>
              <a:buBlip>
                <a:blip r:embed="rId4"/>
              </a:buBlip>
            </a:pPr>
            <a:r>
              <a:rPr lang="es-MX" dirty="0" smtClean="0"/>
              <a:t>  Componentes minerales (calcio y fósforo) y las vitaminas (A,D y C).</a:t>
            </a:r>
          </a:p>
          <a:p>
            <a:pPr>
              <a:buBlip>
                <a:blip r:embed="rId4"/>
              </a:buBlip>
            </a:pPr>
            <a:r>
              <a:rPr lang="es-MX" dirty="0" smtClean="0"/>
              <a:t>  Ejercicio físico. </a:t>
            </a:r>
            <a:endParaRPr lang="es-MX" dirty="0"/>
          </a:p>
        </p:txBody>
      </p:sp>
      <p:sp>
        <p:nvSpPr>
          <p:cNvPr id="22" name="21 Flecha abajo"/>
          <p:cNvSpPr/>
          <p:nvPr/>
        </p:nvSpPr>
        <p:spPr>
          <a:xfrm>
            <a:off x="6286512" y="3429000"/>
            <a:ext cx="14287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48373" y="428604"/>
            <a:ext cx="3746538" cy="461665"/>
          </a:xfrm>
          <a:prstGeom prst="rect">
            <a:avLst/>
          </a:prstGeom>
        </p:spPr>
        <p:txBody>
          <a:bodyPr wrap="none">
            <a:spAutoFit/>
          </a:bodyPr>
          <a:lstStyle/>
          <a:p>
            <a:r>
              <a:rPr lang="es-MX" sz="2400" b="1" dirty="0"/>
              <a:t>Concepto de esqueleto</a:t>
            </a:r>
            <a:endParaRPr lang="es-MX" sz="2400" dirty="0"/>
          </a:p>
        </p:txBody>
      </p:sp>
      <p:sp>
        <p:nvSpPr>
          <p:cNvPr id="3" name="2 CuadroTexto"/>
          <p:cNvSpPr txBox="1"/>
          <p:nvPr/>
        </p:nvSpPr>
        <p:spPr>
          <a:xfrm>
            <a:off x="714348" y="1214422"/>
            <a:ext cx="7572428" cy="1477328"/>
          </a:xfrm>
          <a:prstGeom prst="rect">
            <a:avLst/>
          </a:prstGeom>
          <a:noFill/>
        </p:spPr>
        <p:txBody>
          <a:bodyPr wrap="square" rtlCol="0">
            <a:spAutoFit/>
          </a:bodyPr>
          <a:lstStyle/>
          <a:p>
            <a:pPr algn="just"/>
            <a:r>
              <a:rPr lang="es-MX" dirty="0" smtClean="0"/>
              <a:t>Es la armazón dura del cuerpo de los animales, que en el humano está formado por el conjunto de huesos y cartílagos unidos por las articulaciones, constituyendo la parte pasiva del SOMA o aparato locomotor.</a:t>
            </a:r>
          </a:p>
          <a:p>
            <a:endParaRPr lang="es-MX" dirty="0"/>
          </a:p>
        </p:txBody>
      </p:sp>
      <p:pic>
        <p:nvPicPr>
          <p:cNvPr id="5" name="4 Imagen" descr="Fuerza"/>
          <p:cNvPicPr/>
          <p:nvPr/>
        </p:nvPicPr>
        <p:blipFill>
          <a:blip r:embed="rId2"/>
          <a:srcRect/>
          <a:stretch>
            <a:fillRect/>
          </a:stretch>
        </p:blipFill>
        <p:spPr bwMode="auto">
          <a:xfrm>
            <a:off x="3214678" y="2638446"/>
            <a:ext cx="2900372" cy="3648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285728"/>
            <a:ext cx="7715304" cy="5262979"/>
          </a:xfrm>
          <a:prstGeom prst="rect">
            <a:avLst/>
          </a:prstGeom>
          <a:noFill/>
        </p:spPr>
        <p:txBody>
          <a:bodyPr wrap="square" rtlCol="0">
            <a:spAutoFit/>
          </a:bodyPr>
          <a:lstStyle/>
          <a:p>
            <a:pPr algn="ctr"/>
            <a:r>
              <a:rPr lang="es-MX" sz="2400" b="1" dirty="0" smtClean="0"/>
              <a:t>Funciones generales del esqueleto</a:t>
            </a:r>
          </a:p>
          <a:p>
            <a:pPr algn="ctr"/>
            <a:endParaRPr lang="es-MX" sz="2400" b="1" dirty="0" smtClean="0"/>
          </a:p>
          <a:p>
            <a:r>
              <a:rPr lang="es-MX" dirty="0" smtClean="0"/>
              <a:t>Las funciones fundamentales que realiza el esqueleto en conjunto son de tipo mecánica:</a:t>
            </a:r>
          </a:p>
          <a:p>
            <a:endParaRPr lang="es-MX" dirty="0" smtClean="0"/>
          </a:p>
          <a:p>
            <a:pPr lvl="0">
              <a:buBlip>
                <a:blip r:embed="rId2"/>
              </a:buBlip>
            </a:pPr>
            <a:r>
              <a:rPr lang="es-MX" dirty="0" smtClean="0"/>
              <a:t>  Le proporciona al cuerpo la base de su forma, constituyendo una armazón arquitectónica situada en medio de las partes blandas.</a:t>
            </a:r>
          </a:p>
          <a:p>
            <a:pPr lvl="0"/>
            <a:endParaRPr lang="es-MX" dirty="0" smtClean="0"/>
          </a:p>
          <a:p>
            <a:pPr lvl="0">
              <a:buBlip>
                <a:blip r:embed="rId2"/>
              </a:buBlip>
            </a:pPr>
            <a:r>
              <a:rPr lang="es-MX" dirty="0" smtClean="0"/>
              <a:t>  Sostiene a las partes blandas del cuerpo.</a:t>
            </a:r>
          </a:p>
          <a:p>
            <a:pPr lvl="0"/>
            <a:endParaRPr lang="es-MX" dirty="0" smtClean="0"/>
          </a:p>
          <a:p>
            <a:pPr lvl="0">
              <a:buBlip>
                <a:blip r:embed="rId2"/>
              </a:buBlip>
            </a:pPr>
            <a:r>
              <a:rPr lang="es-MX" dirty="0" smtClean="0"/>
              <a:t>  Protege órganos de importancia que se alojan en las cavidades óseas.</a:t>
            </a:r>
          </a:p>
          <a:p>
            <a:pPr lvl="0"/>
            <a:endParaRPr lang="es-MX" dirty="0" smtClean="0"/>
          </a:p>
          <a:p>
            <a:pPr>
              <a:buBlip>
                <a:blip r:embed="rId2"/>
              </a:buBlip>
            </a:pPr>
            <a:r>
              <a:rPr lang="es-MX" dirty="0" smtClean="0"/>
              <a:t>  Invierte en la mecánica animal, o sea, en el movimiento y equilibrio del cuerpo. Los huesos, unidos a las articulaciones, actúan como palancas al contraerse las masas musculares que se insertan en su superficie. </a:t>
            </a:r>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42910" y="357166"/>
            <a:ext cx="7786742" cy="3785652"/>
          </a:xfrm>
          <a:prstGeom prst="rect">
            <a:avLst/>
          </a:prstGeom>
          <a:noFill/>
        </p:spPr>
        <p:txBody>
          <a:bodyPr wrap="square" rtlCol="0">
            <a:spAutoFit/>
          </a:bodyPr>
          <a:lstStyle/>
          <a:p>
            <a:pPr algn="ctr"/>
            <a:r>
              <a:rPr lang="es-MX" sz="2400" b="1" dirty="0" smtClean="0"/>
              <a:t>División regional del esqueleto</a:t>
            </a:r>
          </a:p>
          <a:p>
            <a:pPr algn="ctr"/>
            <a:endParaRPr lang="es-MX" sz="2400" b="1" dirty="0" smtClean="0"/>
          </a:p>
          <a:p>
            <a:pPr algn="ctr"/>
            <a:endParaRPr lang="es-MX" sz="2400" b="1" dirty="0" smtClean="0"/>
          </a:p>
          <a:p>
            <a:r>
              <a:rPr lang="es-MX" dirty="0" smtClean="0"/>
              <a:t>	De acuerdo con las regiones del cuerpo en donde se encuentre, en esqueleto axil y esqueleto apendicular.</a:t>
            </a:r>
          </a:p>
          <a:p>
            <a:endParaRPr lang="es-MX" dirty="0" smtClean="0"/>
          </a:p>
          <a:p>
            <a:pPr>
              <a:buBlip>
                <a:blip r:embed="rId2"/>
              </a:buBlip>
            </a:pPr>
            <a:r>
              <a:rPr lang="es-MX" dirty="0" smtClean="0"/>
              <a:t>  El esqueleto axil o del eje del cuerpo, comprende el esqueleto de la cabeza, cuello y tronco.</a:t>
            </a:r>
          </a:p>
          <a:p>
            <a:endParaRPr lang="es-MX" dirty="0" smtClean="0"/>
          </a:p>
          <a:p>
            <a:pPr>
              <a:buBlip>
                <a:blip r:embed="rId2"/>
              </a:buBlip>
            </a:pPr>
            <a:r>
              <a:rPr lang="es-MX" dirty="0" smtClean="0"/>
              <a:t>  El esqueleto apendicular está compuesto por el esqueleto de los  miembros superiores o inferiores.</a:t>
            </a:r>
          </a:p>
          <a:p>
            <a:pPr algn="ctr"/>
            <a:endParaRPr lang="es-MX" sz="2400" dirty="0"/>
          </a:p>
        </p:txBody>
      </p:sp>
      <p:pic>
        <p:nvPicPr>
          <p:cNvPr id="34818" name="Picture 2" descr="http://www.juntadeandalucia.es/averroes/losperales/quintoB/esqueleto1.gif"/>
          <p:cNvPicPr>
            <a:picLocks noChangeAspect="1" noChangeArrowheads="1"/>
          </p:cNvPicPr>
          <p:nvPr/>
        </p:nvPicPr>
        <p:blipFill>
          <a:blip r:embed="rId3"/>
          <a:srcRect/>
          <a:stretch>
            <a:fillRect/>
          </a:stretch>
        </p:blipFill>
        <p:spPr bwMode="auto">
          <a:xfrm>
            <a:off x="3929058" y="3786190"/>
            <a:ext cx="1785950" cy="299478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428605"/>
            <a:ext cx="7572428" cy="6932667"/>
          </a:xfrm>
          <a:prstGeom prst="rect">
            <a:avLst/>
          </a:prstGeom>
          <a:noFill/>
        </p:spPr>
        <p:txBody>
          <a:bodyPr wrap="square" rtlCol="0">
            <a:spAutoFit/>
          </a:bodyPr>
          <a:lstStyle/>
          <a:p>
            <a:pPr algn="ctr"/>
            <a:r>
              <a:rPr lang="es-MX" sz="2400" b="1" dirty="0" smtClean="0"/>
              <a:t>OSTEOLOGÍA</a:t>
            </a:r>
          </a:p>
          <a:p>
            <a:pPr algn="ctr"/>
            <a:endParaRPr lang="es-MX" sz="2400" b="1" dirty="0" smtClean="0"/>
          </a:p>
          <a:p>
            <a:pPr algn="ctr"/>
            <a:r>
              <a:rPr lang="es-MX" sz="1600" dirty="0" smtClean="0"/>
              <a:t>Estudia los huesos</a:t>
            </a:r>
            <a:r>
              <a:rPr lang="es-MX" dirty="0" smtClean="0"/>
              <a:t>.</a:t>
            </a:r>
          </a:p>
          <a:p>
            <a:pPr algn="ctr"/>
            <a:endParaRPr lang="es-MX" dirty="0" smtClean="0"/>
          </a:p>
          <a:p>
            <a:pPr algn="ctr"/>
            <a:endParaRPr lang="es-MX" sz="2350" b="1" dirty="0" smtClean="0"/>
          </a:p>
          <a:p>
            <a:pPr algn="ctr"/>
            <a:endParaRPr lang="es-MX" sz="2350" b="1" dirty="0" smtClean="0"/>
          </a:p>
          <a:p>
            <a:pPr algn="ctr"/>
            <a:endParaRPr lang="es-MX" sz="2350" b="1" dirty="0" smtClean="0"/>
          </a:p>
          <a:p>
            <a:pPr algn="ctr"/>
            <a:r>
              <a:rPr lang="es-MX" sz="2000" b="1" dirty="0" smtClean="0"/>
              <a:t>Concepto de hueso</a:t>
            </a:r>
            <a:endParaRPr lang="es-MX" sz="2000" dirty="0" smtClean="0"/>
          </a:p>
          <a:p>
            <a:pPr algn="just"/>
            <a:r>
              <a:rPr lang="es-MX" sz="1600" dirty="0" smtClean="0"/>
              <a:t>Órganos duros y resistentes de color blanquecino, que al unirse entre sí mediante las articulaciones forman el esqueleto, el cual constituye la parte pasiva del SOMA o aparato locomotor.</a:t>
            </a:r>
          </a:p>
          <a:p>
            <a:pPr algn="ctr"/>
            <a:endParaRPr lang="es-MX" sz="1600" dirty="0" smtClean="0"/>
          </a:p>
          <a:p>
            <a:pPr algn="ctr"/>
            <a:r>
              <a:rPr lang="es-MX" sz="2000" b="1" dirty="0" smtClean="0"/>
              <a:t>Funciones de los huesos</a:t>
            </a:r>
          </a:p>
          <a:p>
            <a:pPr lvl="0">
              <a:buBlip>
                <a:blip r:embed="rId2"/>
              </a:buBlip>
            </a:pPr>
            <a:r>
              <a:rPr lang="es-MX" sz="1600" dirty="0" smtClean="0"/>
              <a:t>  Participan en los procesos metabólicos del organismo especialmente el mineral, constituyendo los huesos un depósito de sales minerales, principalmente de calcio y fosfatos.</a:t>
            </a:r>
          </a:p>
          <a:p>
            <a:pPr lvl="0"/>
            <a:endParaRPr lang="es-MX" sz="1600" dirty="0" smtClean="0"/>
          </a:p>
          <a:p>
            <a:pPr lvl="0">
              <a:buBlip>
                <a:blip r:embed="rId2"/>
              </a:buBlip>
            </a:pPr>
            <a:r>
              <a:rPr lang="es-MX" sz="1600" dirty="0" smtClean="0"/>
              <a:t>  Invierte en la hematopoyesis o formación de células sanguíneas por medio de la célula ósea.</a:t>
            </a:r>
          </a:p>
          <a:p>
            <a:pPr lvl="0">
              <a:buBlip>
                <a:blip r:embed="rId2"/>
              </a:buBlip>
            </a:pPr>
            <a:endParaRPr lang="es-MX" sz="1600" dirty="0" smtClean="0"/>
          </a:p>
          <a:p>
            <a:pPr lvl="0">
              <a:buBlip>
                <a:blip r:embed="rId2"/>
              </a:buBlip>
            </a:pPr>
            <a:r>
              <a:rPr lang="es-MX" sz="1600" dirty="0" smtClean="0"/>
              <a:t>  También el desarrollo óseo tiene gran importancia en el crecimiento corporal.</a:t>
            </a:r>
          </a:p>
          <a:p>
            <a:pPr algn="just"/>
            <a:r>
              <a:rPr lang="es-MX" dirty="0" smtClean="0"/>
              <a:t> </a:t>
            </a:r>
          </a:p>
          <a:p>
            <a:pPr algn="ctr"/>
            <a:endParaRPr lang="es-MX" sz="2400" dirty="0"/>
          </a:p>
        </p:txBody>
      </p:sp>
      <p:sp>
        <p:nvSpPr>
          <p:cNvPr id="3" name="2 Flecha abajo"/>
          <p:cNvSpPr/>
          <p:nvPr/>
        </p:nvSpPr>
        <p:spPr>
          <a:xfrm>
            <a:off x="4286248" y="857232"/>
            <a:ext cx="14287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3 Imagen" descr="http://cuerpoysalud.blogia.com/upload/20070226000834-huesos.gif"/>
          <p:cNvPicPr/>
          <p:nvPr/>
        </p:nvPicPr>
        <p:blipFill>
          <a:blip r:embed="rId3"/>
          <a:srcRect/>
          <a:stretch>
            <a:fillRect/>
          </a:stretch>
        </p:blipFill>
        <p:spPr bwMode="auto">
          <a:xfrm>
            <a:off x="5662631" y="1071546"/>
            <a:ext cx="2909897" cy="2000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630</TotalTime>
  <Words>3301</Words>
  <Application>Microsoft Office PowerPoint</Application>
  <PresentationFormat>Presentación en pantalla (4:3)</PresentationFormat>
  <Paragraphs>317</Paragraphs>
  <Slides>40</Slides>
  <Notes>1</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Aspecto</vt:lpstr>
      <vt:lpstr>Diapositiva 1</vt:lpstr>
      <vt:lpstr>APARATO OSTEOMIOARTICULAR O LOCOMOTOR</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APARATO OSTEOMIOARTICULAR O LOCOMOTOR</dc:title>
  <dc:creator>Alejandra</dc:creator>
  <cp:lastModifiedBy>Alejandra</cp:lastModifiedBy>
  <cp:revision>71</cp:revision>
  <dcterms:created xsi:type="dcterms:W3CDTF">2008-09-03T05:35:55Z</dcterms:created>
  <dcterms:modified xsi:type="dcterms:W3CDTF">2008-09-08T02:27:36Z</dcterms:modified>
</cp:coreProperties>
</file>