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11" r:id="rId2"/>
  </p:sldMasterIdLst>
  <p:sldIdLst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84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52194-A3CB-45B7-8537-7F723054FBE1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4A387-9029-40D3-991A-980992693E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3DC61-959A-44C3-B69E-5810270E67A1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4D1C7-1483-480E-8882-E84F3307BB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D4E1A-98BD-41A8-8E8A-B40C929AA528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9D05B-5297-4C19-9A4F-70F6115393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07CB611-791E-44C8-B659-5FFB2D524ACB}" type="datetimeFigureOut">
              <a:rPr lang="es-MX"/>
              <a:pPr>
                <a:defRPr/>
              </a:pPr>
              <a:t>06/09/2009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A3473F7-5D1E-4E89-8698-AFD6D8C3409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6384240-1014-4973-A090-537864000458}" type="datetimeFigureOut">
              <a:rPr lang="es-MX"/>
              <a:pPr>
                <a:defRPr/>
              </a:pPr>
              <a:t>06/09/2009</a:t>
            </a:fld>
            <a:endParaRPr lang="es-MX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A569B70-2243-4E26-AE46-13A9E427B6F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6E04ED0-EAA6-42BE-A46B-401E9D842E64}" type="datetimeFigureOut">
              <a:rPr lang="es-MX"/>
              <a:pPr>
                <a:defRPr/>
              </a:pPr>
              <a:t>06/09/2009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90F795D-FA1E-4EA3-83F0-CC65194D49A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8779D7D-7DB2-4338-BCD2-D599F8EDA493}" type="datetimeFigureOut">
              <a:rPr lang="es-MX"/>
              <a:pPr>
                <a:defRPr/>
              </a:pPr>
              <a:t>06/09/2009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 smtClean="0"/>
            </a:lvl1pPr>
          </a:lstStyle>
          <a:p>
            <a:pPr>
              <a:defRPr/>
            </a:pPr>
            <a:fld id="{3ECED812-719F-45D6-AEE8-4AF2D62E598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8BFD1C4-A3D1-4811-9CF8-642966492878}" type="datetimeFigureOut">
              <a:rPr lang="es-MX"/>
              <a:pPr>
                <a:defRPr/>
              </a:pPr>
              <a:t>06/09/2009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300C37B-154A-4D7B-A430-8B609BCF36D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A29F83C-137F-4AC3-B1E4-18C083E94AC2}" type="datetimeFigureOut">
              <a:rPr lang="es-MX"/>
              <a:pPr>
                <a:defRPr/>
              </a:pPr>
              <a:t>06/09/2009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FEB964B5-5A88-42A5-8C44-666EFC616F01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095BF-1078-4552-932E-B22CECD5EEF7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9113B-007C-459B-835B-CE9E12676E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C69E7-4603-4EB2-A9B1-8624136C373A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ED520-FD36-4A42-AE71-87A6C4BA1A8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09488-399F-4475-A3A7-353004D01732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7DC9D-DEA8-48D7-9AC8-0B977B519C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B79BD-F72E-4196-9516-4371D079FF1C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C8E3-6521-40B3-8A3D-BE732AB954A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C301B-F09B-4D24-AD9D-0A04F68C0CFB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91EB9-BBD7-4F21-BD48-E327B64A7F3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CC5831-90E1-48DD-9EBF-19F79D3D9268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4A618-59E8-451D-830D-EA2C70C735C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80FDDC-403C-4CA6-98AB-A6CEADA140FB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9CD4-9937-48C1-88D9-9DFA2AB7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A4BAD-FFF8-4078-BDCB-8ECC9942FF1D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D9523-CED8-441E-8130-B67A0F4D27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0075C4-ECDF-4A3D-8B60-4250091C0C76}" type="datetimeFigureOut">
              <a:rPr lang="es-MX"/>
              <a:pPr/>
              <a:t>06/09/2009</a:t>
            </a:fld>
            <a:endParaRPr lang="es-E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CFB473-BA44-4512-9E0F-28568BFEB6D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608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4 Marcador de fecha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2E8E93-8D72-42BA-84E2-6E8465907106}" type="datetimeFigureOut">
              <a:rPr lang="es-MX"/>
              <a:pPr>
                <a:defRPr/>
              </a:pPr>
              <a:t>06/09/2009</a:t>
            </a:fld>
            <a:endParaRPr lang="es-MX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5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D9B134-5030-42B9-A940-CD5BFC5D47A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813322" y="278321"/>
            <a:ext cx="5521827" cy="1136555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sz="4700"/>
              <a:t>5.5 </a:t>
            </a:r>
          </a:p>
          <a:p>
            <a:pPr algn="ctr">
              <a:buFontTx/>
              <a:buNone/>
            </a:pPr>
            <a:r>
              <a:rPr lang="es-ES" sz="4700"/>
              <a:t>Etapa embrionaria.</a:t>
            </a:r>
          </a:p>
          <a:p>
            <a:pPr algn="ctr">
              <a:buFontTx/>
              <a:buNone/>
            </a:pPr>
            <a:r>
              <a:rPr lang="es-ES" sz="4700"/>
              <a:t>2a. a 8a. semana del desarrollo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kidshealth.org/parent/misc/images_52799/Semana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04813"/>
            <a:ext cx="8388350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357188" y="571500"/>
            <a:ext cx="81438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Century Gothic" pitchFamily="34" charset="0"/>
              </a:rPr>
              <a:t>DESARROLLO DE LOS SINUSOIDES.</a:t>
            </a:r>
          </a:p>
          <a:p>
            <a:pPr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Comienza al noveno día, cuando el blastocisto se ha introducido por completo en el endometrio. A medida que el Sincitiotrofoblasto se expande, se desarrollan en su interior pequeños espacios denominados lagunas.</a:t>
            </a: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Al doceavo día estas lagunas aumentan de tamaño y forman estructuras mayores  llamadas redes lacunares.</a:t>
            </a: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Los capilares del endometrio en torno del embrión en desarrollo se dilatan y reciben el nombre de sinusoides. A medida que el sincitiotrofoblasto erosiona a algunos de estos sinusoides la sangre materna entra en las redes lacunares y fluye a través de éstas.</a:t>
            </a: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La sangre materna es una fuente de nutrientes.</a:t>
            </a: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Sitio de eliminación de desechos embrionarios.</a:t>
            </a: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endParaRPr lang="es-MX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54" name="3 CuadroTexto"/>
          <p:cNvSpPr txBox="1">
            <a:spLocks noChangeArrowheads="1"/>
          </p:cNvSpPr>
          <p:nvPr/>
        </p:nvSpPr>
        <p:spPr bwMode="auto">
          <a:xfrm>
            <a:off x="642938" y="857250"/>
            <a:ext cx="77152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>
                <a:latin typeface="Century Gothic" pitchFamily="34" charset="0"/>
              </a:rPr>
              <a:t>DESARROLLO DEL CELOMA EXTRAEMBRIONARIO.</a:t>
            </a:r>
          </a:p>
          <a:p>
            <a:endParaRPr lang="es-MX" sz="32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3200">
                <a:latin typeface="Century Gothic" pitchFamily="34" charset="0"/>
              </a:rPr>
              <a:t>Formado 12 días después de la fecundación.</a:t>
            </a:r>
          </a:p>
          <a:p>
            <a:pPr>
              <a:buFont typeface="Arial" charset="0"/>
              <a:buChar char="•"/>
            </a:pPr>
            <a:endParaRPr lang="es-MX" sz="32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3200">
                <a:latin typeface="Century Gothic" pitchFamily="34" charset="0"/>
              </a:rPr>
              <a:t>Mejor denominado como mesodermo extraembrionario.</a:t>
            </a: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78" name="2 CuadroTexto"/>
          <p:cNvSpPr txBox="1">
            <a:spLocks noChangeArrowheads="1"/>
          </p:cNvSpPr>
          <p:nvPr/>
        </p:nvSpPr>
        <p:spPr bwMode="auto">
          <a:xfrm>
            <a:off x="714375" y="500063"/>
            <a:ext cx="77866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>
                <a:latin typeface="Century Gothic" pitchFamily="34" charset="0"/>
              </a:rPr>
              <a:t>DESARROLLO DEL CORION </a:t>
            </a:r>
          </a:p>
          <a:p>
            <a:endParaRPr lang="es-MX" sz="28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 Formado por mesodermo extraembrionario y las dos capas del trofoblasto. </a:t>
            </a:r>
          </a:p>
          <a:p>
            <a:pPr>
              <a:buFont typeface="Arial" charset="0"/>
              <a:buChar char="•"/>
            </a:pPr>
            <a:endParaRPr lang="es-MX" sz="28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El corion rodea al embrión y mas adelante al feto.</a:t>
            </a:r>
          </a:p>
          <a:p>
            <a:pPr>
              <a:buFont typeface="Arial" charset="0"/>
              <a:buChar char="•"/>
            </a:pPr>
            <a:endParaRPr lang="es-MX" sz="28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Se convertirá en la porción primaria de la placenta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602" name="2 CuadroTexto"/>
          <p:cNvSpPr txBox="1">
            <a:spLocks noChangeArrowheads="1"/>
          </p:cNvSpPr>
          <p:nvPr/>
        </p:nvSpPr>
        <p:spPr bwMode="auto">
          <a:xfrm>
            <a:off x="714375" y="1071563"/>
            <a:ext cx="7643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latin typeface="Century Gothic" pitchFamily="34" charset="0"/>
              </a:rPr>
              <a:t>TERCERA SEMANA DE DESARROLLO</a:t>
            </a:r>
          </a:p>
          <a:p>
            <a:pPr algn="ctr"/>
            <a:endParaRPr lang="es-MX" sz="2400" b="1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400" b="1">
                <a:latin typeface="Century Gothic" pitchFamily="34" charset="0"/>
              </a:rPr>
              <a:t> </a:t>
            </a:r>
            <a:r>
              <a:rPr lang="es-MX" sz="2400">
                <a:latin typeface="Century Gothic" pitchFamily="34" charset="0"/>
              </a:rPr>
              <a:t>Significa el comienzo de 6 semanas consecutivas de rápido desarrollo y diferenciación del embrión.</a:t>
            </a:r>
          </a:p>
          <a:p>
            <a:pPr algn="just">
              <a:buFont typeface="Arial" charset="0"/>
              <a:buChar char="•"/>
            </a:pPr>
            <a:endParaRPr lang="es-MX" sz="2400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En esta semana se establecen las 3 capas germinativas primarias y se constituye la base para el desarrollo de los órganos entre la 4  y 8 semana.  </a:t>
            </a:r>
            <a:endParaRPr lang="es-MX" sz="24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626" name="3 CuadroTexto"/>
          <p:cNvSpPr txBox="1">
            <a:spLocks noChangeArrowheads="1"/>
          </p:cNvSpPr>
          <p:nvPr/>
        </p:nvSpPr>
        <p:spPr bwMode="auto">
          <a:xfrm>
            <a:off x="642938" y="765175"/>
            <a:ext cx="78581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latin typeface="Century Gothic" pitchFamily="34" charset="0"/>
              </a:rPr>
              <a:t>GASTRULACION</a:t>
            </a:r>
          </a:p>
          <a:p>
            <a:pPr algn="ctr"/>
            <a:endParaRPr lang="es-MX" sz="2400" b="1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400" b="1">
                <a:latin typeface="Century Gothic" pitchFamily="34" charset="0"/>
              </a:rPr>
              <a:t> </a:t>
            </a:r>
            <a:r>
              <a:rPr lang="es-MX" sz="2400">
                <a:latin typeface="Century Gothic" pitchFamily="34" charset="0"/>
              </a:rPr>
              <a:t>Proceso mas importante el cual ocurre 15 días después de la fecundación.</a:t>
            </a:r>
          </a:p>
          <a:p>
            <a:pPr algn="just">
              <a:buFont typeface="Arial" charset="0"/>
              <a:buChar char="•"/>
            </a:pPr>
            <a:endParaRPr lang="es-MX" sz="2400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Disco embrionario: se convierte en </a:t>
            </a:r>
            <a:r>
              <a:rPr lang="es-MX" sz="2400" b="1">
                <a:latin typeface="Century Gothic" pitchFamily="34" charset="0"/>
              </a:rPr>
              <a:t>trilaminar</a:t>
            </a:r>
            <a:r>
              <a:rPr lang="es-MX" sz="2400">
                <a:latin typeface="Century Gothic" pitchFamily="34" charset="0"/>
              </a:rPr>
              <a:t> (endodermo, mesodermo y ectodermo). </a:t>
            </a:r>
          </a:p>
          <a:p>
            <a:pPr algn="just">
              <a:buFont typeface="Arial" charset="0"/>
              <a:buChar char="•"/>
            </a:pPr>
            <a:endParaRPr lang="es-MX" sz="2400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La primera evidencia del la gastrulación es la formación de la </a:t>
            </a:r>
            <a:r>
              <a:rPr lang="es-MX" sz="2400" b="1">
                <a:latin typeface="Century Gothic" pitchFamily="34" charset="0"/>
              </a:rPr>
              <a:t>línea primitiva</a:t>
            </a:r>
            <a:r>
              <a:rPr lang="es-MX" sz="2400">
                <a:latin typeface="Century Gothic" pitchFamily="34" charset="0"/>
              </a:rPr>
              <a:t>, un tenue surco en la cara dorsal del epiblasto que se extiende desde la parte posterior a la parte anterior del embrión, la cual establece los extremos céfalo-caudal del embrión, así como también el lado izquierdo y derecho del mismo. </a:t>
            </a:r>
            <a:r>
              <a:rPr lang="es-MX" sz="2000">
                <a:latin typeface="Century Gothic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://mural.uv.es/alsago/semana_3_archivos/3rdWee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2400"/>
            <a:ext cx="8569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74" name="2 CuadroTexto"/>
          <p:cNvSpPr txBox="1">
            <a:spLocks noChangeArrowheads="1"/>
          </p:cNvSpPr>
          <p:nvPr/>
        </p:nvSpPr>
        <p:spPr bwMode="auto">
          <a:xfrm>
            <a:off x="571500" y="642938"/>
            <a:ext cx="79295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b="1">
                <a:latin typeface="Century Gothic" pitchFamily="34" charset="0"/>
              </a:rPr>
              <a:t>Endodermo: </a:t>
            </a:r>
            <a:endParaRPr lang="es-MX" sz="28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800" b="1">
                <a:latin typeface="Century Gothic" pitchFamily="34" charset="0"/>
              </a:rPr>
              <a:t> </a:t>
            </a:r>
            <a:r>
              <a:rPr lang="es-MX" sz="2800">
                <a:latin typeface="Century Gothic" pitchFamily="34" charset="0"/>
              </a:rPr>
              <a:t>Epitelios de revestimiento del tubo digestivo y de sus glándulas.</a:t>
            </a:r>
          </a:p>
          <a:p>
            <a:pPr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 Epitelio de revestimiento de la vejiga urinaria, la vesícula biliar y el hígado.</a:t>
            </a:r>
          </a:p>
          <a:p>
            <a:pPr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 Epitelio de revestimiento de la faringe, trompa auditiva, bronquios y pulmones. </a:t>
            </a:r>
          </a:p>
          <a:p>
            <a:pPr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 Epitelio de las glándulas tiroides y paratiroides, Páncreas y timo.</a:t>
            </a:r>
          </a:p>
          <a:p>
            <a:pPr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 Epitelio de revestimiento de la próstata glándulas bulbouretrales, vagina, uretra y sus glándulas asociadas.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762625"/>
          </a:xfrm>
        </p:spPr>
        <p:txBody>
          <a:bodyPr/>
          <a:lstStyle/>
          <a:p>
            <a:pPr>
              <a:buFontTx/>
              <a:buNone/>
            </a:pPr>
            <a:r>
              <a:rPr lang="es-MX" sz="2800" b="1"/>
              <a:t>Mesodermo: </a:t>
            </a:r>
          </a:p>
          <a:p>
            <a:r>
              <a:rPr lang="es-MX" sz="2800" b="1"/>
              <a:t> </a:t>
            </a:r>
            <a:r>
              <a:rPr lang="es-MX" sz="2800"/>
              <a:t>Todo el tejido muscular cardiaco y esquelético.</a:t>
            </a:r>
          </a:p>
          <a:p>
            <a:r>
              <a:rPr lang="es-MX" sz="2800"/>
              <a:t> Cartílago, hueso y otros tejidos conectivos.</a:t>
            </a:r>
          </a:p>
          <a:p>
            <a:r>
              <a:rPr lang="es-MX" sz="2800"/>
              <a:t> Sangre, medula ósea y tejido linfático.</a:t>
            </a:r>
          </a:p>
          <a:p>
            <a:r>
              <a:rPr lang="es-MX" sz="2800"/>
              <a:t> Dermis</a:t>
            </a:r>
          </a:p>
          <a:p>
            <a:r>
              <a:rPr lang="es-MX" sz="2800"/>
              <a:t> Túnica del ojo.</a:t>
            </a:r>
          </a:p>
          <a:p>
            <a:r>
              <a:rPr lang="es-MX" sz="2800"/>
              <a:t> Oído medio </a:t>
            </a:r>
          </a:p>
          <a:p>
            <a:r>
              <a:rPr lang="es-MX" sz="2800"/>
              <a:t> Mesotelio Torácico, abdominal y pelviano.</a:t>
            </a:r>
          </a:p>
          <a:p>
            <a:r>
              <a:rPr lang="es-MX" sz="2800"/>
              <a:t> Epitelio de riñones y uréteres.</a:t>
            </a:r>
          </a:p>
          <a:p>
            <a:r>
              <a:rPr lang="es-MX" sz="2800"/>
              <a:t>  Epitelio de gónadas y conductos genitales.</a:t>
            </a:r>
            <a:endParaRPr lang="es-E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698" name="2 CuadroTexto"/>
          <p:cNvSpPr txBox="1">
            <a:spLocks noChangeArrowheads="1"/>
          </p:cNvSpPr>
          <p:nvPr/>
        </p:nvSpPr>
        <p:spPr bwMode="auto">
          <a:xfrm>
            <a:off x="1071563" y="857250"/>
            <a:ext cx="71437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latin typeface="Century Gothic" pitchFamily="34" charset="0"/>
              </a:rPr>
              <a:t>Ectodermo:</a:t>
            </a:r>
          </a:p>
          <a:p>
            <a:endParaRPr lang="es-MX" sz="2400" b="1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400" b="1">
                <a:latin typeface="Century Gothic" pitchFamily="34" charset="0"/>
              </a:rPr>
              <a:t> </a:t>
            </a:r>
            <a:r>
              <a:rPr lang="es-MX" sz="2400">
                <a:latin typeface="Century Gothic" pitchFamily="34" charset="0"/>
              </a:rPr>
              <a:t>Todo el tejido nervioso. </a:t>
            </a:r>
          </a:p>
          <a:p>
            <a:pPr>
              <a:buFont typeface="Arial" charset="0"/>
              <a:buChar char="•"/>
            </a:pPr>
            <a:r>
              <a:rPr lang="es-MX" sz="2400" b="1">
                <a:latin typeface="Century Gothic" pitchFamily="34" charset="0"/>
              </a:rPr>
              <a:t> </a:t>
            </a:r>
            <a:r>
              <a:rPr lang="es-MX" sz="2400">
                <a:latin typeface="Century Gothic" pitchFamily="34" charset="0"/>
              </a:rPr>
              <a:t>Epidermis.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Folículo piloso, Músculo erector del pelo, uñas, epitelio de las glándulas cutáneas y glándulas mamarias. 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Cristalino, cornea y músculos intrínsecos del ojo. 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Oídos externo e interno. 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Epitelios de las cavidades bucal y nasal, senos paranasales, glándulas salivales y cavidad anal.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CuadroTexto"/>
          <p:cNvSpPr txBox="1">
            <a:spLocks noChangeArrowheads="1"/>
          </p:cNvSpPr>
          <p:nvPr/>
        </p:nvSpPr>
        <p:spPr bwMode="auto">
          <a:xfrm>
            <a:off x="571500" y="1143000"/>
            <a:ext cx="77152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entury Gothic" pitchFamily="34" charset="0"/>
              </a:rPr>
              <a:t>8° Día  después de la fecundación, el trofoblasto se diferencia en dos capas en la región de contacto del blastocisto con el endometrio, a estas capas se le denominas: 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</a:t>
            </a:r>
            <a:r>
              <a:rPr lang="es-MX" sz="2400" b="1">
                <a:latin typeface="Century Gothic" pitchFamily="34" charset="0"/>
              </a:rPr>
              <a:t>Sincitiotrofoblasto</a:t>
            </a:r>
            <a:r>
              <a:rPr lang="es-MX" sz="2400">
                <a:latin typeface="Century Gothic" pitchFamily="34" charset="0"/>
              </a:rPr>
              <a:t>: que no presenta limites celulares definidos 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Century Gothic" pitchFamily="34" charset="0"/>
              </a:rPr>
              <a:t> </a:t>
            </a:r>
            <a:r>
              <a:rPr lang="es-MX" sz="2400" b="1">
                <a:latin typeface="Century Gothic" pitchFamily="34" charset="0"/>
              </a:rPr>
              <a:t>Citotrofoblasto</a:t>
            </a:r>
            <a:r>
              <a:rPr lang="es-MX" sz="2400">
                <a:latin typeface="Century Gothic" pitchFamily="34" charset="0"/>
              </a:rPr>
              <a:t>: que se halla entre la mas celular interna y el sincitiotrofoblasto Durante la implantación el  Sincitiotrofoblasto  secreta enzimas q le permiten al Blastocisto atravesar el revestimiento uterino mediante la digestión de células endometriales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22" name="2 CuadroTexto"/>
          <p:cNvSpPr txBox="1">
            <a:spLocks noChangeArrowheads="1"/>
          </p:cNvSpPr>
          <p:nvPr/>
        </p:nvSpPr>
        <p:spPr bwMode="auto">
          <a:xfrm>
            <a:off x="500063" y="428625"/>
            <a:ext cx="79295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 Alrededor del día 16, las células del mesodermo migran hacia el extremo cefálico del embrión, forman un tubo hueco celular en la línea media denominada </a:t>
            </a:r>
            <a:r>
              <a:rPr lang="es-MX" b="1">
                <a:latin typeface="Century Gothic" pitchFamily="34" charset="0"/>
              </a:rPr>
              <a:t>placa notocordal y </a:t>
            </a:r>
            <a:r>
              <a:rPr lang="es-MX">
                <a:latin typeface="Century Gothic" pitchFamily="34" charset="0"/>
              </a:rPr>
              <a:t>entre los días 22 y 24 se convierte en un cilindro sólido de células llamado </a:t>
            </a:r>
            <a:r>
              <a:rPr lang="es-MX" b="1">
                <a:latin typeface="Century Gothic" pitchFamily="34" charset="0"/>
              </a:rPr>
              <a:t>notocorda.</a:t>
            </a:r>
          </a:p>
          <a:p>
            <a:pPr>
              <a:buFont typeface="Arial" charset="0"/>
              <a:buChar char="•"/>
            </a:pPr>
            <a:endParaRPr lang="es-MX" b="1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b="1">
                <a:latin typeface="Century Gothic" pitchFamily="34" charset="0"/>
              </a:rPr>
              <a:t> </a:t>
            </a:r>
            <a:r>
              <a:rPr lang="es-MX">
                <a:latin typeface="Century Gothic" pitchFamily="34" charset="0"/>
              </a:rPr>
              <a:t>Durante esta semana   aparecen dos depresiones tenues sobre la cara dorsal del embrión: </a:t>
            </a:r>
          </a:p>
          <a:p>
            <a:pPr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La membrana bucofaríngea la cual se romperá en la 4a semana; conecta la cavidad bucal con la faringe y el resto del tubo digestivo.</a:t>
            </a:r>
          </a:p>
          <a:p>
            <a:pPr lvl="1"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La membrana cloacal que degenera en  la 7a semana del desarrollo para formar el orificio externo del ano y los aparatos urinario y reproductor.</a:t>
            </a:r>
          </a:p>
          <a:p>
            <a:pPr lvl="1">
              <a:buFont typeface="Arial" charset="0"/>
              <a:buChar char="•"/>
            </a:pPr>
            <a:endParaRPr lang="es-MX">
              <a:latin typeface="Century Gothic" pitchFamily="34" charset="0"/>
            </a:endParaRPr>
          </a:p>
        </p:txBody>
      </p:sp>
      <p:pic>
        <p:nvPicPr>
          <p:cNvPr id="30723" name="Picture 2" descr="http://www.forp.usp.br/mef/embriologia/Embryo/Redimensionadas/FIG0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365625"/>
            <a:ext cx="37147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46" name="3 CuadroTexto"/>
          <p:cNvSpPr txBox="1">
            <a:spLocks noChangeArrowheads="1"/>
          </p:cNvSpPr>
          <p:nvPr/>
        </p:nvSpPr>
        <p:spPr bwMode="auto">
          <a:xfrm>
            <a:off x="500063" y="285750"/>
            <a:ext cx="785812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>
                <a:latin typeface="Century Gothic" pitchFamily="34" charset="0"/>
              </a:rPr>
              <a:t>NEURULACIÓN.</a:t>
            </a:r>
          </a:p>
          <a:p>
            <a:endParaRPr lang="es-MX" sz="2000">
              <a:latin typeface="Century Gothic" pitchFamily="34" charset="0"/>
            </a:endParaRPr>
          </a:p>
          <a:p>
            <a:r>
              <a:rPr lang="es-MX" sz="2000">
                <a:latin typeface="Century Gothic" pitchFamily="34" charset="0"/>
              </a:rPr>
              <a:t>La notocorda induce en el ectodermo la formación de la placa neural, al final de esta 3a semana los bordes laterales de la placa neural se elevan y dan lugar al pliegue neural. Las células del tubo neural dan lugar al encéfalo y la medula espinal. El proceso por el cual se forma la placa, el pliegue y el tubo neural recibe este nombre.</a:t>
            </a:r>
          </a:p>
          <a:p>
            <a:endParaRPr lang="es-MX" sz="2000">
              <a:latin typeface="Century Gothic" pitchFamily="34" charset="0"/>
            </a:endParaRPr>
          </a:p>
          <a:p>
            <a:r>
              <a:rPr lang="es-MX" sz="2000">
                <a:latin typeface="Century Gothic" pitchFamily="34" charset="0"/>
              </a:rPr>
              <a:t>Hacia alrededor de la 4a semana el extremo cefálico del tubo neural se divide en tres </a:t>
            </a:r>
            <a:r>
              <a:rPr lang="es-MX" sz="2000" b="1">
                <a:latin typeface="Century Gothic" pitchFamily="34" charset="0"/>
              </a:rPr>
              <a:t>vesículas encefálicas primarias: </a:t>
            </a:r>
            <a:r>
              <a:rPr lang="es-MX" sz="2000">
                <a:latin typeface="Century Gothic" pitchFamily="34" charset="0"/>
              </a:rPr>
              <a:t> el procencéfalo, el mesencéfalo y el rombencéfalo. En la 5a semana el procencéfalo se divide en dos vesículas secundarias: </a:t>
            </a:r>
            <a:r>
              <a:rPr lang="es-MX" sz="2000" b="1">
                <a:latin typeface="Century Gothic" pitchFamily="34" charset="0"/>
              </a:rPr>
              <a:t>telencéfalo y diencéfalo </a:t>
            </a:r>
            <a:r>
              <a:rPr lang="es-MX" sz="2000">
                <a:latin typeface="Century Gothic" pitchFamily="34" charset="0"/>
              </a:rPr>
              <a:t>y a partir del rombencéfalo se desarrollan también dos vesículas: </a:t>
            </a:r>
            <a:r>
              <a:rPr lang="es-MX" sz="2000" b="1">
                <a:latin typeface="Century Gothic" pitchFamily="34" charset="0"/>
              </a:rPr>
              <a:t>metencéfalo y el mielencéfalo.</a:t>
            </a:r>
          </a:p>
          <a:p>
            <a:endParaRPr lang="es-MX" sz="2000" b="1">
              <a:latin typeface="Century Gothic" pitchFamily="34" charset="0"/>
            </a:endParaRPr>
          </a:p>
          <a:p>
            <a:r>
              <a:rPr lang="es-MX" sz="2000">
                <a:latin typeface="Century Gothic" pitchFamily="34" charset="0"/>
              </a:rPr>
              <a:t>Las áreas del tubo neural adyacentes al mielencéfalo dan origen a la médula espinal. </a:t>
            </a:r>
            <a:r>
              <a:rPr lang="es-MX" sz="2000" b="1"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http://mural.uv.es/alsago/semana_4_archivos/neurulacio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216275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3 Rectángulo"/>
          <p:cNvSpPr>
            <a:spLocks noChangeArrowheads="1"/>
          </p:cNvSpPr>
          <p:nvPr/>
        </p:nvSpPr>
        <p:spPr bwMode="auto">
          <a:xfrm>
            <a:off x="3429000" y="0"/>
            <a:ext cx="5715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Century Gothic" pitchFamily="34" charset="0"/>
              </a:rPr>
              <a:t>DESARROLLO DE SOMITAS.</a:t>
            </a:r>
          </a:p>
          <a:p>
            <a:pPr algn="ctr"/>
            <a:endParaRPr lang="es-MX">
              <a:latin typeface="Century Gothic" pitchFamily="34" charset="0"/>
            </a:endParaRPr>
          </a:p>
          <a:p>
            <a:pPr algn="just"/>
            <a:r>
              <a:rPr lang="es-MX">
                <a:latin typeface="Century Gothic" pitchFamily="34" charset="0"/>
              </a:rPr>
              <a:t>A 17 días de la fecundación, el mesodermo adyacente al notocordio y al tubo neural dan origen a un par de columnas longitudinales de mesodermo paraxial, y adyacente a pares de masas cilíndricas de mesodermo intermedio, que se continúan con el par de láminas del mesodermo lateral. </a:t>
            </a:r>
          </a:p>
          <a:p>
            <a:pPr algn="just"/>
            <a:r>
              <a:rPr lang="es-MX">
                <a:latin typeface="Century Gothic" pitchFamily="34" charset="0"/>
              </a:rPr>
              <a:t>Al poco tiempo el mesodermo paraxial se segmenta longitudinalmente en estructuras pares de forma cúbica llamadas </a:t>
            </a:r>
            <a:r>
              <a:rPr lang="es-MX" b="1">
                <a:latin typeface="Century Gothic" pitchFamily="34" charset="0"/>
              </a:rPr>
              <a:t>somitas</a:t>
            </a:r>
            <a:r>
              <a:rPr lang="es-MX">
                <a:latin typeface="Century Gothic" pitchFamily="34" charset="0"/>
              </a:rPr>
              <a:t>.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A final de la 5a semana ya existen de 42 a 44 pares de somitas (el número de somitas puede relacionar la edad del embrión).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Cada somita se diferencia en 3 regiones: </a:t>
            </a:r>
            <a:r>
              <a:rPr lang="es-MX" b="1">
                <a:latin typeface="Century Gothic" pitchFamily="34" charset="0"/>
              </a:rPr>
              <a:t>miotoma, dermatoma y esclerotoma.</a:t>
            </a:r>
            <a:r>
              <a:rPr lang="es-MX">
                <a:latin typeface="Century Gothic" pitchFamily="34" charset="0"/>
              </a:rPr>
              <a:t>  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Miotomas: dan origen a los músculos esqueléticos del cuello, el tronco y los miembros.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Dermatomas: forman el tejido conectivo, incluida la dermis cutánea.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Esclerotomas: dan origen a vértebras y costillas.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794" name="4 CuadroTexto"/>
          <p:cNvSpPr txBox="1">
            <a:spLocks noChangeArrowheads="1"/>
          </p:cNvSpPr>
          <p:nvPr/>
        </p:nvSpPr>
        <p:spPr bwMode="auto">
          <a:xfrm>
            <a:off x="357188" y="817563"/>
            <a:ext cx="846296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>
                <a:latin typeface="Century Gothic" pitchFamily="34" charset="0"/>
              </a:rPr>
              <a:t>DESARROLLO DEL APARATO CIRCULATORIO </a:t>
            </a:r>
          </a:p>
          <a:p>
            <a:pPr algn="ctr"/>
            <a:endParaRPr lang="es-MX" sz="2400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s-MX" sz="2400">
                <a:latin typeface="Comic Sans MS" pitchFamily="66" charset="0"/>
              </a:rPr>
              <a:t>Comienza a principios de la 3a semana con la formación de vasos sanguíneos en el mesodermo embrionario del saco vitelino, el pedículo de fijación y el corion, proceso denominado </a:t>
            </a:r>
            <a:r>
              <a:rPr lang="es-MX" sz="2400" b="1">
                <a:latin typeface="Comic Sans MS" pitchFamily="66" charset="0"/>
              </a:rPr>
              <a:t>angiogénesis. </a:t>
            </a:r>
          </a:p>
          <a:p>
            <a:pPr>
              <a:buFontTx/>
              <a:buChar char="•"/>
            </a:pPr>
            <a:r>
              <a:rPr lang="es-MX" sz="2400">
                <a:latin typeface="Comic Sans MS" pitchFamily="66" charset="0"/>
              </a:rPr>
              <a:t>La angiogénesis se inicia cuando las células del mesodermo vitelino se diferencian en </a:t>
            </a:r>
            <a:r>
              <a:rPr lang="es-MX" sz="2400" b="1">
                <a:latin typeface="Comic Sans MS" pitchFamily="66" charset="0"/>
              </a:rPr>
              <a:t>hemangioblastos </a:t>
            </a:r>
            <a:r>
              <a:rPr lang="es-MX" sz="2400">
                <a:latin typeface="Comic Sans MS" pitchFamily="66" charset="0"/>
              </a:rPr>
              <a:t>de vasos sanguíneos</a:t>
            </a:r>
            <a:r>
              <a:rPr lang="es-MX" sz="2400" b="1">
                <a:latin typeface="Comic Sans MS" pitchFamily="66" charset="0"/>
              </a:rPr>
              <a:t>, </a:t>
            </a:r>
            <a:r>
              <a:rPr lang="es-MX" sz="2400">
                <a:latin typeface="Comic Sans MS" pitchFamily="66" charset="0"/>
              </a:rPr>
              <a:t>éstos a su vez se diferencian en angioblastos los cuales forman conjuntos aislados de células denominados islotes sanguíneos (W-P) de células madre pluri potenciales ).</a:t>
            </a:r>
          </a:p>
          <a:p>
            <a:pPr>
              <a:buFontTx/>
              <a:buChar char="•"/>
            </a:pPr>
            <a:r>
              <a:rPr lang="es-MX" sz="2400">
                <a:latin typeface="Comic Sans MS" pitchFamily="66" charset="0"/>
              </a:rPr>
              <a:t>La producción de sangre dentro del embrión comienza en el hígado y continua en el bazo, la médula ósea y el timo.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818" name="5 CuadroTexto"/>
          <p:cNvSpPr txBox="1">
            <a:spLocks noChangeArrowheads="1"/>
          </p:cNvSpPr>
          <p:nvPr/>
        </p:nvSpPr>
        <p:spPr bwMode="auto">
          <a:xfrm>
            <a:off x="214313" y="260350"/>
            <a:ext cx="8534400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latin typeface="Century Gothic" pitchFamily="34" charset="0"/>
              </a:rPr>
              <a:t>CUARTA A OCTAVA SEMANA DE DESARROLLO.</a:t>
            </a:r>
          </a:p>
          <a:p>
            <a:pPr algn="ctr"/>
            <a:endParaRPr lang="es-MX" b="1">
              <a:latin typeface="Century Gothic" pitchFamily="34" charset="0"/>
            </a:endParaRPr>
          </a:p>
          <a:p>
            <a:pPr algn="just"/>
            <a:r>
              <a:rPr lang="es-MX" b="1">
                <a:latin typeface="Century Gothic" pitchFamily="34" charset="0"/>
              </a:rPr>
              <a:t> </a:t>
            </a:r>
            <a:endParaRPr lang="es-MX">
              <a:latin typeface="Century Gothic" pitchFamily="34" charset="0"/>
            </a:endParaRPr>
          </a:p>
          <a:p>
            <a:pPr algn="just">
              <a:buFontTx/>
              <a:buChar char="•"/>
            </a:pPr>
            <a:r>
              <a:rPr lang="es-MX" sz="2400">
                <a:latin typeface="Century Gothic" pitchFamily="34" charset="0"/>
              </a:rPr>
              <a:t>Etapa más crítica del desarrollo embrionario, llamada </a:t>
            </a:r>
            <a:r>
              <a:rPr lang="es-MX" sz="2400" b="1">
                <a:latin typeface="Century Gothic" pitchFamily="34" charset="0"/>
              </a:rPr>
              <a:t>organogénesis</a:t>
            </a:r>
            <a:r>
              <a:rPr lang="es-MX" sz="2400">
                <a:latin typeface="Century Gothic" pitchFamily="34" charset="0"/>
              </a:rPr>
              <a:t> por que se forma el esbozo de todos los órganos y sistemas del cuerpo. </a:t>
            </a:r>
          </a:p>
          <a:p>
            <a:pPr algn="just">
              <a:buFontTx/>
              <a:buChar char="•"/>
            </a:pPr>
            <a:r>
              <a:rPr lang="es-MX" sz="2400">
                <a:latin typeface="Century Gothic" pitchFamily="34" charset="0"/>
              </a:rPr>
              <a:t>Las 3 hojas germinativas formadas en la tercera semana se diferencian formando los órganos de la economía. Son expresión de la des represión de los genes y todos los procesos celulares que se explican a través de los mecanismos básicos del desarrollo. </a:t>
            </a:r>
          </a:p>
          <a:p>
            <a:pPr algn="just">
              <a:buFontTx/>
              <a:buChar char="•"/>
            </a:pPr>
            <a:r>
              <a:rPr lang="es-MX" sz="2400">
                <a:latin typeface="Century Gothic" pitchFamily="34" charset="0"/>
              </a:rPr>
              <a:t>Todos los mecanismos se manifiestan, por lo cual es la etapa más crítica, un agente externo que la altere, tendrá repercusiones que se manifestarán de acuerdo a las características  de esta interferencia. </a:t>
            </a:r>
          </a:p>
          <a:p>
            <a:pPr algn="just">
              <a:buFontTx/>
              <a:buChar char="•"/>
            </a:pPr>
            <a:r>
              <a:rPr lang="es-MX" sz="2400">
                <a:latin typeface="Century Gothic" pitchFamily="34" charset="0"/>
              </a:rPr>
              <a:t>Producto de estas transformaciones, cambia la forma externa del cuerpo embrionario  que al final de esta etapa tendrá aspecto humano.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842" name="2 CuadroTexto"/>
          <p:cNvSpPr txBox="1">
            <a:spLocks noChangeArrowheads="1"/>
          </p:cNvSpPr>
          <p:nvPr/>
        </p:nvSpPr>
        <p:spPr bwMode="auto">
          <a:xfrm>
            <a:off x="857250" y="714375"/>
            <a:ext cx="764381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000">
                <a:latin typeface="Century Gothic" pitchFamily="34" charset="0"/>
              </a:rPr>
              <a:t>Las características principales de la etapa embrionaria pueden resumirse de la siguiente forma:</a:t>
            </a:r>
            <a:r>
              <a:rPr lang="es-MX">
                <a:latin typeface="Century Gothic" pitchFamily="34" charset="0"/>
              </a:rPr>
              <a:t>  </a:t>
            </a:r>
          </a:p>
          <a:p>
            <a:pPr algn="just"/>
            <a:endParaRPr lang="es-MX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Comienza en la 2a semana y termina en la 8a semana. 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Durante esta etapa se forma el embrión bilaminar, el trilaminar y a partir de este último el esbozo de todos los órganos y sistemas del cuerpo.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En la medida que las hojas embrionarias se diferencian para formar tejidos, ocurre el plegamiento del cuerpo embrionario que transforma el embrión plano en cilíndrico.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 En la 8a semana ya tiene aspecto humano.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Durante estas transformaciones están presentes todos los mecanismos del desarrollo, los cuales determinan los cambios, primero a nivel celular y después en cada tejido y sistema. Hay una gran desrepresión genética. </a:t>
            </a:r>
          </a:p>
          <a:p>
            <a:pPr algn="just"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La etapa más crítica, susceptible y vulnerable  La alteración de los mecanismos del desarrollo por agentes externos provocará Malformaciones Congénitas.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866" name="2 CuadroTexto"/>
          <p:cNvSpPr txBox="1">
            <a:spLocks noChangeArrowheads="1"/>
          </p:cNvSpPr>
          <p:nvPr/>
        </p:nvSpPr>
        <p:spPr bwMode="auto">
          <a:xfrm>
            <a:off x="1143000" y="642938"/>
            <a:ext cx="6286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Se forma la placenta y anexos embrionarios. </a:t>
            </a:r>
          </a:p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La placenta tiene numerosas funciones, principalmente de intercambio. </a:t>
            </a:r>
          </a:p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El amnios es una cavidad que contiene al embrión y en cuyo espacio se desarrollará. </a:t>
            </a:r>
          </a:p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El cordón umbilical une a la placenta con el embrión-feto, y en su interior hay vasos que transportan sangre en ambos sentidos. </a:t>
            </a:r>
          </a:p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El sistema que primero se diferencia es el </a:t>
            </a:r>
            <a:r>
              <a:rPr lang="es-MX" sz="2000" b="1">
                <a:latin typeface="Century Gothic" pitchFamily="34" charset="0"/>
              </a:rPr>
              <a:t>cardiovascular</a:t>
            </a:r>
            <a:r>
              <a:rPr lang="es-MX" sz="2000">
                <a:latin typeface="Century Gothic" pitchFamily="34" charset="0"/>
              </a:rPr>
              <a:t>, por las crecientes necesidades embrionarias, y en segundo lugar el </a:t>
            </a:r>
            <a:r>
              <a:rPr lang="es-MX" sz="2000" b="1">
                <a:latin typeface="Century Gothic" pitchFamily="34" charset="0"/>
              </a:rPr>
              <a:t>nervioso</a:t>
            </a:r>
            <a:r>
              <a:rPr lang="es-MX" sz="2000">
                <a:latin typeface="Century Gothic" pitchFamily="34" charset="0"/>
              </a:rPr>
              <a:t>. </a:t>
            </a:r>
          </a:p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Cambia la nutrición de Histotrófica a Hemotrófica con la aparición de la circulación útero-placentaria en la 2a semana; </a:t>
            </a:r>
          </a:p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Comienza a desarrollarse la placenta que estará lista al final de esta etapa embrionaria.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CuadroTexto"/>
          <p:cNvSpPr txBox="1">
            <a:spLocks noChangeArrowheads="1"/>
          </p:cNvSpPr>
          <p:nvPr/>
        </p:nvSpPr>
        <p:spPr bwMode="auto">
          <a:xfrm>
            <a:off x="1000125" y="620713"/>
            <a:ext cx="74295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El cálculo de la edad embrionaria se hace por el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número de somitas,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la longitud CR-VN, (cráneo-rabadilla-vértex-nalga) o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longitud coronilla-talón.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También se utiliza fecha de la última menstruación restando 2 semanas a la edad gestacional, (Edad embrionaria = EG – 2 semanas).</a:t>
            </a:r>
            <a:r>
              <a:rPr lang="es-MX" sz="2800">
                <a:latin typeface="Century Gothic" pitchFamily="34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es-MX" sz="2800">
                <a:latin typeface="Century Gothic" pitchFamily="34" charset="0"/>
              </a:rPr>
              <a:t>Medios diagnósticos: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Presencia de HCG,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Amniocentesis,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Biopsia coriónica,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Cariotipo y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Ultrasonidos transvaginales.</a:t>
            </a:r>
            <a:endParaRPr lang="es-MX" sz="28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serrizomatico.blogia.com/upload/20061110123511-embr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3"/>
            <a:ext cx="62865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://www.portal.reduaz.mx/histo/MorfoEmbrio/Carlson/cap03/03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60350"/>
            <a:ext cx="860425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1143000" y="785813"/>
            <a:ext cx="664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entury Gothic" pitchFamily="34" charset="0"/>
              </a:rPr>
              <a:t> </a:t>
            </a:r>
          </a:p>
        </p:txBody>
      </p:sp>
      <p:sp>
        <p:nvSpPr>
          <p:cNvPr id="16387" name="3 CuadroTexto"/>
          <p:cNvSpPr txBox="1">
            <a:spLocks noChangeArrowheads="1"/>
          </p:cNvSpPr>
          <p:nvPr/>
        </p:nvSpPr>
        <p:spPr bwMode="auto">
          <a:xfrm>
            <a:off x="1000125" y="714375"/>
            <a:ext cx="700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entury Gothic" pitchFamily="34" charset="0"/>
            </a:endParaRPr>
          </a:p>
        </p:txBody>
      </p:sp>
      <p:sp>
        <p:nvSpPr>
          <p:cNvPr id="16388" name="4 CuadroTexto"/>
          <p:cNvSpPr txBox="1">
            <a:spLocks noChangeArrowheads="1"/>
          </p:cNvSpPr>
          <p:nvPr/>
        </p:nvSpPr>
        <p:spPr bwMode="auto">
          <a:xfrm>
            <a:off x="1071563" y="785813"/>
            <a:ext cx="70723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>
                <a:latin typeface="Century Gothic" pitchFamily="34" charset="0"/>
              </a:rPr>
              <a:t> </a:t>
            </a:r>
            <a:r>
              <a:rPr lang="es-MX" sz="2000">
                <a:latin typeface="Century Gothic" pitchFamily="34" charset="0"/>
              </a:rPr>
              <a:t>Otra secreción del trofoblasto es la Hormona </a:t>
            </a:r>
            <a:r>
              <a:rPr lang="es-MX" sz="2000" b="1">
                <a:latin typeface="Century Gothic" pitchFamily="34" charset="0"/>
              </a:rPr>
              <a:t>Gonadotropina Coriónica humana</a:t>
            </a:r>
            <a:r>
              <a:rPr lang="es-MX" sz="2000">
                <a:latin typeface="Century Gothic" pitchFamily="34" charset="0"/>
              </a:rPr>
              <a:t>  (hCG), esta impide la degeneración del cuerpo lúteo y mantiene su  secreción de progesterona y estrógenos. </a:t>
            </a:r>
          </a:p>
          <a:p>
            <a:endParaRPr lang="es-MX" sz="20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 Este hormona junto con la </a:t>
            </a:r>
            <a:r>
              <a:rPr lang="es-MX" sz="2000" b="1">
                <a:latin typeface="Century Gothic" pitchFamily="34" charset="0"/>
              </a:rPr>
              <a:t>Hormona Luteinizante</a:t>
            </a:r>
            <a:r>
              <a:rPr lang="es-MX" sz="2000">
                <a:latin typeface="Century Gothic" pitchFamily="34" charset="0"/>
              </a:rPr>
              <a:t> (LH) hacen que el revestimiento uterino permanezca en estado secretor e impida la menstruación .</a:t>
            </a:r>
          </a:p>
          <a:p>
            <a:endParaRPr lang="es-MX" sz="20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 El final de la secreción de la hCG ocurre alrededor de la 9 semana cuando la placenta esta  desarrollada por completo y produce </a:t>
            </a:r>
            <a:r>
              <a:rPr lang="es-MX" sz="2000" b="1">
                <a:latin typeface="Century Gothic" pitchFamily="34" charset="0"/>
              </a:rPr>
              <a:t>estrógenos y progesterona</a:t>
            </a:r>
            <a:r>
              <a:rPr lang="es-MX" sz="2000">
                <a:latin typeface="Century Gothic" pitchFamily="34" charset="0"/>
              </a:rPr>
              <a:t> para seguir manteniendo el embarazo.</a:t>
            </a:r>
          </a:p>
          <a:p>
            <a:pPr>
              <a:buFont typeface="Arial" charset="0"/>
              <a:buChar char="•"/>
            </a:pPr>
            <a:endParaRPr lang="es-MX" sz="200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 La presencia de hCG en sangre u orina materna es un indicador de embarazo, es la hormona que detectan la pruebas de embarazo de uso casero.</a:t>
            </a:r>
            <a:r>
              <a:rPr lang="es-MX"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10" name="2 CuadroTexto"/>
          <p:cNvSpPr txBox="1">
            <a:spLocks noChangeArrowheads="1"/>
          </p:cNvSpPr>
          <p:nvPr/>
        </p:nvSpPr>
        <p:spPr bwMode="auto">
          <a:xfrm>
            <a:off x="857250" y="644525"/>
            <a:ext cx="75009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b="1">
              <a:latin typeface="Century Gothic" pitchFamily="34" charset="0"/>
            </a:endParaRPr>
          </a:p>
          <a:p>
            <a:pPr algn="ctr"/>
            <a:endParaRPr lang="es-MX" b="1">
              <a:latin typeface="Century Gothic" pitchFamily="34" charset="0"/>
            </a:endParaRPr>
          </a:p>
          <a:p>
            <a:pPr algn="ctr"/>
            <a:r>
              <a:rPr lang="es-MX" sz="2000" b="1">
                <a:latin typeface="Century Gothic" pitchFamily="34" charset="0"/>
              </a:rPr>
              <a:t>DESARROLLO</a:t>
            </a:r>
            <a:r>
              <a:rPr lang="es-MX" sz="2000">
                <a:latin typeface="Century Gothic" pitchFamily="34" charset="0"/>
              </a:rPr>
              <a:t> </a:t>
            </a:r>
            <a:r>
              <a:rPr lang="es-MX" sz="2000" b="1">
                <a:latin typeface="Century Gothic" pitchFamily="34" charset="0"/>
              </a:rPr>
              <a:t>DEL DISCO EMBRIONARIO BILAMINAR</a:t>
            </a:r>
          </a:p>
          <a:p>
            <a:pPr algn="ctr"/>
            <a:endParaRPr lang="es-MX" sz="2000" b="1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 Su desarrollo comienza el  8o día después de la fecundación,  la masa celular interna se diferencia en dos capas: la capa HIPOBLÁSTICA  (endodermo primitivo) y la EPIBLASTICA (ectodermo primitivo) </a:t>
            </a:r>
          </a:p>
          <a:p>
            <a:pPr algn="just">
              <a:buFont typeface="Arial" charset="0"/>
              <a:buChar char="•"/>
            </a:pPr>
            <a:endParaRPr lang="es-MX" sz="2000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000">
                <a:latin typeface="Century Gothic" pitchFamily="34" charset="0"/>
              </a:rPr>
              <a:t> Las células del EPIBLASTO Y EL HIPOBLASTO  forman un disco plano al que se le denomina DISCO EMBRIONARIO BILAMINAR. Además, dentro del epiblasto aparece una pequeña cavidad que luego se agranda para formar la CAVIDAD AMNIÓTICA .   </a:t>
            </a:r>
          </a:p>
          <a:p>
            <a:pPr algn="ctr"/>
            <a:endParaRPr lang="es-MX" sz="2000" b="1">
              <a:latin typeface="Century Gothic" pitchFamily="34" charset="0"/>
            </a:endParaRPr>
          </a:p>
          <a:p>
            <a:pPr algn="just"/>
            <a:endParaRPr lang="es-MX" sz="2000" b="1">
              <a:latin typeface="Century Gothic" pitchFamily="34" charset="0"/>
            </a:endParaRPr>
          </a:p>
          <a:p>
            <a:pPr algn="ctr"/>
            <a:endParaRPr lang="es-MX" sz="2000" b="1">
              <a:latin typeface="Century Gothic" pitchFamily="34" charset="0"/>
            </a:endParaRPr>
          </a:p>
          <a:p>
            <a:pPr algn="just"/>
            <a:r>
              <a:rPr lang="es-MX" sz="2000" b="1"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mural.uv.es/alsago/semana_2_archivos/2ndWe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143000"/>
            <a:ext cx="5643562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458" name="3 CuadroTexto"/>
          <p:cNvSpPr txBox="1">
            <a:spLocks noChangeArrowheads="1"/>
          </p:cNvSpPr>
          <p:nvPr/>
        </p:nvSpPr>
        <p:spPr bwMode="auto">
          <a:xfrm>
            <a:off x="857250" y="1643063"/>
            <a:ext cx="7358063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>
                <a:latin typeface="Century Gothic" pitchFamily="34" charset="0"/>
              </a:rPr>
              <a:t>DESARROLLO DEL AMNIOS</a:t>
            </a:r>
          </a:p>
          <a:p>
            <a:pPr algn="ctr"/>
            <a:endParaRPr lang="es-MX" sz="2800" b="1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b="1">
                <a:latin typeface="Century Gothic" pitchFamily="34" charset="0"/>
              </a:rPr>
              <a:t> </a:t>
            </a:r>
            <a:r>
              <a:rPr lang="es-MX" sz="2800" b="1">
                <a:latin typeface="Century Gothic" pitchFamily="34" charset="0"/>
              </a:rPr>
              <a:t>A Medida que la cavidad amniótica crece, se desarrolla desde el epiblasto una delgada membrana protectora llamada amnios.</a:t>
            </a:r>
          </a:p>
          <a:p>
            <a:pPr algn="just">
              <a:buFont typeface="Arial" charset="0"/>
              <a:buChar char="•"/>
            </a:pPr>
            <a:endParaRPr lang="es-MX" sz="4000" b="1"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800" b="1">
                <a:latin typeface="Century Gothic" pitchFamily="34" charset="0"/>
              </a:rPr>
              <a:t>El amnios forma parte de la cavidad amniótica y el epiblasto forma el piso.</a:t>
            </a:r>
          </a:p>
          <a:p>
            <a:pPr algn="just"/>
            <a:endParaRPr lang="es-MX" sz="28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2910" y="2500306"/>
            <a:ext cx="7772400" cy="1957400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MX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2" name="2 CuadroTexto"/>
          <p:cNvSpPr txBox="1">
            <a:spLocks noChangeArrowheads="1"/>
          </p:cNvSpPr>
          <p:nvPr/>
        </p:nvSpPr>
        <p:spPr bwMode="auto">
          <a:xfrm>
            <a:off x="500063" y="285750"/>
            <a:ext cx="77152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>
                <a:latin typeface="Century Gothic" pitchFamily="34" charset="0"/>
              </a:rPr>
              <a:t>DESARROLLO DEL SACO VITELINO.</a:t>
            </a:r>
          </a:p>
          <a:p>
            <a:pPr algn="ctr"/>
            <a:endParaRPr lang="es-MX" sz="1600" b="1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400" b="1">
                <a:latin typeface="Century Gothic" pitchFamily="34" charset="0"/>
              </a:rPr>
              <a:t>Comienza su desarrollo 8 días después de la fecundación, las células del hipoblasto migran y revisten la cara interna de la pared del blastocisto, éstas se diferencian en células pavimentosas (planas) formando una delgada membrana denominada MEMBRANA EXOCELÓMICA.</a:t>
            </a:r>
          </a:p>
          <a:p>
            <a:pPr>
              <a:buFont typeface="Arial" charset="0"/>
              <a:buChar char="•"/>
            </a:pPr>
            <a:endParaRPr lang="es-MX" sz="2400" b="1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400" b="1">
                <a:latin typeface="Century Gothic" pitchFamily="34" charset="0"/>
              </a:rPr>
              <a:t>El hipoblasto y la membrana exocelómica dan lugar al saco vitelino denominado antes cavidad del blastocisto, como resultado el disco embrionario bilaminar se haya ahora entre la cavidad amniótica y el saco vitelino.</a:t>
            </a:r>
          </a:p>
          <a:p>
            <a:pPr>
              <a:buFont typeface="Arial" charset="0"/>
              <a:buNone/>
            </a:pPr>
            <a:endParaRPr lang="es-MX" sz="24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Función del saco vitelino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sz="2000" b="1"/>
              <a:t>El saco vitelino  brinda al embrión los </a:t>
            </a:r>
            <a:r>
              <a:rPr lang="es-MX" sz="2000" b="1" u="sng"/>
              <a:t>nutrientes</a:t>
            </a:r>
            <a:r>
              <a:rPr lang="es-MX" sz="2000" b="1"/>
              <a:t> necesarios durante la segunda y tercera semana de desarrollo.</a:t>
            </a:r>
          </a:p>
          <a:p>
            <a:pPr>
              <a:lnSpc>
                <a:spcPct val="80000"/>
              </a:lnSpc>
            </a:pPr>
            <a:endParaRPr lang="es-MX" sz="2000" b="1"/>
          </a:p>
          <a:p>
            <a:pPr>
              <a:lnSpc>
                <a:spcPct val="80000"/>
              </a:lnSpc>
            </a:pPr>
            <a:r>
              <a:rPr lang="es-MX" sz="2000" b="1"/>
              <a:t>Es la </a:t>
            </a:r>
            <a:r>
              <a:rPr lang="es-MX" sz="2000" b="1" u="sng"/>
              <a:t>fuente</a:t>
            </a:r>
            <a:r>
              <a:rPr lang="es-MX" sz="2000" b="1"/>
              <a:t> de células sanguíneas entre la tercera y sexta semana.</a:t>
            </a:r>
          </a:p>
          <a:p>
            <a:pPr>
              <a:lnSpc>
                <a:spcPct val="80000"/>
              </a:lnSpc>
            </a:pPr>
            <a:endParaRPr lang="es-MX" sz="2000" b="1"/>
          </a:p>
          <a:p>
            <a:pPr>
              <a:lnSpc>
                <a:spcPct val="80000"/>
              </a:lnSpc>
            </a:pPr>
            <a:r>
              <a:rPr lang="es-MX" sz="2000" b="1"/>
              <a:t>Contiene las primeras células que posteriormente migran hacia las gónadas en desarrollo donde se desarrollarán en células </a:t>
            </a:r>
            <a:r>
              <a:rPr lang="es-MX" sz="2000" b="1" u="sng"/>
              <a:t>germinales primitivas</a:t>
            </a:r>
            <a:r>
              <a:rPr lang="es-MX" sz="2000" b="1"/>
              <a:t> y formarán gametos.</a:t>
            </a:r>
          </a:p>
          <a:p>
            <a:pPr>
              <a:lnSpc>
                <a:spcPct val="80000"/>
              </a:lnSpc>
            </a:pPr>
            <a:endParaRPr lang="es-MX" sz="2000" b="1"/>
          </a:p>
          <a:p>
            <a:pPr>
              <a:lnSpc>
                <a:spcPct val="80000"/>
              </a:lnSpc>
            </a:pPr>
            <a:r>
              <a:rPr lang="es-MX" sz="2000" b="1"/>
              <a:t>Forma parte del </a:t>
            </a:r>
            <a:r>
              <a:rPr lang="es-MX" sz="2000" b="1" u="sng"/>
              <a:t>intestino</a:t>
            </a:r>
            <a:r>
              <a:rPr lang="es-MX" sz="2000" b="1"/>
              <a:t>.</a:t>
            </a:r>
          </a:p>
          <a:p>
            <a:pPr>
              <a:lnSpc>
                <a:spcPct val="80000"/>
              </a:lnSpc>
            </a:pPr>
            <a:endParaRPr lang="es-MX" sz="2000" b="1"/>
          </a:p>
          <a:p>
            <a:pPr>
              <a:lnSpc>
                <a:spcPct val="80000"/>
              </a:lnSpc>
            </a:pPr>
            <a:r>
              <a:rPr lang="es-MX" sz="2000" b="1"/>
              <a:t>Amortigua los </a:t>
            </a:r>
            <a:r>
              <a:rPr lang="es-MX" sz="2000" b="1" u="sng"/>
              <a:t>golpes</a:t>
            </a:r>
            <a:r>
              <a:rPr lang="es-MX" sz="2000" b="1"/>
              <a:t>.</a:t>
            </a:r>
          </a:p>
          <a:p>
            <a:pPr>
              <a:lnSpc>
                <a:spcPct val="80000"/>
              </a:lnSpc>
            </a:pPr>
            <a:endParaRPr lang="es-MX" sz="2000" b="1"/>
          </a:p>
          <a:p>
            <a:pPr>
              <a:lnSpc>
                <a:spcPct val="80000"/>
              </a:lnSpc>
            </a:pPr>
            <a:r>
              <a:rPr lang="es-MX" sz="2000" b="1" u="sng"/>
              <a:t>Previene la deshidratación</a:t>
            </a:r>
            <a:r>
              <a:rPr lang="es-MX" sz="2000" b="1"/>
              <a:t> del embrión.</a:t>
            </a:r>
            <a:endParaRPr lang="es-ES" sz="200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443</TotalTime>
  <Words>1734</Words>
  <Application>Microsoft Office PowerPoint</Application>
  <PresentationFormat>On-screen Show (4:3)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7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Century Gothic</vt:lpstr>
      <vt:lpstr>Arial</vt:lpstr>
      <vt:lpstr>Wingdings 2</vt:lpstr>
      <vt:lpstr>Verdana</vt:lpstr>
      <vt:lpstr>Calibri</vt:lpstr>
      <vt:lpstr>Comic Sans MS</vt:lpstr>
      <vt:lpstr>Brío</vt:lpstr>
      <vt:lpstr>Brío</vt:lpstr>
      <vt:lpstr>Brío</vt:lpstr>
      <vt:lpstr>Brío</vt:lpstr>
      <vt:lpstr>Brío</vt:lpstr>
      <vt:lpstr>Brío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Función del saco vitelino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shaly</dc:creator>
  <cp:lastModifiedBy>PROPIETARIO</cp:lastModifiedBy>
  <cp:revision>35</cp:revision>
  <dcterms:created xsi:type="dcterms:W3CDTF">2008-09-07T03:14:00Z</dcterms:created>
  <dcterms:modified xsi:type="dcterms:W3CDTF">2009-09-07T04:26:56Z</dcterms:modified>
</cp:coreProperties>
</file>