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5" r:id="rId2"/>
    <p:sldId id="266" r:id="rId3"/>
    <p:sldId id="257" r:id="rId4"/>
    <p:sldId id="258" r:id="rId5"/>
    <p:sldId id="259" r:id="rId6"/>
    <p:sldId id="260" r:id="rId7"/>
    <p:sldId id="261" r:id="rId8"/>
    <p:sldId id="262" r:id="rId9"/>
    <p:sldId id="263" r:id="rId10"/>
    <p:sldId id="264" r:id="rId11"/>
    <p:sldId id="267" r:id="rId12"/>
    <p:sldId id="268" r:id="rId13"/>
    <p:sldId id="269"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8" d="100"/>
          <a:sy n="68" d="100"/>
        </p:scale>
        <p:origin x="-576"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1B76EDB1-B629-4A2D-8405-9E59D8BDC7A1}" type="datetimeFigureOut">
              <a:rPr lang="es-MX" smtClean="0"/>
              <a:pPr/>
              <a:t>07/09/2008</a:t>
            </a:fld>
            <a:endParaRPr lang="es-MX"/>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MX"/>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4897914-0151-4462-B9DF-14AF0442E54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B76EDB1-B629-4A2D-8405-9E59D8BDC7A1}" type="datetimeFigureOut">
              <a:rPr lang="es-MX" smtClean="0"/>
              <a:pPr/>
              <a:t>07/09/2008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897914-0151-4462-B9DF-14AF0442E54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B76EDB1-B629-4A2D-8405-9E59D8BDC7A1}" type="datetimeFigureOut">
              <a:rPr lang="es-MX" smtClean="0"/>
              <a:pPr/>
              <a:t>07/09/2008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897914-0151-4462-B9DF-14AF0442E54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1B76EDB1-B629-4A2D-8405-9E59D8BDC7A1}" type="datetimeFigureOut">
              <a:rPr lang="es-MX" smtClean="0"/>
              <a:pPr/>
              <a:t>07/09/2008</a:t>
            </a:fld>
            <a:endParaRPr lang="es-MX"/>
          </a:p>
        </p:txBody>
      </p:sp>
      <p:sp>
        <p:nvSpPr>
          <p:cNvPr id="5" name="4 Marcador de pie de página"/>
          <p:cNvSpPr>
            <a:spLocks noGrp="1"/>
          </p:cNvSpPr>
          <p:nvPr>
            <p:ph type="ftr" sz="quarter" idx="11"/>
          </p:nvPr>
        </p:nvSpPr>
        <p:spPr>
          <a:xfrm>
            <a:off x="457200" y="6480969"/>
            <a:ext cx="4260056" cy="300831"/>
          </a:xfrm>
        </p:spPr>
        <p:txBody>
          <a:bodyPr/>
          <a:lstStyle/>
          <a:p>
            <a:endParaRPr lang="es-MX"/>
          </a:p>
        </p:txBody>
      </p:sp>
      <p:sp>
        <p:nvSpPr>
          <p:cNvPr id="6" name="5 Marcador de número de diapositiva"/>
          <p:cNvSpPr>
            <a:spLocks noGrp="1"/>
          </p:cNvSpPr>
          <p:nvPr>
            <p:ph type="sldNum" sz="quarter" idx="12"/>
          </p:nvPr>
        </p:nvSpPr>
        <p:spPr/>
        <p:txBody>
          <a:bodyPr/>
          <a:lstStyle/>
          <a:p>
            <a:fld id="{34897914-0151-4462-B9DF-14AF0442E54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1B76EDB1-B629-4A2D-8405-9E59D8BDC7A1}" type="datetimeFigureOut">
              <a:rPr lang="es-MX" smtClean="0"/>
              <a:pPr/>
              <a:t>07/09/2008</a:t>
            </a:fld>
            <a:endParaRPr lang="es-MX"/>
          </a:p>
        </p:txBody>
      </p:sp>
      <p:sp>
        <p:nvSpPr>
          <p:cNvPr id="5" name="4 Marcador de pie de página"/>
          <p:cNvSpPr>
            <a:spLocks noGrp="1"/>
          </p:cNvSpPr>
          <p:nvPr>
            <p:ph type="ftr" sz="quarter" idx="11"/>
          </p:nvPr>
        </p:nvSpPr>
        <p:spPr>
          <a:xfrm>
            <a:off x="2619376" y="6480969"/>
            <a:ext cx="4260056" cy="300831"/>
          </a:xfrm>
        </p:spPr>
        <p:txBody>
          <a:bodyPr/>
          <a:lstStyle/>
          <a:p>
            <a:endParaRPr lang="es-MX"/>
          </a:p>
        </p:txBody>
      </p:sp>
      <p:sp>
        <p:nvSpPr>
          <p:cNvPr id="6" name="5 Marcador de número de diapositiva"/>
          <p:cNvSpPr>
            <a:spLocks noGrp="1"/>
          </p:cNvSpPr>
          <p:nvPr>
            <p:ph type="sldNum" sz="quarter" idx="12"/>
          </p:nvPr>
        </p:nvSpPr>
        <p:spPr>
          <a:xfrm>
            <a:off x="8451056" y="809624"/>
            <a:ext cx="502920" cy="300831"/>
          </a:xfrm>
        </p:spPr>
        <p:txBody>
          <a:bodyPr/>
          <a:lstStyle/>
          <a:p>
            <a:fld id="{34897914-0151-4462-B9DF-14AF0442E546}" type="slidenum">
              <a:rPr lang="es-MX" smtClean="0"/>
              <a:pPr/>
              <a:t>‹Nº›</a:t>
            </a:fld>
            <a:endParaRPr lang="es-MX"/>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1B76EDB1-B629-4A2D-8405-9E59D8BDC7A1}" type="datetimeFigureOut">
              <a:rPr lang="es-MX" smtClean="0"/>
              <a:pPr/>
              <a:t>07/09/2008</a:t>
            </a:fld>
            <a:endParaRPr lang="es-MX"/>
          </a:p>
        </p:txBody>
      </p:sp>
      <p:sp>
        <p:nvSpPr>
          <p:cNvPr id="6" name="5 Marcador de pie de página"/>
          <p:cNvSpPr>
            <a:spLocks noGrp="1"/>
          </p:cNvSpPr>
          <p:nvPr>
            <p:ph type="ftr" sz="quarter" idx="11"/>
          </p:nvPr>
        </p:nvSpPr>
        <p:spPr>
          <a:xfrm>
            <a:off x="457200" y="6480969"/>
            <a:ext cx="4260056" cy="301752"/>
          </a:xfrm>
        </p:spPr>
        <p:txBody>
          <a:bodyPr/>
          <a:lstStyle/>
          <a:p>
            <a:endParaRPr lang="es-MX"/>
          </a:p>
        </p:txBody>
      </p:sp>
      <p:sp>
        <p:nvSpPr>
          <p:cNvPr id="7" name="6 Marcador de número de diapositiva"/>
          <p:cNvSpPr>
            <a:spLocks noGrp="1"/>
          </p:cNvSpPr>
          <p:nvPr>
            <p:ph type="sldNum" sz="quarter" idx="12"/>
          </p:nvPr>
        </p:nvSpPr>
        <p:spPr>
          <a:xfrm>
            <a:off x="7589520" y="6480969"/>
            <a:ext cx="502920" cy="301752"/>
          </a:xfrm>
        </p:spPr>
        <p:txBody>
          <a:bodyPr/>
          <a:lstStyle/>
          <a:p>
            <a:fld id="{34897914-0151-4462-B9DF-14AF0442E546}"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1B76EDB1-B629-4A2D-8405-9E59D8BDC7A1}" type="datetimeFigureOut">
              <a:rPr lang="es-MX" smtClean="0"/>
              <a:pPr/>
              <a:t>07/09/2008</a:t>
            </a:fld>
            <a:endParaRPr lang="es-MX"/>
          </a:p>
        </p:txBody>
      </p:sp>
      <p:sp>
        <p:nvSpPr>
          <p:cNvPr id="8" name="7 Marcador de pie de página"/>
          <p:cNvSpPr>
            <a:spLocks noGrp="1"/>
          </p:cNvSpPr>
          <p:nvPr>
            <p:ph type="ftr" sz="quarter" idx="11"/>
          </p:nvPr>
        </p:nvSpPr>
        <p:spPr>
          <a:xfrm>
            <a:off x="457200" y="6480969"/>
            <a:ext cx="4261104" cy="301752"/>
          </a:xfrm>
        </p:spPr>
        <p:txBody>
          <a:bodyPr/>
          <a:lstStyle/>
          <a:p>
            <a:endParaRPr lang="es-MX"/>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34897914-0151-4462-B9DF-14AF0442E546}"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B76EDB1-B629-4A2D-8405-9E59D8BDC7A1}" type="datetimeFigureOut">
              <a:rPr lang="es-MX" smtClean="0"/>
              <a:pPr/>
              <a:t>07/09/2008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4897914-0151-4462-B9DF-14AF0442E54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1B76EDB1-B629-4A2D-8405-9E59D8BDC7A1}" type="datetimeFigureOut">
              <a:rPr lang="es-MX" smtClean="0"/>
              <a:pPr/>
              <a:t>07/09/2008</a:t>
            </a:fld>
            <a:endParaRPr lang="es-MX"/>
          </a:p>
        </p:txBody>
      </p:sp>
      <p:sp>
        <p:nvSpPr>
          <p:cNvPr id="3" name="2 Marcador de pie de página"/>
          <p:cNvSpPr>
            <a:spLocks noGrp="1"/>
          </p:cNvSpPr>
          <p:nvPr>
            <p:ph type="ftr" sz="quarter" idx="11"/>
          </p:nvPr>
        </p:nvSpPr>
        <p:spPr>
          <a:xfrm>
            <a:off x="457200" y="6481890"/>
            <a:ext cx="4260056" cy="300831"/>
          </a:xfrm>
        </p:spPr>
        <p:txBody>
          <a:bodyPr/>
          <a:lstStyle/>
          <a:p>
            <a:endParaRPr lang="es-MX"/>
          </a:p>
        </p:txBody>
      </p:sp>
      <p:sp>
        <p:nvSpPr>
          <p:cNvPr id="4" name="3 Marcador de número de diapositiva"/>
          <p:cNvSpPr>
            <a:spLocks noGrp="1"/>
          </p:cNvSpPr>
          <p:nvPr>
            <p:ph type="sldNum" sz="quarter" idx="12"/>
          </p:nvPr>
        </p:nvSpPr>
        <p:spPr>
          <a:xfrm>
            <a:off x="7589520" y="6480969"/>
            <a:ext cx="502920" cy="301752"/>
          </a:xfrm>
        </p:spPr>
        <p:txBody>
          <a:bodyPr/>
          <a:lstStyle/>
          <a:p>
            <a:fld id="{34897914-0151-4462-B9DF-14AF0442E54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1B76EDB1-B629-4A2D-8405-9E59D8BDC7A1}" type="datetimeFigureOut">
              <a:rPr lang="es-MX" smtClean="0"/>
              <a:pPr/>
              <a:t>07/09/2008</a:t>
            </a:fld>
            <a:endParaRPr lang="es-MX"/>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34897914-0151-4462-B9DF-14AF0442E546}"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1B76EDB1-B629-4A2D-8405-9E59D8BDC7A1}" type="datetimeFigureOut">
              <a:rPr lang="es-MX" smtClean="0"/>
              <a:pPr/>
              <a:t>07/09/2008</a:t>
            </a:fld>
            <a:endParaRPr lang="es-MX"/>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34897914-0151-4462-B9DF-14AF0442E546}"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76EDB1-B629-4A2D-8405-9E59D8BDC7A1}" type="datetimeFigureOut">
              <a:rPr lang="es-MX" smtClean="0"/>
              <a:pPr/>
              <a:t>07/09/2008</a:t>
            </a:fld>
            <a:endParaRPr lang="es-MX"/>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MX"/>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4897914-0151-4462-B9DF-14AF0442E546}"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3 Marcador de contenido"/>
          <p:cNvSpPr txBox="1">
            <a:spLocks/>
          </p:cNvSpPr>
          <p:nvPr/>
        </p:nvSpPr>
        <p:spPr>
          <a:xfrm>
            <a:off x="428596" y="2786058"/>
            <a:ext cx="8229600" cy="1685924"/>
          </a:xfrm>
          <a:prstGeom prst="rect">
            <a:avLst/>
          </a:prstGeom>
        </p:spPr>
        <p:txBody>
          <a:bodyPr vert="horz" anchor="t">
            <a:normAutofit/>
          </a:bodyPr>
          <a:lstStyle/>
          <a:p>
            <a:pPr marL="0" marR="36576" lvl="0" indent="0" algn="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4000" b="1" i="0" u="none" strike="noStrike" kern="1200" cap="none" spc="0" normalizeH="0" baseline="0" noProof="0" smtClean="0">
                <a:ln>
                  <a:solidFill>
                    <a:schemeClr val="bg2"/>
                  </a:solidFill>
                </a:ln>
                <a:solidFill>
                  <a:schemeClr val="tx1">
                    <a:tint val="75000"/>
                  </a:schemeClr>
                </a:solidFill>
                <a:effectLst/>
                <a:uLnTx/>
                <a:uFillTx/>
                <a:latin typeface="+mn-lt"/>
                <a:ea typeface="+mn-ea"/>
                <a:cs typeface="+mn-cs"/>
              </a:rPr>
              <a:t>5.5. ETAPA EMBRINARIA DE 2DA A 8VA. SEMANA DE DESARROLLO</a:t>
            </a:r>
            <a:endParaRPr kumimoji="0" lang="es-MX" sz="4000" b="0" i="0" u="none" strike="noStrike" kern="1200" cap="none" spc="0" normalizeH="0" baseline="0" noProof="0" smtClean="0">
              <a:ln>
                <a:solidFill>
                  <a:schemeClr val="bg2"/>
                </a:solidFill>
              </a:ln>
              <a:solidFill>
                <a:schemeClr val="tx1">
                  <a:tint val="75000"/>
                </a:schemeClr>
              </a:solidFill>
              <a:effectLst/>
              <a:uLnTx/>
              <a:uFillTx/>
              <a:latin typeface="+mn-lt"/>
              <a:ea typeface="+mn-ea"/>
              <a:cs typeface="+mn-cs"/>
            </a:endParaRPr>
          </a:p>
          <a:p>
            <a:pPr marL="0" marR="36576" lvl="0" indent="0" algn="r"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s-MX" sz="3000" b="0" i="0" u="none" strike="noStrike" kern="1200" cap="none" spc="0" normalizeH="0" baseline="0" noProof="0" dirty="0">
              <a:ln>
                <a:solidFill>
                  <a:schemeClr val="bg2"/>
                </a:solid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357158" y="571480"/>
            <a:ext cx="8143932" cy="5909310"/>
          </a:xfrm>
          <a:prstGeom prst="rect">
            <a:avLst/>
          </a:prstGeom>
          <a:noFill/>
        </p:spPr>
        <p:txBody>
          <a:bodyPr wrap="square" rtlCol="0">
            <a:spAutoFit/>
          </a:bodyPr>
          <a:lstStyle/>
          <a:p>
            <a:pPr algn="ctr"/>
            <a:r>
              <a:rPr lang="es-MX" dirty="0" smtClean="0"/>
              <a:t>DESARROLLO DE LOS SINUSOIDES.</a:t>
            </a:r>
          </a:p>
          <a:p>
            <a:pPr>
              <a:buFont typeface="Arial" pitchFamily="34" charset="0"/>
              <a:buChar char="•"/>
            </a:pPr>
            <a:r>
              <a:rPr lang="es-MX" dirty="0" smtClean="0"/>
              <a:t>Comienza al noveno día, cuando el blastocisto se ha introducido por completo en el endometrio. A medida que el Sincitiotrofoblasto se expande, se desarrollan en su interior pequeños espacios denominados lagunas.</a:t>
            </a:r>
          </a:p>
          <a:p>
            <a:pPr>
              <a:buFont typeface="Arial" pitchFamily="34" charset="0"/>
              <a:buChar char="•"/>
            </a:pPr>
            <a:endParaRPr lang="es-MX" dirty="0"/>
          </a:p>
          <a:p>
            <a:pPr>
              <a:buFont typeface="Arial" pitchFamily="34" charset="0"/>
              <a:buChar char="•"/>
            </a:pPr>
            <a:r>
              <a:rPr lang="es-MX" dirty="0" smtClean="0"/>
              <a:t>Al doceavo día estas lagunas aumentan de tamaño y forman estructuras mayores  llamadas redes lacunares.</a:t>
            </a:r>
          </a:p>
          <a:p>
            <a:pPr>
              <a:buFont typeface="Arial" pitchFamily="34" charset="0"/>
              <a:buChar char="•"/>
            </a:pPr>
            <a:endParaRPr lang="es-MX" dirty="0"/>
          </a:p>
          <a:p>
            <a:pPr>
              <a:buFont typeface="Arial" pitchFamily="34" charset="0"/>
              <a:buChar char="•"/>
            </a:pPr>
            <a:r>
              <a:rPr lang="es-MX" dirty="0" smtClean="0"/>
              <a:t>Los capilares del endometrio en torno del embrión en desarrollo se dilatan y reciben el nombre de sinusoides. A medida que el sincitiotrofoblasto erosiona a algunos de estos sinusoides la sangre materna entra en las redes lacunares y fluye a través de éstas.</a:t>
            </a:r>
          </a:p>
          <a:p>
            <a:pPr>
              <a:buFont typeface="Arial" pitchFamily="34" charset="0"/>
              <a:buChar char="•"/>
            </a:pPr>
            <a:endParaRPr lang="es-MX" dirty="0"/>
          </a:p>
          <a:p>
            <a:pPr>
              <a:buFont typeface="Arial" pitchFamily="34" charset="0"/>
              <a:buChar char="•"/>
            </a:pPr>
            <a:r>
              <a:rPr lang="es-MX" dirty="0" smtClean="0"/>
              <a:t>La sangre materna es una fuente de nutrientes.</a:t>
            </a:r>
          </a:p>
          <a:p>
            <a:pPr>
              <a:buFont typeface="Arial" pitchFamily="34" charset="0"/>
              <a:buChar char="•"/>
            </a:pPr>
            <a:endParaRPr lang="es-MX" dirty="0"/>
          </a:p>
          <a:p>
            <a:pPr>
              <a:buFont typeface="Arial" pitchFamily="34" charset="0"/>
              <a:buChar char="•"/>
            </a:pPr>
            <a:r>
              <a:rPr lang="es-MX" dirty="0" smtClean="0"/>
              <a:t>Sitio de eliminación de desechos embrionarios.</a:t>
            </a:r>
          </a:p>
          <a:p>
            <a:pPr>
              <a:buFont typeface="Arial" pitchFamily="34" charset="0"/>
              <a:buChar char="•"/>
            </a:pPr>
            <a:endParaRPr lang="es-MX" dirty="0"/>
          </a:p>
          <a:p>
            <a:endParaRPr lang="es-MX" dirty="0" smtClean="0"/>
          </a:p>
          <a:p>
            <a:pPr>
              <a:buFont typeface="Arial" pitchFamily="34" charset="0"/>
              <a:buChar char="•"/>
            </a:pPr>
            <a:endParaRPr lang="es-MX" dirty="0"/>
          </a:p>
          <a:p>
            <a:pPr>
              <a:buFont typeface="Arial" pitchFamily="34" charset="0"/>
              <a:buChar char="•"/>
            </a:pP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4" name="3 CuadroTexto"/>
          <p:cNvSpPr txBox="1"/>
          <p:nvPr/>
        </p:nvSpPr>
        <p:spPr>
          <a:xfrm>
            <a:off x="642910" y="857232"/>
            <a:ext cx="7715304" cy="4585871"/>
          </a:xfrm>
          <a:prstGeom prst="rect">
            <a:avLst/>
          </a:prstGeom>
          <a:noFill/>
        </p:spPr>
        <p:txBody>
          <a:bodyPr wrap="square" rtlCol="0">
            <a:spAutoFit/>
          </a:bodyPr>
          <a:lstStyle/>
          <a:p>
            <a:pPr algn="ctr"/>
            <a:r>
              <a:rPr lang="es-MX" sz="3200" dirty="0" smtClean="0"/>
              <a:t>DESARROLLO DEL CELOMA EXTRAEMBRIONARIO.</a:t>
            </a:r>
          </a:p>
          <a:p>
            <a:endParaRPr lang="es-MX" sz="3200" dirty="0"/>
          </a:p>
          <a:p>
            <a:pPr>
              <a:buFont typeface="Arial" pitchFamily="34" charset="0"/>
              <a:buChar char="•"/>
            </a:pPr>
            <a:r>
              <a:rPr lang="es-MX" sz="3200" dirty="0" smtClean="0"/>
              <a:t>Formado 12 días después de la fecundación.</a:t>
            </a:r>
          </a:p>
          <a:p>
            <a:pPr>
              <a:buFont typeface="Arial" pitchFamily="34" charset="0"/>
              <a:buChar char="•"/>
            </a:pPr>
            <a:endParaRPr lang="es-MX" sz="3200" dirty="0"/>
          </a:p>
          <a:p>
            <a:pPr>
              <a:buFont typeface="Arial" pitchFamily="34" charset="0"/>
              <a:buChar char="•"/>
            </a:pPr>
            <a:r>
              <a:rPr lang="es-MX" sz="3200" dirty="0" smtClean="0"/>
              <a:t>Denominado mejormente mesodermo extraembrionario.</a:t>
            </a:r>
          </a:p>
          <a:p>
            <a:pPr>
              <a:buFont typeface="Arial" pitchFamily="34" charset="0"/>
              <a:buChar char="•"/>
            </a:pPr>
            <a:endParaRPr lang="es-MX" dirty="0"/>
          </a:p>
          <a:p>
            <a:pPr>
              <a:buFont typeface="Arial" pitchFamily="34" charset="0"/>
              <a:buChar char="•"/>
            </a:pPr>
            <a:endParaRPr lang="es-MX"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714348" y="500042"/>
            <a:ext cx="7786742" cy="4832092"/>
          </a:xfrm>
          <a:prstGeom prst="rect">
            <a:avLst/>
          </a:prstGeom>
          <a:noFill/>
        </p:spPr>
        <p:txBody>
          <a:bodyPr wrap="square" rtlCol="0">
            <a:spAutoFit/>
          </a:bodyPr>
          <a:lstStyle/>
          <a:p>
            <a:pPr algn="ctr"/>
            <a:r>
              <a:rPr lang="es-MX" sz="2800" b="1" dirty="0" smtClean="0"/>
              <a:t>DESARROLLO DEL CORION </a:t>
            </a:r>
          </a:p>
          <a:p>
            <a:endParaRPr lang="es-MX" sz="2800" dirty="0"/>
          </a:p>
          <a:p>
            <a:pPr>
              <a:buFont typeface="Arial" pitchFamily="34" charset="0"/>
              <a:buChar char="•"/>
            </a:pPr>
            <a:r>
              <a:rPr lang="es-MX" sz="2800" dirty="0" smtClean="0"/>
              <a:t> Formado por mesodermo extraembrionario y las dos capas del trofoblasto. </a:t>
            </a:r>
          </a:p>
          <a:p>
            <a:pPr>
              <a:buFont typeface="Arial" pitchFamily="34" charset="0"/>
              <a:buChar char="•"/>
            </a:pPr>
            <a:endParaRPr lang="es-MX" sz="2800" dirty="0"/>
          </a:p>
          <a:p>
            <a:pPr>
              <a:buFont typeface="Arial" pitchFamily="34" charset="0"/>
              <a:buChar char="•"/>
            </a:pPr>
            <a:r>
              <a:rPr lang="es-MX" sz="2800" dirty="0" smtClean="0"/>
              <a:t>El corion rodea al embrión y mas adelante al feto.</a:t>
            </a:r>
          </a:p>
          <a:p>
            <a:pPr>
              <a:buFont typeface="Arial" pitchFamily="34" charset="0"/>
              <a:buChar char="•"/>
            </a:pPr>
            <a:endParaRPr lang="es-MX" sz="2800" dirty="0"/>
          </a:p>
          <a:p>
            <a:pPr>
              <a:buFont typeface="Arial" pitchFamily="34" charset="0"/>
              <a:buChar char="•"/>
            </a:pPr>
            <a:r>
              <a:rPr lang="es-MX" sz="2800" dirty="0" smtClean="0"/>
              <a:t>Se convertirá en la porción primaria de la placenta  </a:t>
            </a:r>
            <a:endParaRPr lang="es-MX"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714348" y="1071546"/>
            <a:ext cx="7643866" cy="3785652"/>
          </a:xfrm>
          <a:prstGeom prst="rect">
            <a:avLst/>
          </a:prstGeom>
          <a:noFill/>
        </p:spPr>
        <p:txBody>
          <a:bodyPr wrap="square" rtlCol="0">
            <a:spAutoFit/>
          </a:bodyPr>
          <a:lstStyle/>
          <a:p>
            <a:pPr algn="ctr"/>
            <a:r>
              <a:rPr lang="es-MX" sz="2400" b="1" dirty="0" smtClean="0"/>
              <a:t>TERCERA SEMANA DE DESARROLLO</a:t>
            </a:r>
          </a:p>
          <a:p>
            <a:pPr algn="ctr"/>
            <a:endParaRPr lang="es-MX" sz="2400" b="1" dirty="0"/>
          </a:p>
          <a:p>
            <a:pPr algn="just">
              <a:buFont typeface="Arial" pitchFamily="34" charset="0"/>
              <a:buChar char="•"/>
            </a:pPr>
            <a:r>
              <a:rPr lang="es-MX" sz="2400" b="1" dirty="0" smtClean="0"/>
              <a:t> </a:t>
            </a:r>
            <a:r>
              <a:rPr lang="es-MX" sz="2400" dirty="0" smtClean="0"/>
              <a:t>Significa el comienzo de 6 semanas consecutivas de rápido desarrollo y diferenciación del embrión.</a:t>
            </a:r>
          </a:p>
          <a:p>
            <a:pPr algn="just">
              <a:buFont typeface="Arial" pitchFamily="34" charset="0"/>
              <a:buChar char="•"/>
            </a:pPr>
            <a:endParaRPr lang="es-MX" sz="2400" dirty="0"/>
          </a:p>
          <a:p>
            <a:pPr algn="just">
              <a:buFont typeface="Arial" pitchFamily="34" charset="0"/>
              <a:buChar char="•"/>
            </a:pPr>
            <a:r>
              <a:rPr lang="es-MX" sz="2400" dirty="0"/>
              <a:t> </a:t>
            </a:r>
            <a:r>
              <a:rPr lang="es-MX" sz="2400" dirty="0" smtClean="0"/>
              <a:t>En esta semana se establecen las 3 capas germinativas primarias y se constituye la base para el desarrollo de los órganos entre la 4  y 8 semana.  </a:t>
            </a:r>
            <a:endParaRPr lang="es-MX"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4" name="3 CuadroTexto"/>
          <p:cNvSpPr txBox="1"/>
          <p:nvPr/>
        </p:nvSpPr>
        <p:spPr>
          <a:xfrm>
            <a:off x="642910" y="500042"/>
            <a:ext cx="7858180" cy="5570756"/>
          </a:xfrm>
          <a:prstGeom prst="rect">
            <a:avLst/>
          </a:prstGeom>
          <a:noFill/>
        </p:spPr>
        <p:txBody>
          <a:bodyPr wrap="square" rtlCol="0">
            <a:spAutoFit/>
          </a:bodyPr>
          <a:lstStyle/>
          <a:p>
            <a:pPr algn="ctr"/>
            <a:r>
              <a:rPr lang="es-MX" sz="2000" b="1" dirty="0" smtClean="0"/>
              <a:t>GASTRULACION</a:t>
            </a:r>
          </a:p>
          <a:p>
            <a:pPr algn="ctr"/>
            <a:endParaRPr lang="es-MX" sz="2000" b="1" dirty="0"/>
          </a:p>
          <a:p>
            <a:pPr algn="just">
              <a:buFont typeface="Arial" pitchFamily="34" charset="0"/>
              <a:buChar char="•"/>
            </a:pPr>
            <a:r>
              <a:rPr lang="es-MX" sz="2000" b="1" dirty="0" smtClean="0"/>
              <a:t> </a:t>
            </a:r>
            <a:r>
              <a:rPr lang="es-MX" sz="2000" dirty="0"/>
              <a:t>P</a:t>
            </a:r>
            <a:r>
              <a:rPr lang="es-MX" sz="2000" dirty="0" smtClean="0"/>
              <a:t>roceso mas importante el cual ocurre 15 días después de la fecundación.</a:t>
            </a:r>
          </a:p>
          <a:p>
            <a:pPr algn="just">
              <a:buFont typeface="Arial" pitchFamily="34" charset="0"/>
              <a:buChar char="•"/>
            </a:pPr>
            <a:endParaRPr lang="es-MX" sz="2000" dirty="0"/>
          </a:p>
          <a:p>
            <a:pPr algn="just">
              <a:buFont typeface="Arial" pitchFamily="34" charset="0"/>
              <a:buChar char="•"/>
            </a:pPr>
            <a:r>
              <a:rPr lang="es-MX" sz="2000" dirty="0" smtClean="0"/>
              <a:t> Disco embrionario trilaminar (endodermo, mesodermo y ectodermo). </a:t>
            </a:r>
          </a:p>
          <a:p>
            <a:pPr algn="just">
              <a:buFont typeface="Arial" pitchFamily="34" charset="0"/>
              <a:buChar char="•"/>
            </a:pPr>
            <a:endParaRPr lang="es-MX" sz="2000" dirty="0"/>
          </a:p>
          <a:p>
            <a:pPr algn="just">
              <a:buFont typeface="Arial" pitchFamily="34" charset="0"/>
              <a:buChar char="•"/>
            </a:pPr>
            <a:r>
              <a:rPr lang="es-MX" sz="2000" dirty="0" smtClean="0"/>
              <a:t> ¿ que se forma a partir del disco embrionario trilaminar?  </a:t>
            </a:r>
          </a:p>
          <a:p>
            <a:pPr algn="just">
              <a:buFont typeface="Arial" pitchFamily="34" charset="0"/>
              <a:buChar char="•"/>
            </a:pPr>
            <a:endParaRPr lang="es-MX" sz="2000" dirty="0"/>
          </a:p>
          <a:p>
            <a:pPr algn="just">
              <a:buFont typeface="Arial" pitchFamily="34" charset="0"/>
              <a:buChar char="•"/>
            </a:pPr>
            <a:r>
              <a:rPr lang="es-MX" sz="2000" dirty="0" smtClean="0"/>
              <a:t> La primera evidencia del la gastrulación es la formación de la línea primitiva, un tenue surco en la cara dorsal del epiblasto que se extiende desde la parte posterior a la parte anterior del embrión, la cual establece los extremos céfalo-caudal del embrión, así como también el lado izquierdo y derecho del mismo. </a:t>
            </a:r>
          </a:p>
          <a:p>
            <a:pPr algn="just">
              <a:buFont typeface="Arial" pitchFamily="34" charset="0"/>
              <a:buChar char="•"/>
            </a:pPr>
            <a:endParaRPr lang="es-MX" dirty="0" smtClean="0"/>
          </a:p>
          <a:p>
            <a:pPr algn="just"/>
            <a:r>
              <a:rPr lang="es-MX"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pic>
        <p:nvPicPr>
          <p:cNvPr id="3" name="Picture 2" descr="http://mural.uv.es/alsago/semana_3_archivos/3rdWee8.gif"/>
          <p:cNvPicPr>
            <a:picLocks noChangeAspect="1" noChangeArrowheads="1"/>
          </p:cNvPicPr>
          <p:nvPr/>
        </p:nvPicPr>
        <p:blipFill>
          <a:blip r:embed="rId2"/>
          <a:srcRect/>
          <a:stretch>
            <a:fillRect/>
          </a:stretch>
        </p:blipFill>
        <p:spPr bwMode="auto">
          <a:xfrm>
            <a:off x="1" y="0"/>
            <a:ext cx="9167844"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571472" y="642918"/>
            <a:ext cx="7929618" cy="5355312"/>
          </a:xfrm>
          <a:prstGeom prst="rect">
            <a:avLst/>
          </a:prstGeom>
          <a:noFill/>
        </p:spPr>
        <p:txBody>
          <a:bodyPr wrap="square" rtlCol="0">
            <a:spAutoFit/>
          </a:bodyPr>
          <a:lstStyle/>
          <a:p>
            <a:r>
              <a:rPr lang="es-MX" b="1" dirty="0" smtClean="0"/>
              <a:t>Endodermo: </a:t>
            </a:r>
            <a:endParaRPr lang="es-MX" dirty="0" smtClean="0"/>
          </a:p>
          <a:p>
            <a:pPr>
              <a:buFont typeface="Arial" pitchFamily="34" charset="0"/>
              <a:buChar char="•"/>
            </a:pPr>
            <a:r>
              <a:rPr lang="es-MX" b="1" dirty="0" smtClean="0"/>
              <a:t> </a:t>
            </a:r>
            <a:r>
              <a:rPr lang="es-MX" dirty="0" smtClean="0"/>
              <a:t>Epitelios de revestimiento del tubo digestivo y de sus glándulas.</a:t>
            </a:r>
          </a:p>
          <a:p>
            <a:pPr>
              <a:buFont typeface="Arial" pitchFamily="34" charset="0"/>
              <a:buChar char="•"/>
            </a:pPr>
            <a:r>
              <a:rPr lang="es-MX" dirty="0" smtClean="0"/>
              <a:t> E</a:t>
            </a:r>
            <a:r>
              <a:rPr lang="es-MX" dirty="0" smtClean="0"/>
              <a:t>pitelio de revestimiento de la vejiga urinaria, la vesícula biliar y el hígado.</a:t>
            </a:r>
          </a:p>
          <a:p>
            <a:pPr>
              <a:buFont typeface="Arial" pitchFamily="34" charset="0"/>
              <a:buChar char="•"/>
            </a:pPr>
            <a:r>
              <a:rPr lang="es-MX" dirty="0" smtClean="0"/>
              <a:t> </a:t>
            </a:r>
            <a:r>
              <a:rPr lang="es-MX" dirty="0" smtClean="0"/>
              <a:t>Epitelio de revestimiento de la faringe, trompa auditiva, bronquios y pulmones. </a:t>
            </a:r>
          </a:p>
          <a:p>
            <a:pPr>
              <a:buFont typeface="Arial" pitchFamily="34" charset="0"/>
              <a:buChar char="•"/>
            </a:pPr>
            <a:r>
              <a:rPr lang="es-MX" dirty="0" smtClean="0"/>
              <a:t> </a:t>
            </a:r>
            <a:r>
              <a:rPr lang="es-MX" dirty="0" smtClean="0"/>
              <a:t>Epitelio de las glándulas tiroides y paratiroides, Páncreas y timo.</a:t>
            </a:r>
          </a:p>
          <a:p>
            <a:pPr>
              <a:buFont typeface="Arial" pitchFamily="34" charset="0"/>
              <a:buChar char="•"/>
            </a:pPr>
            <a:r>
              <a:rPr lang="es-MX" dirty="0" smtClean="0"/>
              <a:t> </a:t>
            </a:r>
            <a:r>
              <a:rPr lang="es-MX" dirty="0" smtClean="0"/>
              <a:t>Epitelio de revestimiento de la próstata glándulas bulbouretrales, vagina, uretra y sus glándulas asociadas.</a:t>
            </a:r>
          </a:p>
          <a:p>
            <a:r>
              <a:rPr lang="es-MX" b="1" dirty="0" smtClean="0"/>
              <a:t>Mesodermo: </a:t>
            </a:r>
          </a:p>
          <a:p>
            <a:pPr>
              <a:buFont typeface="Arial" pitchFamily="34" charset="0"/>
              <a:buChar char="•"/>
            </a:pPr>
            <a:r>
              <a:rPr lang="es-MX" b="1" dirty="0" smtClean="0"/>
              <a:t> </a:t>
            </a:r>
            <a:r>
              <a:rPr lang="es-MX" dirty="0" smtClean="0"/>
              <a:t>Todo el tejido muscular cardiaco y esquelético.</a:t>
            </a:r>
          </a:p>
          <a:p>
            <a:pPr>
              <a:buFont typeface="Arial" pitchFamily="34" charset="0"/>
              <a:buChar char="•"/>
            </a:pPr>
            <a:r>
              <a:rPr lang="es-MX" dirty="0" smtClean="0"/>
              <a:t> </a:t>
            </a:r>
            <a:r>
              <a:rPr lang="es-MX" dirty="0" smtClean="0"/>
              <a:t>Cartílago, hueso y otros tejidos conectivos.</a:t>
            </a:r>
          </a:p>
          <a:p>
            <a:pPr>
              <a:buFont typeface="Arial" pitchFamily="34" charset="0"/>
              <a:buChar char="•"/>
            </a:pPr>
            <a:r>
              <a:rPr lang="es-MX" dirty="0" smtClean="0"/>
              <a:t> S</a:t>
            </a:r>
            <a:r>
              <a:rPr lang="es-MX" dirty="0" smtClean="0"/>
              <a:t>angre, medula ósea y tejido linfático.</a:t>
            </a:r>
          </a:p>
          <a:p>
            <a:pPr>
              <a:buFont typeface="Arial" pitchFamily="34" charset="0"/>
              <a:buChar char="•"/>
            </a:pPr>
            <a:r>
              <a:rPr lang="es-MX" dirty="0" smtClean="0"/>
              <a:t> </a:t>
            </a:r>
            <a:r>
              <a:rPr lang="es-MX" dirty="0" smtClean="0"/>
              <a:t>Dermis</a:t>
            </a:r>
          </a:p>
          <a:p>
            <a:pPr>
              <a:buFont typeface="Arial" pitchFamily="34" charset="0"/>
              <a:buChar char="•"/>
            </a:pPr>
            <a:r>
              <a:rPr lang="es-MX" dirty="0" smtClean="0"/>
              <a:t> </a:t>
            </a:r>
            <a:r>
              <a:rPr lang="es-MX" dirty="0" smtClean="0"/>
              <a:t>Túnica del ojo.</a:t>
            </a:r>
          </a:p>
          <a:p>
            <a:pPr>
              <a:buFont typeface="Arial" pitchFamily="34" charset="0"/>
              <a:buChar char="•"/>
            </a:pPr>
            <a:r>
              <a:rPr lang="es-MX" dirty="0" smtClean="0"/>
              <a:t> </a:t>
            </a:r>
            <a:r>
              <a:rPr lang="es-MX" dirty="0" smtClean="0"/>
              <a:t>Oído medio </a:t>
            </a:r>
          </a:p>
          <a:p>
            <a:pPr>
              <a:buFont typeface="Arial" pitchFamily="34" charset="0"/>
              <a:buChar char="•"/>
            </a:pPr>
            <a:r>
              <a:rPr lang="es-MX" dirty="0" smtClean="0"/>
              <a:t> </a:t>
            </a:r>
            <a:r>
              <a:rPr lang="es-MX" dirty="0" smtClean="0"/>
              <a:t>Mesotelio Torácico, abdominal y pelviano.</a:t>
            </a:r>
          </a:p>
          <a:p>
            <a:pPr>
              <a:buFont typeface="Arial" pitchFamily="34" charset="0"/>
              <a:buChar char="•"/>
            </a:pPr>
            <a:r>
              <a:rPr lang="es-MX" dirty="0" smtClean="0"/>
              <a:t> Epitelio de riñones y uréteres.</a:t>
            </a:r>
          </a:p>
          <a:p>
            <a:pPr>
              <a:buFont typeface="Arial" pitchFamily="34" charset="0"/>
              <a:buChar char="•"/>
            </a:pPr>
            <a:r>
              <a:rPr lang="es-MX" dirty="0" smtClean="0"/>
              <a:t>  Epitelio de gónadas y conductos genitales.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1071538" y="857232"/>
            <a:ext cx="7143800" cy="4893647"/>
          </a:xfrm>
          <a:prstGeom prst="rect">
            <a:avLst/>
          </a:prstGeom>
          <a:noFill/>
        </p:spPr>
        <p:txBody>
          <a:bodyPr wrap="square" rtlCol="0">
            <a:spAutoFit/>
          </a:bodyPr>
          <a:lstStyle/>
          <a:p>
            <a:r>
              <a:rPr lang="es-MX" sz="2400" b="1" dirty="0" smtClean="0"/>
              <a:t>Ectodermo:</a:t>
            </a:r>
          </a:p>
          <a:p>
            <a:endParaRPr lang="es-MX" sz="2400" b="1" dirty="0" smtClean="0"/>
          </a:p>
          <a:p>
            <a:pPr>
              <a:buFont typeface="Arial" pitchFamily="34" charset="0"/>
              <a:buChar char="•"/>
            </a:pPr>
            <a:r>
              <a:rPr lang="es-MX" sz="2400" b="1" dirty="0" smtClean="0"/>
              <a:t> </a:t>
            </a:r>
            <a:r>
              <a:rPr lang="es-MX" sz="2400" dirty="0" smtClean="0"/>
              <a:t>Todo el tejido nervioso. </a:t>
            </a:r>
          </a:p>
          <a:p>
            <a:pPr>
              <a:buFont typeface="Arial" pitchFamily="34" charset="0"/>
              <a:buChar char="•"/>
            </a:pPr>
            <a:r>
              <a:rPr lang="es-MX" sz="2400" b="1" dirty="0" smtClean="0"/>
              <a:t> </a:t>
            </a:r>
            <a:r>
              <a:rPr lang="es-MX" sz="2400" dirty="0" smtClean="0"/>
              <a:t>Epidermis.</a:t>
            </a:r>
          </a:p>
          <a:p>
            <a:pPr>
              <a:buFont typeface="Arial" pitchFamily="34" charset="0"/>
              <a:buChar char="•"/>
            </a:pPr>
            <a:r>
              <a:rPr lang="es-MX" sz="2400" dirty="0" smtClean="0"/>
              <a:t> </a:t>
            </a:r>
            <a:r>
              <a:rPr lang="es-MX" sz="2400" dirty="0" smtClean="0"/>
              <a:t>Folículo piloso, Musculo erector del pelo, uñas, epitelio de las glándulas cutáneas y glándulas mamarias. </a:t>
            </a:r>
          </a:p>
          <a:p>
            <a:pPr>
              <a:buFont typeface="Arial" pitchFamily="34" charset="0"/>
              <a:buChar char="•"/>
            </a:pPr>
            <a:r>
              <a:rPr lang="es-MX" sz="2400" dirty="0" smtClean="0"/>
              <a:t> </a:t>
            </a:r>
            <a:r>
              <a:rPr lang="es-MX" sz="2400" dirty="0" smtClean="0"/>
              <a:t>Cristalino, cornea y músculos intrínsecos del ojo. </a:t>
            </a:r>
          </a:p>
          <a:p>
            <a:pPr>
              <a:buFont typeface="Arial" pitchFamily="34" charset="0"/>
              <a:buChar char="•"/>
            </a:pPr>
            <a:r>
              <a:rPr lang="es-MX" sz="2400" dirty="0" smtClean="0"/>
              <a:t> </a:t>
            </a:r>
            <a:r>
              <a:rPr lang="es-MX" sz="2400" dirty="0" smtClean="0"/>
              <a:t>Oídos externo e interno. </a:t>
            </a:r>
          </a:p>
          <a:p>
            <a:pPr>
              <a:buFont typeface="Arial" pitchFamily="34" charset="0"/>
              <a:buChar char="•"/>
            </a:pPr>
            <a:r>
              <a:rPr lang="es-MX" sz="2400" dirty="0" smtClean="0"/>
              <a:t> </a:t>
            </a:r>
            <a:r>
              <a:rPr lang="es-MX" sz="2400" dirty="0" smtClean="0"/>
              <a:t>Epitelios de las cavidades bucal y nasal, senos paranasales, glándulas salivales y cavidad anal.   </a:t>
            </a:r>
            <a:endParaRPr lang="es-MX"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500034" y="428604"/>
            <a:ext cx="7929618" cy="4524315"/>
          </a:xfrm>
          <a:prstGeom prst="rect">
            <a:avLst/>
          </a:prstGeom>
          <a:noFill/>
        </p:spPr>
        <p:txBody>
          <a:bodyPr wrap="square" rtlCol="0">
            <a:spAutoFit/>
          </a:bodyPr>
          <a:lstStyle/>
          <a:p>
            <a:pPr>
              <a:buFont typeface="Arial" pitchFamily="34" charset="0"/>
              <a:buChar char="•"/>
            </a:pPr>
            <a:r>
              <a:rPr lang="es-MX" dirty="0" smtClean="0"/>
              <a:t> Alrededor del día 16, las células del mesodermo migran hacia el extremo cefálico del embrión y forman un tubo hueco celular en la línea media denominada </a:t>
            </a:r>
            <a:r>
              <a:rPr lang="es-MX" b="1" dirty="0" smtClean="0"/>
              <a:t>placa notocordal, </a:t>
            </a:r>
            <a:r>
              <a:rPr lang="es-MX" dirty="0" smtClean="0"/>
              <a:t>entre los días 22 y 24 se convierte en un cilindro sólido de células llamado </a:t>
            </a:r>
            <a:r>
              <a:rPr lang="es-MX" b="1" dirty="0" smtClean="0"/>
              <a:t>notocorda.</a:t>
            </a:r>
          </a:p>
          <a:p>
            <a:pPr>
              <a:buFont typeface="Arial" pitchFamily="34" charset="0"/>
              <a:buChar char="•"/>
            </a:pPr>
            <a:endParaRPr lang="es-MX" b="1" dirty="0" smtClean="0"/>
          </a:p>
          <a:p>
            <a:pPr>
              <a:buFont typeface="Arial" pitchFamily="34" charset="0"/>
              <a:buChar char="•"/>
            </a:pPr>
            <a:r>
              <a:rPr lang="es-MX" b="1" dirty="0" smtClean="0"/>
              <a:t> </a:t>
            </a:r>
            <a:r>
              <a:rPr lang="es-MX" dirty="0" smtClean="0"/>
              <a:t>Durante esta semana   aparecen dos depresiones tenues sobre la cara dorsal del embrión: </a:t>
            </a:r>
          </a:p>
          <a:p>
            <a:pPr>
              <a:buFont typeface="Arial" pitchFamily="34" charset="0"/>
              <a:buChar char="•"/>
            </a:pPr>
            <a:endParaRPr lang="es-MX" dirty="0" smtClean="0"/>
          </a:p>
          <a:p>
            <a:pPr lvl="1">
              <a:buFont typeface="Arial" pitchFamily="34" charset="0"/>
              <a:buChar char="•"/>
            </a:pPr>
            <a:r>
              <a:rPr lang="es-MX" dirty="0" smtClean="0"/>
              <a:t>La membrana bucofaríngea la cual se romperá en la cuarta semana y conecta la cavidad bucal con la faringe y el resto del tubo digestivo.</a:t>
            </a:r>
          </a:p>
          <a:p>
            <a:pPr lvl="1">
              <a:buFont typeface="Arial" pitchFamily="34" charset="0"/>
              <a:buChar char="•"/>
            </a:pPr>
            <a:endParaRPr lang="es-MX" dirty="0" smtClean="0"/>
          </a:p>
          <a:p>
            <a:pPr lvl="1">
              <a:buFont typeface="Arial" pitchFamily="34" charset="0"/>
              <a:buChar char="•"/>
            </a:pPr>
            <a:r>
              <a:rPr lang="es-MX" dirty="0" smtClean="0"/>
              <a:t>La membrana cloacal degenera en  la séptima semana del desarrollo para formar el orificio externo del ano y los aparatos urinarios y reproductores.</a:t>
            </a:r>
            <a:endParaRPr lang="es-MX" dirty="0" smtClean="0"/>
          </a:p>
          <a:p>
            <a:pPr lvl="1">
              <a:buFont typeface="Arial" pitchFamily="34" charset="0"/>
              <a:buChar char="•"/>
            </a:pPr>
            <a:endParaRPr lang="es-MX" dirty="0" smtClean="0"/>
          </a:p>
        </p:txBody>
      </p:sp>
      <p:pic>
        <p:nvPicPr>
          <p:cNvPr id="7170" name="Picture 2" descr="http://www.forp.usp.br/mef/embriologia/Embryo/Redimensionadas/FIG05E.jpg"/>
          <p:cNvPicPr>
            <a:picLocks noChangeAspect="1" noChangeArrowheads="1"/>
          </p:cNvPicPr>
          <p:nvPr/>
        </p:nvPicPr>
        <p:blipFill>
          <a:blip r:embed="rId2"/>
          <a:srcRect/>
          <a:stretch>
            <a:fillRect/>
          </a:stretch>
        </p:blipFill>
        <p:spPr bwMode="auto">
          <a:xfrm>
            <a:off x="4214810" y="4357694"/>
            <a:ext cx="3714776" cy="228724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4" name="3 CuadroTexto"/>
          <p:cNvSpPr txBox="1"/>
          <p:nvPr/>
        </p:nvSpPr>
        <p:spPr>
          <a:xfrm>
            <a:off x="500034" y="285728"/>
            <a:ext cx="7858180" cy="5632311"/>
          </a:xfrm>
          <a:prstGeom prst="rect">
            <a:avLst/>
          </a:prstGeom>
          <a:noFill/>
        </p:spPr>
        <p:txBody>
          <a:bodyPr wrap="square" rtlCol="0">
            <a:spAutoFit/>
          </a:bodyPr>
          <a:lstStyle/>
          <a:p>
            <a:pPr algn="ctr"/>
            <a:r>
              <a:rPr lang="es-MX" dirty="0" smtClean="0"/>
              <a:t>NEURULACIÓN.</a:t>
            </a:r>
          </a:p>
          <a:p>
            <a:endParaRPr lang="es-MX" dirty="0" smtClean="0"/>
          </a:p>
          <a:p>
            <a:r>
              <a:rPr lang="es-MX" dirty="0" smtClean="0"/>
              <a:t>La notocorda induce en el ectodermo la formación de la placa neural, a final de esta semana los bordes laterales de la placa neural se elevan y dan lugar al pliegue neural. Las células del tubo neural dan lugar al encéfalo y la medula espinal. El proceso por el cual se forma la placa, el pliegue y el tubo neurales recibe este nombre.</a:t>
            </a:r>
          </a:p>
          <a:p>
            <a:endParaRPr lang="es-MX" dirty="0" smtClean="0"/>
          </a:p>
          <a:p>
            <a:r>
              <a:rPr lang="es-MX" dirty="0" smtClean="0"/>
              <a:t>hacia alrededor de la cuarta semana el extremo cefálico del tubo neural se divide en tres series denominadas </a:t>
            </a:r>
            <a:r>
              <a:rPr lang="es-MX" b="1" dirty="0" smtClean="0"/>
              <a:t>vesículas encefálicas primarias: </a:t>
            </a:r>
            <a:r>
              <a:rPr lang="es-MX" dirty="0" smtClean="0"/>
              <a:t> el procencéfalo, el mesencéfalo y el rombencéfalo. En la quinta semana el procencéfalo se divide en dos vesículas encefálicas secundarias: </a:t>
            </a:r>
            <a:r>
              <a:rPr lang="es-MX" b="1" dirty="0" smtClean="0"/>
              <a:t>telencéfalo y diencéfalo </a:t>
            </a:r>
            <a:r>
              <a:rPr lang="es-MX" dirty="0" smtClean="0"/>
              <a:t>y a partir del rombencéfalo se desarrollan también dos vesículas: </a:t>
            </a:r>
            <a:r>
              <a:rPr lang="es-MX" b="1" dirty="0" smtClean="0"/>
              <a:t>metencéfalo y el mielencéfalo.</a:t>
            </a:r>
          </a:p>
          <a:p>
            <a:endParaRPr lang="es-MX" b="1" dirty="0" smtClean="0"/>
          </a:p>
          <a:p>
            <a:r>
              <a:rPr lang="es-MX" dirty="0" smtClean="0"/>
              <a:t>Las áreas del tubo neural adyacentes al mielencéfalo dan origen a la médula espinal. </a:t>
            </a:r>
            <a:r>
              <a:rPr lang="es-MX" b="1" dirty="0" smtClean="0"/>
              <a:t> </a:t>
            </a:r>
          </a:p>
          <a:p>
            <a:endParaRPr lang="es-MX"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1142984"/>
            <a:ext cx="7715304" cy="4524315"/>
          </a:xfrm>
          <a:prstGeom prst="rect">
            <a:avLst/>
          </a:prstGeom>
          <a:noFill/>
        </p:spPr>
        <p:txBody>
          <a:bodyPr wrap="square" rtlCol="0">
            <a:spAutoFit/>
          </a:bodyPr>
          <a:lstStyle/>
          <a:p>
            <a:r>
              <a:rPr lang="es-MX" sz="2400" dirty="0" smtClean="0"/>
              <a:t>8° Día  después de la fecundación, el trofoblasto se diferencia en dos capas en la región de contacto del blastocisto con el endometrio, a estas capas se le denominas: </a:t>
            </a:r>
          </a:p>
          <a:p>
            <a:pPr>
              <a:buFont typeface="Arial" pitchFamily="34" charset="0"/>
              <a:buChar char="•"/>
            </a:pPr>
            <a:r>
              <a:rPr lang="es-MX" sz="2400" dirty="0"/>
              <a:t> S</a:t>
            </a:r>
            <a:r>
              <a:rPr lang="es-MX" sz="2400" dirty="0" smtClean="0"/>
              <a:t>incitiotrofoblasto: que no presenta limites celulares definidos </a:t>
            </a:r>
          </a:p>
          <a:p>
            <a:pPr>
              <a:buFont typeface="Arial" pitchFamily="34" charset="0"/>
              <a:buChar char="•"/>
            </a:pPr>
            <a:r>
              <a:rPr lang="es-MX" sz="2400" dirty="0" smtClean="0"/>
              <a:t> Citotrofoblasto: que se halla entre la mas celular interna y el sincitiotrofoblasto Durante la implantación el  Sincitiotrofoblasto  secreta enzimas q le permiten al Blastocisto atravesar el revestimiento uterino mediante la digestión de células endometriales </a:t>
            </a:r>
            <a:endParaRPr lang="es-MX"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pic>
        <p:nvPicPr>
          <p:cNvPr id="4098" name="Picture 2" descr="http://mural.uv.es/alsago/semana_4_archivos/neurulacion1.gif"/>
          <p:cNvPicPr>
            <a:picLocks noChangeAspect="1" noChangeArrowheads="1"/>
          </p:cNvPicPr>
          <p:nvPr/>
        </p:nvPicPr>
        <p:blipFill>
          <a:blip r:embed="rId2"/>
          <a:srcRect/>
          <a:stretch>
            <a:fillRect/>
          </a:stretch>
        </p:blipFill>
        <p:spPr bwMode="auto">
          <a:xfrm>
            <a:off x="214282" y="285728"/>
            <a:ext cx="3216162" cy="6406282"/>
          </a:xfrm>
          <a:prstGeom prst="rect">
            <a:avLst/>
          </a:prstGeom>
          <a:noFill/>
        </p:spPr>
      </p:pic>
      <p:sp>
        <p:nvSpPr>
          <p:cNvPr id="4" name="3 Rectángulo"/>
          <p:cNvSpPr/>
          <p:nvPr/>
        </p:nvSpPr>
        <p:spPr>
          <a:xfrm>
            <a:off x="3428992" y="0"/>
            <a:ext cx="5715008" cy="6186309"/>
          </a:xfrm>
          <a:prstGeom prst="rect">
            <a:avLst/>
          </a:prstGeom>
        </p:spPr>
        <p:txBody>
          <a:bodyPr wrap="square">
            <a:spAutoFit/>
          </a:bodyPr>
          <a:lstStyle/>
          <a:p>
            <a:pPr algn="ctr"/>
            <a:r>
              <a:rPr lang="es-MX" dirty="0" smtClean="0"/>
              <a:t>DESARROLLO DE SOMITAS.</a:t>
            </a:r>
          </a:p>
          <a:p>
            <a:pPr algn="ctr"/>
            <a:endParaRPr lang="es-MX" dirty="0" smtClean="0"/>
          </a:p>
          <a:p>
            <a:pPr algn="just"/>
            <a:r>
              <a:rPr lang="es-MX" dirty="0" smtClean="0"/>
              <a:t>A los 17 días después de la </a:t>
            </a:r>
            <a:r>
              <a:rPr lang="es-MX" dirty="0" smtClean="0"/>
              <a:t>fecundación, el mesodermo adyacente el notocordio y el tubo neural da origen a un par de columnas longitudinales de mesodermoparaxial, éste forma pares de masas cilíndricas llamadas mesodermo intermedio y está constituido por un par de láminas denominadas láminas del mesodermo lateral. Al poco tiempo el mesodermo paraxial se segmenta en una serie de estructuras pares de forma cúbica llamadas somitas.</a:t>
            </a:r>
          </a:p>
          <a:p>
            <a:pPr algn="just">
              <a:buFont typeface="Arial" pitchFamily="34" charset="0"/>
              <a:buChar char="•"/>
            </a:pPr>
            <a:r>
              <a:rPr lang="es-MX" dirty="0" smtClean="0"/>
              <a:t>A final de la quinta semana ya existen de 42 a 44 pares de somitas (el número de somitas se puede relacionar con la edad del embrión).</a:t>
            </a:r>
          </a:p>
          <a:p>
            <a:pPr algn="just">
              <a:buFont typeface="Arial" pitchFamily="34" charset="0"/>
              <a:buChar char="•"/>
            </a:pPr>
            <a:r>
              <a:rPr lang="es-MX" dirty="0" smtClean="0"/>
              <a:t>Cada somita se diferencia en 3 regiones: </a:t>
            </a:r>
            <a:r>
              <a:rPr lang="es-MX" b="1" dirty="0" smtClean="0"/>
              <a:t>miotoma, dermatoma y esclerotoma.</a:t>
            </a:r>
            <a:r>
              <a:rPr lang="es-MX" dirty="0" smtClean="0"/>
              <a:t>  </a:t>
            </a:r>
          </a:p>
          <a:p>
            <a:pPr algn="just">
              <a:buFont typeface="Arial" pitchFamily="34" charset="0"/>
              <a:buChar char="•"/>
            </a:pPr>
            <a:r>
              <a:rPr lang="es-MX" dirty="0" smtClean="0"/>
              <a:t>Miotomas: dan origen a los músculos esqueléticos del cuello, el tronco y los miembros.</a:t>
            </a:r>
          </a:p>
          <a:p>
            <a:pPr algn="just">
              <a:buFont typeface="Arial" pitchFamily="34" charset="0"/>
              <a:buChar char="•"/>
            </a:pPr>
            <a:r>
              <a:rPr lang="es-MX" dirty="0" smtClean="0"/>
              <a:t>Dermatomas: forman el tejido conectivo, incluida la dermis cutánea.</a:t>
            </a:r>
          </a:p>
          <a:p>
            <a:pPr algn="just">
              <a:buFont typeface="Arial" pitchFamily="34" charset="0"/>
              <a:buChar char="•"/>
            </a:pPr>
            <a:r>
              <a:rPr lang="es-MX" dirty="0" smtClean="0"/>
              <a:t>Esclerotomas: dan origen a vertebras y costillas.</a:t>
            </a:r>
            <a:endParaRPr lang="es-MX"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5" name="4 CuadroTexto"/>
          <p:cNvSpPr txBox="1"/>
          <p:nvPr/>
        </p:nvSpPr>
        <p:spPr>
          <a:xfrm>
            <a:off x="357158" y="357166"/>
            <a:ext cx="8429684" cy="5078313"/>
          </a:xfrm>
          <a:prstGeom prst="rect">
            <a:avLst/>
          </a:prstGeom>
          <a:noFill/>
        </p:spPr>
        <p:txBody>
          <a:bodyPr wrap="square" rtlCol="0">
            <a:spAutoFit/>
          </a:bodyPr>
          <a:lstStyle/>
          <a:p>
            <a:pPr algn="ctr"/>
            <a:r>
              <a:rPr lang="es-MX" dirty="0" smtClean="0"/>
              <a:t>DESARROLLO DEL APARATO CIRCULATORIO </a:t>
            </a:r>
          </a:p>
          <a:p>
            <a:pPr algn="ctr"/>
            <a:endParaRPr lang="es-MX" dirty="0" smtClean="0"/>
          </a:p>
          <a:p>
            <a:r>
              <a:rPr lang="es-MX" dirty="0" smtClean="0"/>
              <a:t>Comienza a principios de la tercera semana con la formación de los vasos sanguíneos en el mesodermo embrionario del saco vitelino, el pedículo de fijación y el coreo, proceso denominado </a:t>
            </a:r>
            <a:r>
              <a:rPr lang="es-MX" b="1" dirty="0" smtClean="0"/>
              <a:t>angiogénesis. </a:t>
            </a:r>
            <a:r>
              <a:rPr lang="es-MX" dirty="0" smtClean="0"/>
              <a:t>La angiogénesis se inicia cuando las células del mesodermo se diferencian en </a:t>
            </a:r>
            <a:r>
              <a:rPr lang="es-MX" b="1" dirty="0" smtClean="0"/>
              <a:t>hemangioblastos, </a:t>
            </a:r>
            <a:r>
              <a:rPr lang="es-MX" dirty="0" smtClean="0"/>
              <a:t>éstos a su vez se diferencian en angioblastos los cuales forman conjuntos aislados de células denominados islotes sanguíneos.</a:t>
            </a:r>
          </a:p>
          <a:p>
            <a:endParaRPr lang="es-MX" dirty="0" smtClean="0"/>
          </a:p>
          <a:p>
            <a:r>
              <a:rPr lang="es-MX" dirty="0" smtClean="0"/>
              <a:t>Alrededor de la tercera semana, las células y el plasma sanguíneo comienzan a desarrollarse fuera del embrión a partir de hemangioblastos de vasos sanguíneos  situados en la pared del saco sanguíneo. Éstos se transformarán en células madre pluripotenciales forman las células sanguíneas.</a:t>
            </a:r>
          </a:p>
          <a:p>
            <a:endParaRPr lang="es-MX" dirty="0" smtClean="0"/>
          </a:p>
          <a:p>
            <a:pPr>
              <a:buFont typeface="Arial" pitchFamily="34" charset="0"/>
              <a:buChar char="•"/>
            </a:pPr>
            <a:r>
              <a:rPr lang="es-MX" dirty="0" smtClean="0"/>
              <a:t>La producción de sangre dentro del embrión comienza en el hígado y continua en el vaso, la medula ósea y el timo </a:t>
            </a: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6" name="5 CuadroTexto"/>
          <p:cNvSpPr txBox="1"/>
          <p:nvPr/>
        </p:nvSpPr>
        <p:spPr>
          <a:xfrm>
            <a:off x="214282" y="428604"/>
            <a:ext cx="8358246" cy="4801314"/>
          </a:xfrm>
          <a:prstGeom prst="rect">
            <a:avLst/>
          </a:prstGeom>
          <a:noFill/>
        </p:spPr>
        <p:txBody>
          <a:bodyPr wrap="square" rtlCol="0">
            <a:spAutoFit/>
          </a:bodyPr>
          <a:lstStyle/>
          <a:p>
            <a:pPr algn="ctr"/>
            <a:r>
              <a:rPr lang="es-MX" b="1" dirty="0" smtClean="0"/>
              <a:t>CUARTA A OCTAVA SEMANA DE DESARROLLO.</a:t>
            </a:r>
          </a:p>
          <a:p>
            <a:pPr algn="ctr"/>
            <a:endParaRPr lang="es-MX" b="1" dirty="0" smtClean="0"/>
          </a:p>
          <a:p>
            <a:pPr algn="just"/>
            <a:r>
              <a:rPr lang="es-MX" b="1" dirty="0" smtClean="0"/>
              <a:t> </a:t>
            </a:r>
            <a:r>
              <a:rPr lang="es-MX" dirty="0" smtClean="0"/>
              <a:t>Esta etapa en las más crítica del desarrollo embrionario por que se forma el esbozo de todos los órganos y sistemas del cuerpo, por eso es llamada de organogénesis. Durante este proceso las tres hojas germinativas formadas en la tercera semana se diferencian formando los sistemas orgánicos de la economía. Estas transformaciones son expresión de las des represión de los genes y todos los procesos celulares que se explican a través de los mecanismos básicos del desarrollo. En este momento todos los mecanismos se manifiestan, por lo cual es la etapa más crítica del desarrollo, ya que un agente externo que la altere, tendrá repercusiones que se manifestarán de diferentes maneras de acuerdo a las características  de esta interferencia. También producto de las transformaciones anteriores, cambia la forma externa del cuerpo embrionario  que al final de esta etapa tiene un aspecto humano. </a:t>
            </a:r>
            <a:endParaRPr lang="es-MX" b="1" dirty="0" smtClean="0"/>
          </a:p>
          <a:p>
            <a:pPr algn="just"/>
            <a:endParaRPr lang="es-MX" b="1" dirty="0" smtClean="0"/>
          </a:p>
          <a:p>
            <a:pPr algn="just"/>
            <a:endParaRPr lang="es-MX"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857224" y="714356"/>
            <a:ext cx="7643866" cy="6740307"/>
          </a:xfrm>
          <a:prstGeom prst="rect">
            <a:avLst/>
          </a:prstGeom>
          <a:noFill/>
        </p:spPr>
        <p:txBody>
          <a:bodyPr wrap="square" rtlCol="0">
            <a:spAutoFit/>
          </a:bodyPr>
          <a:lstStyle/>
          <a:p>
            <a:pPr algn="just"/>
            <a:r>
              <a:rPr lang="es-MX" dirty="0" smtClean="0"/>
              <a:t> </a:t>
            </a:r>
            <a:r>
              <a:rPr lang="es-MX" dirty="0" smtClean="0"/>
              <a:t>El tamaño del embrión se mide considerando el eje más largo del cuerpo. </a:t>
            </a:r>
          </a:p>
          <a:p>
            <a:pPr algn="just"/>
            <a:r>
              <a:rPr lang="es-MX" dirty="0" smtClean="0"/>
              <a:t>   Las características principales de la etapa embrionaria pueden resumirse de la siguiente forma: </a:t>
            </a:r>
            <a:r>
              <a:rPr lang="es-MX" dirty="0" smtClean="0"/>
              <a:t> </a:t>
            </a:r>
            <a:endParaRPr lang="es-MX" dirty="0" smtClean="0"/>
          </a:p>
          <a:p>
            <a:pPr lvl="0" algn="just">
              <a:buFont typeface="Arial" pitchFamily="34" charset="0"/>
              <a:buChar char="•"/>
            </a:pPr>
            <a:r>
              <a:rPr lang="es-MX" dirty="0" smtClean="0"/>
              <a:t>Comienza en la 2da semana y termina en la 8va semana. </a:t>
            </a:r>
          </a:p>
          <a:p>
            <a:pPr lvl="0" algn="just">
              <a:buFont typeface="Arial" pitchFamily="34" charset="0"/>
              <a:buChar char="•"/>
            </a:pPr>
            <a:r>
              <a:rPr lang="es-MX" dirty="0" smtClean="0"/>
              <a:t>Durante esta etapa se forma en embrión bilaminar, el trilaminar y a partir de este último es esbozo de todos los órganos y sistemas del cuerpo.</a:t>
            </a:r>
          </a:p>
          <a:p>
            <a:pPr lvl="0" algn="just">
              <a:buFont typeface="Arial" pitchFamily="34" charset="0"/>
              <a:buChar char="•"/>
            </a:pPr>
            <a:r>
              <a:rPr lang="es-MX" dirty="0" smtClean="0"/>
              <a:t>En la medida que las hojas embrionarias se diferencian para formar tejidos, producto de esta diferenciación, ocurre el plegamiento del cuerpo embrionario que transforma el embrión plano a cilíndrico</a:t>
            </a:r>
            <a:r>
              <a:rPr lang="es-MX" dirty="0" smtClean="0"/>
              <a:t>.</a:t>
            </a:r>
          </a:p>
          <a:p>
            <a:pPr lvl="0" algn="just">
              <a:buFont typeface="Arial" pitchFamily="34" charset="0"/>
              <a:buChar char="•"/>
            </a:pPr>
            <a:r>
              <a:rPr lang="es-MX" dirty="0" smtClean="0"/>
              <a:t> </a:t>
            </a:r>
            <a:r>
              <a:rPr lang="es-MX" dirty="0" smtClean="0"/>
              <a:t>En la octava semana ya tiene un aspecto humano.</a:t>
            </a:r>
          </a:p>
          <a:p>
            <a:pPr lvl="0" algn="just">
              <a:buFont typeface="Arial" pitchFamily="34" charset="0"/>
              <a:buChar char="•"/>
            </a:pPr>
            <a:r>
              <a:rPr lang="es-MX" dirty="0" smtClean="0"/>
              <a:t>Durante estas transformaciones están presentes todos los mecanismos del desarrollo, los cuales determinan los cambios, primero a nivel celular y después en cada tejido y sistema. Hay una gran </a:t>
            </a:r>
            <a:r>
              <a:rPr lang="es-MX" dirty="0" err="1" smtClean="0"/>
              <a:t>desrepresión</a:t>
            </a:r>
            <a:r>
              <a:rPr lang="es-MX" dirty="0" smtClean="0"/>
              <a:t> genética. </a:t>
            </a:r>
          </a:p>
          <a:p>
            <a:pPr lvl="0" algn="just">
              <a:buFont typeface="Arial" pitchFamily="34" charset="0"/>
              <a:buChar char="•"/>
            </a:pPr>
            <a:r>
              <a:rPr lang="es-MX" dirty="0" smtClean="0"/>
              <a:t>Se considera la etapa más crítica del desarrollo por que la alteración de los mecanismos por agentes externos provocará Malformaciones Congénitas</a:t>
            </a:r>
            <a:r>
              <a:rPr lang="es-MX" dirty="0" smtClean="0"/>
              <a:t>.</a:t>
            </a:r>
          </a:p>
          <a:p>
            <a:pPr lvl="0" algn="just"/>
            <a:endParaRPr lang="es-MX" dirty="0" smtClean="0"/>
          </a:p>
          <a:p>
            <a:pPr algn="just"/>
            <a:r>
              <a:rPr lang="es-MX" dirty="0" smtClean="0"/>
              <a:t> </a:t>
            </a:r>
            <a:endParaRPr lang="es-MX" dirty="0" smtClean="0"/>
          </a:p>
          <a:p>
            <a:pPr algn="just"/>
            <a:endParaRPr lang="es-MX" dirty="0" smtClean="0"/>
          </a:p>
          <a:p>
            <a:pPr algn="just"/>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1142976" y="642918"/>
            <a:ext cx="6286544" cy="5355312"/>
          </a:xfrm>
          <a:prstGeom prst="rect">
            <a:avLst/>
          </a:prstGeom>
          <a:noFill/>
        </p:spPr>
        <p:txBody>
          <a:bodyPr wrap="square" rtlCol="0">
            <a:spAutoFit/>
          </a:bodyPr>
          <a:lstStyle/>
          <a:p>
            <a:pPr lvl="0" algn="just">
              <a:buFont typeface="Arial" pitchFamily="34" charset="0"/>
              <a:buChar char="•"/>
            </a:pPr>
            <a:r>
              <a:rPr lang="es-MX" dirty="0" smtClean="0"/>
              <a:t> Es la etapa de mayor susceptibilidad y vulnerabilidad. </a:t>
            </a:r>
          </a:p>
          <a:p>
            <a:pPr lvl="0" algn="just">
              <a:buFont typeface="Arial" pitchFamily="34" charset="0"/>
              <a:buChar char="•"/>
            </a:pPr>
            <a:r>
              <a:rPr lang="es-MX" dirty="0" smtClean="0"/>
              <a:t>Se forma la placenta y anexos embrionarios. </a:t>
            </a:r>
          </a:p>
          <a:p>
            <a:pPr lvl="0" algn="just">
              <a:buFont typeface="Arial" pitchFamily="34" charset="0"/>
              <a:buChar char="•"/>
            </a:pPr>
            <a:r>
              <a:rPr lang="es-MX" dirty="0" smtClean="0"/>
              <a:t>La placenta tiene numerosas funciones, principalmente la de intercambio. El amnios es como un saco que contiene al embrión y en cuyo medio se desarrollará. </a:t>
            </a:r>
          </a:p>
          <a:p>
            <a:pPr lvl="0" algn="just">
              <a:buFont typeface="Arial" pitchFamily="34" charset="0"/>
              <a:buChar char="•"/>
            </a:pPr>
            <a:r>
              <a:rPr lang="es-MX" dirty="0" smtClean="0"/>
              <a:t>El cordón umbilical une a la placenta con el embrión-feto, y en su interior hay vasos que transportan sangre en ambos sentidos. </a:t>
            </a:r>
          </a:p>
          <a:p>
            <a:pPr lvl="0" algn="just">
              <a:buFont typeface="Arial" pitchFamily="34" charset="0"/>
              <a:buChar char="•"/>
            </a:pPr>
            <a:r>
              <a:rPr lang="es-MX" dirty="0" smtClean="0"/>
              <a:t>El sistema que primeramente se diferencia es el cardiovascular, por las crecientes necesidades embrionarias, y en segundo lugar el nervioso. </a:t>
            </a:r>
          </a:p>
          <a:p>
            <a:pPr lvl="0" algn="just">
              <a:buFont typeface="Arial" pitchFamily="34" charset="0"/>
              <a:buChar char="•"/>
            </a:pPr>
            <a:r>
              <a:rPr lang="es-MX" dirty="0" smtClean="0"/>
              <a:t>Cambia el tipo de nutrición a </a:t>
            </a:r>
            <a:r>
              <a:rPr lang="es-MX" dirty="0" err="1" smtClean="0"/>
              <a:t>Histotrófica</a:t>
            </a:r>
            <a:r>
              <a:rPr lang="es-MX" dirty="0" smtClean="0"/>
              <a:t> y después a </a:t>
            </a:r>
            <a:r>
              <a:rPr lang="es-MX" dirty="0" err="1" smtClean="0"/>
              <a:t>Hemotrófica</a:t>
            </a:r>
            <a:r>
              <a:rPr lang="es-MX" dirty="0" smtClean="0"/>
              <a:t> con la aparición de la circulación útero-placentaria en segunda semana, y comienza a desarrollarse la placenta que está lista al final de esta etapa. </a:t>
            </a:r>
          </a:p>
          <a:p>
            <a:pPr algn="just"/>
            <a:r>
              <a:rPr lang="es-MX" dirty="0" smtClean="0"/>
              <a:t> </a:t>
            </a:r>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785794"/>
            <a:ext cx="7429552" cy="2585323"/>
          </a:xfrm>
          <a:prstGeom prst="rect">
            <a:avLst/>
          </a:prstGeom>
          <a:noFill/>
        </p:spPr>
        <p:txBody>
          <a:bodyPr wrap="square" rtlCol="0">
            <a:spAutoFit/>
          </a:bodyPr>
          <a:lstStyle/>
          <a:p>
            <a:pPr lvl="0" algn="just">
              <a:buFont typeface="Arial" pitchFamily="34" charset="0"/>
              <a:buChar char="•"/>
            </a:pPr>
            <a:r>
              <a:rPr lang="es-MX" dirty="0" smtClean="0"/>
              <a:t>El cálculo de la edad embrionaria se hace por el número de somitas, la longitud CR-VN, (cráneo-rabadilla-</a:t>
            </a:r>
            <a:r>
              <a:rPr lang="es-MX" dirty="0" err="1" smtClean="0"/>
              <a:t>vértex</a:t>
            </a:r>
            <a:r>
              <a:rPr lang="es-MX" dirty="0" smtClean="0"/>
              <a:t>-nalga) o longitud coronilla-talón.</a:t>
            </a:r>
          </a:p>
          <a:p>
            <a:pPr lvl="0" algn="just">
              <a:buFont typeface="Arial" pitchFamily="34" charset="0"/>
              <a:buChar char="•"/>
            </a:pPr>
            <a:r>
              <a:rPr lang="es-MX" dirty="0" smtClean="0"/>
              <a:t> También se utiliza la fecha de la última menstruación restando dos semanas a la edad </a:t>
            </a:r>
            <a:r>
              <a:rPr lang="es-MX" dirty="0" err="1" smtClean="0"/>
              <a:t>gestacional</a:t>
            </a:r>
            <a:r>
              <a:rPr lang="es-MX" dirty="0" smtClean="0"/>
              <a:t>,(Edad embrionaria = EG – 2 semanas) </a:t>
            </a:r>
          </a:p>
          <a:p>
            <a:pPr lvl="0" algn="just">
              <a:buFont typeface="Arial" pitchFamily="34" charset="0"/>
              <a:buChar char="•"/>
            </a:pPr>
            <a:r>
              <a:rPr lang="es-MX" dirty="0" smtClean="0"/>
              <a:t>Medios diagnósticos: Presencia de HCG Amniocentesis, Biopsia </a:t>
            </a:r>
            <a:r>
              <a:rPr lang="es-MX" dirty="0" err="1" smtClean="0"/>
              <a:t>coriónica</a:t>
            </a:r>
            <a:r>
              <a:rPr lang="es-MX" dirty="0" smtClean="0"/>
              <a:t>, Cariotipo y Ultrasonidos </a:t>
            </a:r>
            <a:r>
              <a:rPr lang="es-MX" dirty="0" err="1" smtClean="0"/>
              <a:t>transvaginales</a:t>
            </a:r>
            <a:r>
              <a:rPr lang="es-MX" dirty="0" smtClean="0"/>
              <a:t>.   </a:t>
            </a:r>
          </a:p>
          <a:p>
            <a:endParaRPr lang="es-MX"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errizomatico.blogia.com/upload/20061110123511-embrion.jpg"/>
          <p:cNvPicPr>
            <a:picLocks noChangeAspect="1" noChangeArrowheads="1"/>
          </p:cNvPicPr>
          <p:nvPr/>
        </p:nvPicPr>
        <p:blipFill>
          <a:blip r:embed="rId2"/>
          <a:srcRect/>
          <a:stretch>
            <a:fillRect/>
          </a:stretch>
        </p:blipFill>
        <p:spPr bwMode="auto">
          <a:xfrm>
            <a:off x="1214414" y="214290"/>
            <a:ext cx="6286512" cy="64107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pic>
        <p:nvPicPr>
          <p:cNvPr id="3" name="Picture 2" descr="http://www.portal.reduaz.mx/histo/MorfoEmbrio/Carlson/cap03/03_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1142976" y="785794"/>
            <a:ext cx="6643734" cy="369332"/>
          </a:xfrm>
          <a:prstGeom prst="rect">
            <a:avLst/>
          </a:prstGeom>
          <a:noFill/>
        </p:spPr>
        <p:txBody>
          <a:bodyPr wrap="square" rtlCol="0">
            <a:spAutoFit/>
          </a:bodyPr>
          <a:lstStyle/>
          <a:p>
            <a:r>
              <a:rPr lang="es-MX" dirty="0" smtClean="0"/>
              <a:t> </a:t>
            </a:r>
            <a:endParaRPr lang="es-MX" dirty="0"/>
          </a:p>
        </p:txBody>
      </p:sp>
      <p:sp>
        <p:nvSpPr>
          <p:cNvPr id="4" name="3 CuadroTexto"/>
          <p:cNvSpPr txBox="1"/>
          <p:nvPr/>
        </p:nvSpPr>
        <p:spPr>
          <a:xfrm>
            <a:off x="1000100" y="714356"/>
            <a:ext cx="7000924" cy="369332"/>
          </a:xfrm>
          <a:prstGeom prst="rect">
            <a:avLst/>
          </a:prstGeom>
          <a:noFill/>
        </p:spPr>
        <p:txBody>
          <a:bodyPr wrap="square" rtlCol="0">
            <a:spAutoFit/>
          </a:bodyPr>
          <a:lstStyle/>
          <a:p>
            <a:endParaRPr lang="es-MX" dirty="0"/>
          </a:p>
        </p:txBody>
      </p:sp>
      <p:sp>
        <p:nvSpPr>
          <p:cNvPr id="5" name="4 CuadroTexto"/>
          <p:cNvSpPr txBox="1"/>
          <p:nvPr/>
        </p:nvSpPr>
        <p:spPr>
          <a:xfrm>
            <a:off x="1071538" y="785794"/>
            <a:ext cx="7072362" cy="4801314"/>
          </a:xfrm>
          <a:prstGeom prst="rect">
            <a:avLst/>
          </a:prstGeom>
          <a:noFill/>
        </p:spPr>
        <p:txBody>
          <a:bodyPr wrap="square" rtlCol="0">
            <a:spAutoFit/>
          </a:bodyPr>
          <a:lstStyle/>
          <a:p>
            <a:pPr>
              <a:buFont typeface="Arial" pitchFamily="34" charset="0"/>
              <a:buChar char="•"/>
            </a:pPr>
            <a:r>
              <a:rPr lang="es-MX" dirty="0" smtClean="0"/>
              <a:t> Otra secreción del trofoblasto es la Hormona Gonadotropina Coriónica humana  (hCG), esta impide la degeneración del cuerpo lúteo y mantiene su  secreción de progesterona y estrógenos. </a:t>
            </a:r>
          </a:p>
          <a:p>
            <a:endParaRPr lang="es-MX" dirty="0" smtClean="0"/>
          </a:p>
          <a:p>
            <a:pPr>
              <a:buFont typeface="Arial" pitchFamily="34" charset="0"/>
              <a:buChar char="•"/>
            </a:pPr>
            <a:r>
              <a:rPr lang="es-MX" dirty="0"/>
              <a:t> </a:t>
            </a:r>
            <a:r>
              <a:rPr lang="es-MX" dirty="0" smtClean="0"/>
              <a:t>Este hormona junto con la Hormona Luteinizante (LH) hacen que el revestimiento uterino permanezca en estado secretor e impida la menstruación .</a:t>
            </a:r>
          </a:p>
          <a:p>
            <a:endParaRPr lang="es-MX" dirty="0" smtClean="0"/>
          </a:p>
          <a:p>
            <a:pPr>
              <a:buFont typeface="Arial" pitchFamily="34" charset="0"/>
              <a:buChar char="•"/>
            </a:pPr>
            <a:r>
              <a:rPr lang="es-MX" dirty="0"/>
              <a:t> </a:t>
            </a:r>
            <a:r>
              <a:rPr lang="es-MX" dirty="0" smtClean="0"/>
              <a:t>El final de la secreción de la hCG ocurre alrededor de la 9 semana cuando la placenta esta  desarrollada por completo y produce estrógenos y progesterona para seguir manteniendo el embarazo.</a:t>
            </a:r>
          </a:p>
          <a:p>
            <a:pPr>
              <a:buFont typeface="Arial" pitchFamily="34" charset="0"/>
              <a:buChar char="•"/>
            </a:pPr>
            <a:endParaRPr lang="es-MX" dirty="0"/>
          </a:p>
          <a:p>
            <a:pPr>
              <a:buFont typeface="Arial" pitchFamily="34" charset="0"/>
              <a:buChar char="•"/>
            </a:pPr>
            <a:r>
              <a:rPr lang="es-MX" dirty="0"/>
              <a:t> </a:t>
            </a:r>
            <a:r>
              <a:rPr lang="es-MX" dirty="0" smtClean="0"/>
              <a:t>La presencia de hCG en sangre u orina materna es un indicador de embarazo, es la hormona que detectan la pruebas de embarazo de uso casero. </a:t>
            </a: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857224" y="644326"/>
            <a:ext cx="7500990" cy="5570756"/>
          </a:xfrm>
          <a:prstGeom prst="rect">
            <a:avLst/>
          </a:prstGeom>
          <a:noFill/>
        </p:spPr>
        <p:txBody>
          <a:bodyPr wrap="square" rtlCol="0">
            <a:spAutoFit/>
          </a:bodyPr>
          <a:lstStyle/>
          <a:p>
            <a:pPr algn="ctr"/>
            <a:endParaRPr lang="es-MX" b="1" dirty="0" smtClean="0"/>
          </a:p>
          <a:p>
            <a:pPr algn="ctr"/>
            <a:endParaRPr lang="es-MX" b="1" dirty="0"/>
          </a:p>
          <a:p>
            <a:pPr algn="ctr"/>
            <a:r>
              <a:rPr lang="es-MX" sz="2000" b="1" dirty="0" smtClean="0"/>
              <a:t>DESARROLLO</a:t>
            </a:r>
            <a:r>
              <a:rPr lang="es-MX" sz="2000" dirty="0" smtClean="0"/>
              <a:t> </a:t>
            </a:r>
            <a:r>
              <a:rPr lang="es-MX" sz="2000" b="1" dirty="0" smtClean="0"/>
              <a:t>DEL DISCO EMBRIONARIO BILAMINAR</a:t>
            </a:r>
          </a:p>
          <a:p>
            <a:pPr algn="ctr"/>
            <a:endParaRPr lang="es-MX" sz="2000" b="1" dirty="0"/>
          </a:p>
          <a:p>
            <a:pPr algn="just">
              <a:buFont typeface="Arial" pitchFamily="34" charset="0"/>
              <a:buChar char="•"/>
            </a:pPr>
            <a:r>
              <a:rPr lang="es-MX" sz="2000" dirty="0" smtClean="0"/>
              <a:t> Su desarrollo comienza el  octavo día después de la fecundación,  la masa celular interna se diferencia en dos capas: la capa HIPOBLÁSTICA  (endodermo primitivo) y la EPIBLASTICA (ectodermo primitivo) </a:t>
            </a:r>
          </a:p>
          <a:p>
            <a:pPr algn="just">
              <a:buFont typeface="Arial" pitchFamily="34" charset="0"/>
              <a:buChar char="•"/>
            </a:pPr>
            <a:endParaRPr lang="es-MX" sz="2000" dirty="0"/>
          </a:p>
          <a:p>
            <a:pPr algn="just">
              <a:buFont typeface="Arial" pitchFamily="34" charset="0"/>
              <a:buChar char="•"/>
            </a:pPr>
            <a:r>
              <a:rPr lang="es-MX" sz="2000" dirty="0"/>
              <a:t> </a:t>
            </a:r>
            <a:r>
              <a:rPr lang="es-MX" sz="2000" dirty="0" smtClean="0"/>
              <a:t>Las células del EPIBLASTO Y EL HIPOBLASTO  forman un disco plano al que se le denomina DISCO EMBRIONARIO BILAMINAR. Además, dentro del epiblasto aparece una pequeña cavidad que luego se agranda para formar la CAVIDAD AMNIÓTICA .   </a:t>
            </a:r>
          </a:p>
          <a:p>
            <a:pPr algn="ctr"/>
            <a:endParaRPr lang="es-MX" sz="2000" b="1" dirty="0"/>
          </a:p>
          <a:p>
            <a:pPr algn="just"/>
            <a:endParaRPr lang="es-MX" sz="2000" b="1" dirty="0" smtClean="0"/>
          </a:p>
          <a:p>
            <a:pPr algn="ctr"/>
            <a:endParaRPr lang="es-MX" sz="2000" b="1" dirty="0"/>
          </a:p>
          <a:p>
            <a:pPr algn="just"/>
            <a:r>
              <a:rPr lang="es-MX" sz="2000" b="1" dirty="0" smtClean="0"/>
              <a:t> </a:t>
            </a:r>
            <a:endParaRPr lang="es-MX"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pic>
        <p:nvPicPr>
          <p:cNvPr id="68610" name="Picture 2" descr="http://mural.uv.es/alsago/semana_2_archivos/2ndWee3.jpg"/>
          <p:cNvPicPr>
            <a:picLocks noChangeAspect="1" noChangeArrowheads="1"/>
          </p:cNvPicPr>
          <p:nvPr/>
        </p:nvPicPr>
        <p:blipFill>
          <a:blip r:embed="rId2"/>
          <a:srcRect/>
          <a:stretch>
            <a:fillRect/>
          </a:stretch>
        </p:blipFill>
        <p:spPr bwMode="auto">
          <a:xfrm>
            <a:off x="1500166" y="1142984"/>
            <a:ext cx="5643602" cy="440531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4" name="3 CuadroTexto"/>
          <p:cNvSpPr txBox="1"/>
          <p:nvPr/>
        </p:nvSpPr>
        <p:spPr>
          <a:xfrm>
            <a:off x="857224" y="1643050"/>
            <a:ext cx="7358114" cy="3046988"/>
          </a:xfrm>
          <a:prstGeom prst="rect">
            <a:avLst/>
          </a:prstGeom>
          <a:noFill/>
        </p:spPr>
        <p:txBody>
          <a:bodyPr wrap="square" rtlCol="0">
            <a:spAutoFit/>
          </a:bodyPr>
          <a:lstStyle/>
          <a:p>
            <a:pPr algn="ctr"/>
            <a:r>
              <a:rPr lang="es-MX" sz="2800" b="1" dirty="0" smtClean="0"/>
              <a:t>DESARROLLO DEL AMNIOS</a:t>
            </a:r>
          </a:p>
          <a:p>
            <a:pPr algn="ctr"/>
            <a:endParaRPr lang="es-MX" sz="2800" b="1" dirty="0"/>
          </a:p>
          <a:p>
            <a:pPr algn="just">
              <a:buFont typeface="Arial" pitchFamily="34" charset="0"/>
              <a:buChar char="•"/>
            </a:pPr>
            <a:r>
              <a:rPr lang="es-MX" b="1" dirty="0" smtClean="0"/>
              <a:t> A Medida que la cavidad amniótica crece, se desarrolla desde el epiblasto una delgada membrana protectora llamada amnios.</a:t>
            </a:r>
          </a:p>
          <a:p>
            <a:pPr algn="just">
              <a:buFont typeface="Arial" pitchFamily="34" charset="0"/>
              <a:buChar char="•"/>
            </a:pPr>
            <a:endParaRPr lang="es-MX" sz="2800" b="1" dirty="0"/>
          </a:p>
          <a:p>
            <a:pPr algn="just">
              <a:buFont typeface="Arial" pitchFamily="34" charset="0"/>
              <a:buChar char="•"/>
            </a:pPr>
            <a:r>
              <a:rPr lang="es-MX" b="1" dirty="0" smtClean="0"/>
              <a:t>El amnios forma parte de la cavidad amniótica y el epiblasto forma el piso.</a:t>
            </a:r>
          </a:p>
          <a:p>
            <a:pPr algn="just"/>
            <a:endParaRPr lang="es-MX"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sp>
        <p:nvSpPr>
          <p:cNvPr id="3" name="2 CuadroTexto"/>
          <p:cNvSpPr txBox="1"/>
          <p:nvPr/>
        </p:nvSpPr>
        <p:spPr>
          <a:xfrm>
            <a:off x="500034" y="285728"/>
            <a:ext cx="7715304" cy="6494085"/>
          </a:xfrm>
          <a:prstGeom prst="rect">
            <a:avLst/>
          </a:prstGeom>
          <a:noFill/>
        </p:spPr>
        <p:txBody>
          <a:bodyPr wrap="square" rtlCol="0">
            <a:spAutoFit/>
          </a:bodyPr>
          <a:lstStyle/>
          <a:p>
            <a:pPr algn="ctr"/>
            <a:r>
              <a:rPr lang="es-MX" sz="1600" b="1" dirty="0" smtClean="0"/>
              <a:t>DESARROLLO DEL SACO VITELINO.</a:t>
            </a:r>
          </a:p>
          <a:p>
            <a:pPr algn="ctr"/>
            <a:endParaRPr lang="es-MX" sz="1600" b="1" dirty="0" smtClean="0"/>
          </a:p>
          <a:p>
            <a:pPr>
              <a:buFont typeface="Arial" pitchFamily="34" charset="0"/>
              <a:buChar char="•"/>
            </a:pPr>
            <a:r>
              <a:rPr lang="es-MX" sz="1600" b="1" dirty="0" smtClean="0"/>
              <a:t>Comienza su desarrollo 8 días después de la fecundación, las células del hipoblasto migran y revisten la cara interna de la pared del blastocisto, éstas se diferencian en células pavimentosas (planas) formando una delgada membrana denominada MEMBRANA EXOCELÓMICA.</a:t>
            </a:r>
          </a:p>
          <a:p>
            <a:pPr>
              <a:buFont typeface="Arial" pitchFamily="34" charset="0"/>
              <a:buChar char="•"/>
            </a:pPr>
            <a:endParaRPr lang="es-MX" sz="1600" b="1" dirty="0"/>
          </a:p>
          <a:p>
            <a:pPr>
              <a:buFont typeface="Arial" pitchFamily="34" charset="0"/>
              <a:buChar char="•"/>
            </a:pPr>
            <a:r>
              <a:rPr lang="es-MX" sz="1600" b="1" dirty="0" smtClean="0"/>
              <a:t>El hipoblasto y la membrana exocelómica dan lugar al saco vitelino denominado antes cavidad del blastocisto, como resultado el disco embrionario bilaminar se haya ahora entre la cavidad amniótica y el saco vitelino.</a:t>
            </a:r>
          </a:p>
          <a:p>
            <a:pPr>
              <a:buFont typeface="Arial" pitchFamily="34" charset="0"/>
              <a:buChar char="•"/>
            </a:pPr>
            <a:endParaRPr lang="es-MX" sz="1600" b="1" dirty="0"/>
          </a:p>
          <a:p>
            <a:pPr>
              <a:buFont typeface="Arial" pitchFamily="34" charset="0"/>
              <a:buChar char="•"/>
            </a:pPr>
            <a:r>
              <a:rPr lang="es-MX" sz="1600" b="1" dirty="0" smtClean="0"/>
              <a:t>El saco vitelino  brinda al embrión los nutrientes necesarios durante la segunda y tercera semana de desarrollo.</a:t>
            </a:r>
          </a:p>
          <a:p>
            <a:pPr>
              <a:buFont typeface="Arial" pitchFamily="34" charset="0"/>
              <a:buChar char="•"/>
            </a:pPr>
            <a:endParaRPr lang="es-MX" sz="1600" b="1" dirty="0"/>
          </a:p>
          <a:p>
            <a:pPr>
              <a:buFont typeface="Arial" pitchFamily="34" charset="0"/>
              <a:buChar char="•"/>
            </a:pPr>
            <a:r>
              <a:rPr lang="es-MX" sz="1600" b="1" dirty="0" smtClean="0"/>
              <a:t>Es la fuente de células sanguíneas entre la tercera y sexta semana.</a:t>
            </a:r>
          </a:p>
          <a:p>
            <a:pPr>
              <a:buFont typeface="Arial" pitchFamily="34" charset="0"/>
              <a:buChar char="•"/>
            </a:pPr>
            <a:endParaRPr lang="es-MX" sz="1600" b="1" dirty="0"/>
          </a:p>
          <a:p>
            <a:pPr>
              <a:buFont typeface="Arial" pitchFamily="34" charset="0"/>
              <a:buChar char="•"/>
            </a:pPr>
            <a:r>
              <a:rPr lang="es-MX" sz="1600" b="1" dirty="0" smtClean="0"/>
              <a:t>Contiene las primeras células que posteriormente migran hacia las gónadas en desarrollo donde se desarrollarán en células terminales primitivas y formarán gametos.</a:t>
            </a:r>
          </a:p>
          <a:p>
            <a:pPr>
              <a:buFont typeface="Arial" pitchFamily="34" charset="0"/>
              <a:buChar char="•"/>
            </a:pPr>
            <a:endParaRPr lang="es-MX" sz="1600" b="1" dirty="0"/>
          </a:p>
          <a:p>
            <a:pPr>
              <a:buFont typeface="Arial" pitchFamily="34" charset="0"/>
              <a:buChar char="•"/>
            </a:pPr>
            <a:r>
              <a:rPr lang="es-MX" sz="1600" b="1" dirty="0" smtClean="0"/>
              <a:t>Forma parte del intestino.</a:t>
            </a:r>
          </a:p>
          <a:p>
            <a:pPr>
              <a:buFont typeface="Arial" pitchFamily="34" charset="0"/>
              <a:buChar char="•"/>
            </a:pPr>
            <a:endParaRPr lang="es-MX" sz="1600" b="1" dirty="0" smtClean="0"/>
          </a:p>
          <a:p>
            <a:pPr>
              <a:buFont typeface="Arial" pitchFamily="34" charset="0"/>
              <a:buChar char="•"/>
            </a:pPr>
            <a:r>
              <a:rPr lang="es-MX" sz="1600" b="1" dirty="0" smtClean="0"/>
              <a:t>Amortigua los golpes.</a:t>
            </a:r>
          </a:p>
          <a:p>
            <a:pPr>
              <a:buFont typeface="Arial" pitchFamily="34" charset="0"/>
              <a:buChar char="•"/>
            </a:pPr>
            <a:endParaRPr lang="es-MX" sz="1600" b="1" dirty="0" smtClean="0"/>
          </a:p>
          <a:p>
            <a:pPr>
              <a:buFont typeface="Arial" pitchFamily="34" charset="0"/>
              <a:buChar char="•"/>
            </a:pPr>
            <a:r>
              <a:rPr lang="es-MX" sz="1600" b="1" dirty="0" smtClean="0"/>
              <a:t>Previene la deshidratación del embrión.</a:t>
            </a:r>
            <a:endParaRPr lang="es-MX"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500306"/>
            <a:ext cx="7772400" cy="1957400"/>
          </a:xfrm>
        </p:spPr>
        <p:txBody>
          <a:bodyPr>
            <a:normAutofit/>
          </a:bodyPr>
          <a:lstStyle/>
          <a:p>
            <a:r>
              <a:rPr lang="es-MX" dirty="0"/>
              <a:t/>
            </a:r>
            <a:br>
              <a:rPr lang="es-MX" dirty="0"/>
            </a:br>
            <a:endParaRPr lang="es-MX" dirty="0"/>
          </a:p>
        </p:txBody>
      </p:sp>
      <p:pic>
        <p:nvPicPr>
          <p:cNvPr id="65538" name="Picture 2" descr="http://kidshealth.org/parent/misc/images_52799/Semana4.gif"/>
          <p:cNvPicPr>
            <a:picLocks noChangeAspect="1" noChangeArrowheads="1"/>
          </p:cNvPicPr>
          <p:nvPr/>
        </p:nvPicPr>
        <p:blipFill>
          <a:blip r:embed="rId2"/>
          <a:srcRect/>
          <a:stretch>
            <a:fillRect/>
          </a:stretch>
        </p:blipFill>
        <p:spPr bwMode="auto">
          <a:xfrm>
            <a:off x="0" y="0"/>
            <a:ext cx="9144000" cy="684655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333</TotalTime>
  <Words>2085</Words>
  <Application>Microsoft Office PowerPoint</Application>
  <PresentationFormat>Presentación en pantalla (4:3)</PresentationFormat>
  <Paragraphs>184</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Brío</vt:lpstr>
      <vt:lpstr> </vt:lpstr>
      <vt:lpstr>Diapositiva 2</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shaly</dc:creator>
  <cp:lastModifiedBy>shaly</cp:lastModifiedBy>
  <cp:revision>34</cp:revision>
  <dcterms:created xsi:type="dcterms:W3CDTF">2008-09-07T03:14:00Z</dcterms:created>
  <dcterms:modified xsi:type="dcterms:W3CDTF">2008-09-07T16:04:54Z</dcterms:modified>
</cp:coreProperties>
</file>