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6" r:id="rId31"/>
    <p:sldId id="287" r:id="rId32"/>
  </p:sldIdLst>
  <p:sldSz cx="9144000" cy="6858000" type="screen4x3"/>
  <p:notesSz cx="6858000" cy="9144000"/>
  <p:defaultTextStyle>
    <a:defPPr>
      <a:defRPr lang="es-MX"/>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276" autoAdjust="0"/>
    <p:restoredTop sz="94660"/>
  </p:normalViewPr>
  <p:slideViewPr>
    <p:cSldViewPr>
      <p:cViewPr varScale="1">
        <p:scale>
          <a:sx n="76" d="100"/>
          <a:sy n="76" d="100"/>
        </p:scale>
        <p:origin x="-990"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4" name="9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11 Rectángulo"/>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13 Rectángulo"/>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18 Rectángulo"/>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10 Conector recto"/>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1" name="17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2" name="19 Conector recto"/>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3" name="15 Conector recto"/>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4" name="14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5" name="21 Conector recto"/>
          <p:cNvSpPr>
            <a:spLocks noChangeShapeType="1"/>
          </p:cNvSpPr>
          <p:nvPr/>
        </p:nvSpPr>
        <p:spPr bwMode="auto">
          <a:xfrm>
            <a:off x="911383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6" name="26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7" name="20 Elipse"/>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22 Elipse"/>
          <p:cNvSpPr/>
          <p:nvPr/>
        </p:nvSpPr>
        <p:spPr bwMode="auto">
          <a:xfrm>
            <a:off x="1309688" y="4867275"/>
            <a:ext cx="641350"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9" name="23 Elipse"/>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0" name="25 Elipse"/>
          <p:cNvSpPr/>
          <p:nvPr/>
        </p:nvSpPr>
        <p:spPr bwMode="auto">
          <a:xfrm>
            <a:off x="1663700" y="5788025"/>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1" name="24 Elipse"/>
          <p:cNvSpPr/>
          <p:nvPr/>
        </p:nvSpPr>
        <p:spPr>
          <a:xfrm>
            <a:off x="1905000" y="4495800"/>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7 Título"/>
          <p:cNvSpPr>
            <a:spLocks noGrp="1"/>
          </p:cNvSpPr>
          <p:nvPr>
            <p:ph type="ctrTitle"/>
          </p:nvPr>
        </p:nvSpPr>
        <p:spPr>
          <a:xfrm>
            <a:off x="2286000" y="3124200"/>
            <a:ext cx="6172200" cy="1894362"/>
          </a:xfrm>
        </p:spPr>
        <p:txBody>
          <a:bodyPr/>
          <a:lstStyle>
            <a:lvl1pPr>
              <a:defRPr b="1"/>
            </a:lvl1pPr>
          </a:lstStyle>
          <a:p>
            <a:r>
              <a:rPr lang="es-ES" smtClean="0"/>
              <a:t>Haga clic para modificar el estilo de título del patrón</a:t>
            </a:r>
            <a:endParaRPr lang="en-US"/>
          </a:p>
        </p:txBody>
      </p:sp>
      <p:sp>
        <p:nvSpPr>
          <p:cNvPr id="9" name="8 Subtítulo"/>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s-ES" smtClean="0"/>
              <a:t>Haga clic para modificar el estilo de subtítulo del patrón</a:t>
            </a:r>
            <a:endParaRPr lang="en-US"/>
          </a:p>
        </p:txBody>
      </p:sp>
      <p:sp>
        <p:nvSpPr>
          <p:cNvPr id="22" name="27 Marcador de fecha"/>
          <p:cNvSpPr>
            <a:spLocks noGrp="1"/>
          </p:cNvSpPr>
          <p:nvPr>
            <p:ph type="dt" sz="half" idx="10"/>
          </p:nvPr>
        </p:nvSpPr>
        <p:spPr bwMode="auto">
          <a:xfrm rot="5400000">
            <a:off x="7764463" y="1174750"/>
            <a:ext cx="2286000" cy="381000"/>
          </a:xfrm>
        </p:spPr>
        <p:txBody>
          <a:bodyPr/>
          <a:lstStyle>
            <a:lvl1pPr>
              <a:defRPr/>
            </a:lvl1pPr>
          </a:lstStyle>
          <a:p>
            <a:pPr>
              <a:defRPr/>
            </a:pPr>
            <a:fld id="{2E1F4023-F897-4114-976A-430944108A47}" type="datetimeFigureOut">
              <a:rPr lang="es-MX"/>
              <a:pPr>
                <a:defRPr/>
              </a:pPr>
              <a:t>02/11/2008</a:t>
            </a:fld>
            <a:endParaRPr lang="es-MX"/>
          </a:p>
        </p:txBody>
      </p:sp>
      <p:sp>
        <p:nvSpPr>
          <p:cNvPr id="23" name="16 Marcador de pie de página"/>
          <p:cNvSpPr>
            <a:spLocks noGrp="1"/>
          </p:cNvSpPr>
          <p:nvPr>
            <p:ph type="ftr" sz="quarter" idx="11"/>
          </p:nvPr>
        </p:nvSpPr>
        <p:spPr bwMode="auto">
          <a:xfrm rot="5400000">
            <a:off x="7077076" y="4181475"/>
            <a:ext cx="3657600" cy="384175"/>
          </a:xfrm>
        </p:spPr>
        <p:txBody>
          <a:bodyPr/>
          <a:lstStyle>
            <a:lvl1pPr>
              <a:defRPr/>
            </a:lvl1pPr>
          </a:lstStyle>
          <a:p>
            <a:pPr>
              <a:defRPr/>
            </a:pPr>
            <a:endParaRPr lang="es-MX"/>
          </a:p>
        </p:txBody>
      </p:sp>
      <p:sp>
        <p:nvSpPr>
          <p:cNvPr id="24" name="28 Marcador de número de diapositiva"/>
          <p:cNvSpPr>
            <a:spLocks noGrp="1"/>
          </p:cNvSpPr>
          <p:nvPr>
            <p:ph type="sldNum" sz="quarter" idx="12"/>
          </p:nvPr>
        </p:nvSpPr>
        <p:spPr bwMode="auto">
          <a:xfrm>
            <a:off x="1325563" y="4929188"/>
            <a:ext cx="609600" cy="517525"/>
          </a:xfrm>
        </p:spPr>
        <p:txBody>
          <a:bodyPr/>
          <a:lstStyle>
            <a:lvl1pPr>
              <a:defRPr/>
            </a:lvl1pPr>
          </a:lstStyle>
          <a:p>
            <a:pPr>
              <a:defRPr/>
            </a:pPr>
            <a:fld id="{88C4F5AD-795C-4DB1-B530-28F1DE170E86}" type="slidenum">
              <a:rPr lang="es-MX"/>
              <a:pPr>
                <a:defRPr/>
              </a:pPr>
              <a:t>‹#›</a:t>
            </a:fld>
            <a:endParaRPr lang="es-MX"/>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13 Marcador de fecha"/>
          <p:cNvSpPr>
            <a:spLocks noGrp="1"/>
          </p:cNvSpPr>
          <p:nvPr>
            <p:ph type="dt" sz="half" idx="10"/>
          </p:nvPr>
        </p:nvSpPr>
        <p:spPr/>
        <p:txBody>
          <a:bodyPr/>
          <a:lstStyle>
            <a:lvl1pPr>
              <a:defRPr/>
            </a:lvl1pPr>
          </a:lstStyle>
          <a:p>
            <a:pPr>
              <a:defRPr/>
            </a:pPr>
            <a:fld id="{8EB849BD-3BD3-422D-A8C1-4C371068C73A}" type="datetimeFigureOut">
              <a:rPr lang="es-MX"/>
              <a:pPr>
                <a:defRPr/>
              </a:pPr>
              <a:t>02/11/2008</a:t>
            </a:fld>
            <a:endParaRPr lang="es-MX"/>
          </a:p>
        </p:txBody>
      </p:sp>
      <p:sp>
        <p:nvSpPr>
          <p:cNvPr id="5" name="2 Marcador de pie de página"/>
          <p:cNvSpPr>
            <a:spLocks noGrp="1"/>
          </p:cNvSpPr>
          <p:nvPr>
            <p:ph type="ftr" sz="quarter" idx="11"/>
          </p:nvPr>
        </p:nvSpPr>
        <p:spPr/>
        <p:txBody>
          <a:bodyPr/>
          <a:lstStyle>
            <a:lvl1pPr>
              <a:defRPr/>
            </a:lvl1pPr>
          </a:lstStyle>
          <a:p>
            <a:pPr>
              <a:defRPr/>
            </a:pPr>
            <a:endParaRPr lang="es-MX"/>
          </a:p>
        </p:txBody>
      </p:sp>
      <p:sp>
        <p:nvSpPr>
          <p:cNvPr id="6" name="22 Marcador de número de diapositiva"/>
          <p:cNvSpPr>
            <a:spLocks noGrp="1"/>
          </p:cNvSpPr>
          <p:nvPr>
            <p:ph type="sldNum" sz="quarter" idx="12"/>
          </p:nvPr>
        </p:nvSpPr>
        <p:spPr/>
        <p:txBody>
          <a:bodyPr/>
          <a:lstStyle>
            <a:lvl1pPr>
              <a:defRPr/>
            </a:lvl1pPr>
          </a:lstStyle>
          <a:p>
            <a:pPr>
              <a:defRPr/>
            </a:pPr>
            <a:fld id="{700A5D35-BFC3-47BE-AC1E-2EBAE3639718}" type="slidenum">
              <a:rPr lang="es-MX"/>
              <a:pPr>
                <a:defRPr/>
              </a:pPr>
              <a:t>‹#›</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9"/>
            <a:ext cx="1676400" cy="5851525"/>
          </a:xfrm>
        </p:spPr>
        <p:txBody>
          <a:bodyPr vert="eaVert"/>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13 Marcador de fecha"/>
          <p:cNvSpPr>
            <a:spLocks noGrp="1"/>
          </p:cNvSpPr>
          <p:nvPr>
            <p:ph type="dt" sz="half" idx="10"/>
          </p:nvPr>
        </p:nvSpPr>
        <p:spPr/>
        <p:txBody>
          <a:bodyPr/>
          <a:lstStyle>
            <a:lvl1pPr>
              <a:defRPr/>
            </a:lvl1pPr>
          </a:lstStyle>
          <a:p>
            <a:pPr>
              <a:defRPr/>
            </a:pPr>
            <a:fld id="{337A1A23-2883-42DF-923D-B3854E1296FE}" type="datetimeFigureOut">
              <a:rPr lang="es-MX"/>
              <a:pPr>
                <a:defRPr/>
              </a:pPr>
              <a:t>02/11/2008</a:t>
            </a:fld>
            <a:endParaRPr lang="es-MX"/>
          </a:p>
        </p:txBody>
      </p:sp>
      <p:sp>
        <p:nvSpPr>
          <p:cNvPr id="5" name="2 Marcador de pie de página"/>
          <p:cNvSpPr>
            <a:spLocks noGrp="1"/>
          </p:cNvSpPr>
          <p:nvPr>
            <p:ph type="ftr" sz="quarter" idx="11"/>
          </p:nvPr>
        </p:nvSpPr>
        <p:spPr/>
        <p:txBody>
          <a:bodyPr/>
          <a:lstStyle>
            <a:lvl1pPr>
              <a:defRPr/>
            </a:lvl1pPr>
          </a:lstStyle>
          <a:p>
            <a:pPr>
              <a:defRPr/>
            </a:pPr>
            <a:endParaRPr lang="es-MX"/>
          </a:p>
        </p:txBody>
      </p:sp>
      <p:sp>
        <p:nvSpPr>
          <p:cNvPr id="6" name="22 Marcador de número de diapositiva"/>
          <p:cNvSpPr>
            <a:spLocks noGrp="1"/>
          </p:cNvSpPr>
          <p:nvPr>
            <p:ph type="sldNum" sz="quarter" idx="12"/>
          </p:nvPr>
        </p:nvSpPr>
        <p:spPr/>
        <p:txBody>
          <a:bodyPr/>
          <a:lstStyle>
            <a:lvl1pPr>
              <a:defRPr/>
            </a:lvl1pPr>
          </a:lstStyle>
          <a:p>
            <a:pPr>
              <a:defRPr/>
            </a:pPr>
            <a:fld id="{D9EA2750-1B81-4B32-827B-4B03697F78A7}" type="slidenum">
              <a:rPr lang="es-MX"/>
              <a:pPr>
                <a:defRPr/>
              </a:pPr>
              <a:t>‹#›</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8" name="7 Marcador de contenido"/>
          <p:cNvSpPr>
            <a:spLocks noGrp="1"/>
          </p:cNvSpPr>
          <p:nvPr>
            <p:ph sz="quarter" idx="1"/>
          </p:nvPr>
        </p:nvSpPr>
        <p:spPr>
          <a:xfrm>
            <a:off x="457200" y="1600200"/>
            <a:ext cx="7467600" cy="487375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6 Marcador de fecha"/>
          <p:cNvSpPr>
            <a:spLocks noGrp="1"/>
          </p:cNvSpPr>
          <p:nvPr>
            <p:ph type="dt" sz="half" idx="10"/>
          </p:nvPr>
        </p:nvSpPr>
        <p:spPr/>
        <p:txBody>
          <a:bodyPr rtlCol="0"/>
          <a:lstStyle>
            <a:lvl1pPr>
              <a:defRPr/>
            </a:lvl1pPr>
          </a:lstStyle>
          <a:p>
            <a:pPr>
              <a:defRPr/>
            </a:pPr>
            <a:fld id="{9D0C65D7-92D9-4FA7-B993-A602D874227C}" type="datetimeFigureOut">
              <a:rPr lang="es-MX"/>
              <a:pPr>
                <a:defRPr/>
              </a:pPr>
              <a:t>02/11/2008</a:t>
            </a:fld>
            <a:endParaRPr lang="es-MX"/>
          </a:p>
        </p:txBody>
      </p:sp>
      <p:sp>
        <p:nvSpPr>
          <p:cNvPr id="5" name="8 Marcador de número de diapositiva"/>
          <p:cNvSpPr>
            <a:spLocks noGrp="1"/>
          </p:cNvSpPr>
          <p:nvPr>
            <p:ph type="sldNum" sz="quarter" idx="11"/>
          </p:nvPr>
        </p:nvSpPr>
        <p:spPr/>
        <p:txBody>
          <a:bodyPr rtlCol="0"/>
          <a:lstStyle>
            <a:lvl1pPr>
              <a:defRPr/>
            </a:lvl1pPr>
          </a:lstStyle>
          <a:p>
            <a:pPr>
              <a:defRPr/>
            </a:pPr>
            <a:fld id="{CC5FF791-2672-480D-84BF-A05DC54BE522}" type="slidenum">
              <a:rPr lang="es-MX"/>
              <a:pPr>
                <a:defRPr/>
              </a:pPr>
              <a:t>‹#›</a:t>
            </a:fld>
            <a:endParaRPr lang="es-MX"/>
          </a:p>
        </p:txBody>
      </p:sp>
      <p:sp>
        <p:nvSpPr>
          <p:cNvPr id="6" name="9 Marcador de pie de página"/>
          <p:cNvSpPr>
            <a:spLocks noGrp="1"/>
          </p:cNvSpPr>
          <p:nvPr>
            <p:ph type="ftr" sz="quarter" idx="12"/>
          </p:nvPr>
        </p:nvSpPr>
        <p:spPr/>
        <p:txBody>
          <a:bodyPr rtlCol="0"/>
          <a:lstStyle>
            <a:lvl1pPr>
              <a:defRPr/>
            </a:lvl1pPr>
          </a:lstStyle>
          <a:p>
            <a:pPr>
              <a:defRPr/>
            </a:pPr>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4" name="8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9 Rectángulo"/>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10 Rectángulo"/>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11 Rectángulo"/>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12 Conector recto"/>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9" name="13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 name="14 Conector recto"/>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1" name="15 Conector recto"/>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2" name="16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3" name="17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18 Elipse"/>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5" name="19 Elipse"/>
          <p:cNvSpPr/>
          <p:nvPr/>
        </p:nvSpPr>
        <p:spPr bwMode="auto">
          <a:xfrm>
            <a:off x="1323975" y="4867275"/>
            <a:ext cx="642938"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6" name="20 Elipse"/>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7" name="21 Elipse"/>
          <p:cNvSpPr/>
          <p:nvPr/>
        </p:nvSpPr>
        <p:spPr bwMode="auto">
          <a:xfrm>
            <a:off x="1663700" y="5791200"/>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22 Elipse"/>
          <p:cNvSpPr/>
          <p:nvPr/>
        </p:nvSpPr>
        <p:spPr bwMode="auto">
          <a:xfrm>
            <a:off x="1879600" y="4479925"/>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9" name="25 Conector recto"/>
          <p:cNvSpPr>
            <a:spLocks noChangeShapeType="1"/>
          </p:cNvSpPr>
          <p:nvPr/>
        </p:nvSpPr>
        <p:spPr bwMode="auto">
          <a:xfrm>
            <a:off x="9097963"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 name="1 Título"/>
          <p:cNvSpPr>
            <a:spLocks noGrp="1"/>
          </p:cNvSpPr>
          <p:nvPr>
            <p:ph type="title"/>
          </p:nvPr>
        </p:nvSpPr>
        <p:spPr>
          <a:xfrm>
            <a:off x="2286000" y="2895600"/>
            <a:ext cx="6172200" cy="2053590"/>
          </a:xfrm>
        </p:spPr>
        <p:txBody>
          <a:bodyPr/>
          <a:lstStyle>
            <a:lvl1pPr algn="l">
              <a:buNone/>
              <a:defRPr sz="3000" b="1" cap="small" baseline="0"/>
            </a:lvl1pPr>
          </a:lstStyle>
          <a:p>
            <a:r>
              <a:rPr lang="es-ES" smtClean="0"/>
              <a:t>Haga clic para modificar el estilo de título del patrón</a:t>
            </a:r>
            <a:endParaRPr lang="en-US"/>
          </a:p>
        </p:txBody>
      </p:sp>
      <p:sp>
        <p:nvSpPr>
          <p:cNvPr id="3" name="2 Marcador de texto"/>
          <p:cNvSpPr>
            <a:spLocks noGrp="1"/>
          </p:cNvSpPr>
          <p:nvPr>
            <p:ph type="body" idx="1"/>
          </p:nvPr>
        </p:nvSpPr>
        <p:spPr>
          <a:xfrm>
            <a:off x="2286000" y="5010150"/>
            <a:ext cx="6172200" cy="1371600"/>
          </a:xfrm>
        </p:spPr>
        <p:txBody>
          <a:bodyPr/>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s-ES" smtClean="0"/>
              <a:t>Haga clic para modificar el estilo de texto del patrón</a:t>
            </a:r>
          </a:p>
        </p:txBody>
      </p:sp>
      <p:sp>
        <p:nvSpPr>
          <p:cNvPr id="20" name="3 Marcador de fecha"/>
          <p:cNvSpPr>
            <a:spLocks noGrp="1"/>
          </p:cNvSpPr>
          <p:nvPr>
            <p:ph type="dt" sz="half" idx="10"/>
          </p:nvPr>
        </p:nvSpPr>
        <p:spPr bwMode="auto">
          <a:xfrm rot="5400000">
            <a:off x="7762875" y="1169988"/>
            <a:ext cx="2286000" cy="381000"/>
          </a:xfrm>
        </p:spPr>
        <p:txBody>
          <a:bodyPr/>
          <a:lstStyle>
            <a:lvl1pPr>
              <a:defRPr/>
            </a:lvl1pPr>
          </a:lstStyle>
          <a:p>
            <a:pPr>
              <a:defRPr/>
            </a:pPr>
            <a:fld id="{BEF25EF6-CB12-4EE0-8489-A2EFD375E7AD}" type="datetimeFigureOut">
              <a:rPr lang="es-MX"/>
              <a:pPr>
                <a:defRPr/>
              </a:pPr>
              <a:t>02/11/2008</a:t>
            </a:fld>
            <a:endParaRPr lang="es-MX"/>
          </a:p>
        </p:txBody>
      </p:sp>
      <p:sp>
        <p:nvSpPr>
          <p:cNvPr id="21" name="4 Marcador de pie de página"/>
          <p:cNvSpPr>
            <a:spLocks noGrp="1"/>
          </p:cNvSpPr>
          <p:nvPr>
            <p:ph type="ftr" sz="quarter" idx="11"/>
          </p:nvPr>
        </p:nvSpPr>
        <p:spPr bwMode="auto">
          <a:xfrm rot="5400000">
            <a:off x="7077076" y="4178300"/>
            <a:ext cx="3657600" cy="384175"/>
          </a:xfrm>
        </p:spPr>
        <p:txBody>
          <a:bodyPr/>
          <a:lstStyle>
            <a:lvl1pPr>
              <a:defRPr/>
            </a:lvl1pPr>
          </a:lstStyle>
          <a:p>
            <a:pPr>
              <a:defRPr/>
            </a:pPr>
            <a:endParaRPr lang="es-MX"/>
          </a:p>
        </p:txBody>
      </p:sp>
      <p:sp>
        <p:nvSpPr>
          <p:cNvPr id="22" name="5 Marcador de número de diapositiva"/>
          <p:cNvSpPr>
            <a:spLocks noGrp="1"/>
          </p:cNvSpPr>
          <p:nvPr>
            <p:ph type="sldNum" sz="quarter" idx="12"/>
          </p:nvPr>
        </p:nvSpPr>
        <p:spPr bwMode="auto">
          <a:xfrm>
            <a:off x="1339850" y="4929188"/>
            <a:ext cx="609600" cy="517525"/>
          </a:xfrm>
        </p:spPr>
        <p:txBody>
          <a:bodyPr/>
          <a:lstStyle>
            <a:lvl1pPr>
              <a:defRPr/>
            </a:lvl1pPr>
          </a:lstStyle>
          <a:p>
            <a:pPr>
              <a:defRPr/>
            </a:pPr>
            <a:fld id="{90ECF803-B2F4-47D5-B68F-A4CDBA39580E}" type="slidenum">
              <a:rPr lang="es-MX"/>
              <a:pPr>
                <a:defRPr/>
              </a:pPr>
              <a:t>‹#›</a:t>
            </a:fld>
            <a:endParaRPr lang="es-MX"/>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9" name="8 Marcador de contenido"/>
          <p:cNvSpPr>
            <a:spLocks noGrp="1"/>
          </p:cNvSpPr>
          <p:nvPr>
            <p:ph sz="quarter" idx="1"/>
          </p:nvPr>
        </p:nvSpPr>
        <p:spPr>
          <a:xfrm>
            <a:off x="457200" y="1600200"/>
            <a:ext cx="3657600" cy="45720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1" name="10 Marcador de contenido"/>
          <p:cNvSpPr>
            <a:spLocks noGrp="1"/>
          </p:cNvSpPr>
          <p:nvPr>
            <p:ph sz="quarter" idx="2"/>
          </p:nvPr>
        </p:nvSpPr>
        <p:spPr>
          <a:xfrm>
            <a:off x="4270248" y="1600200"/>
            <a:ext cx="3657600" cy="45720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13 Marcador de fecha"/>
          <p:cNvSpPr>
            <a:spLocks noGrp="1"/>
          </p:cNvSpPr>
          <p:nvPr>
            <p:ph type="dt" sz="half" idx="10"/>
          </p:nvPr>
        </p:nvSpPr>
        <p:spPr/>
        <p:txBody>
          <a:bodyPr/>
          <a:lstStyle>
            <a:lvl1pPr>
              <a:defRPr/>
            </a:lvl1pPr>
          </a:lstStyle>
          <a:p>
            <a:pPr>
              <a:defRPr/>
            </a:pPr>
            <a:fld id="{B7F212D8-CE6D-4C00-ABDE-4192CBEF27F1}" type="datetimeFigureOut">
              <a:rPr lang="es-MX"/>
              <a:pPr>
                <a:defRPr/>
              </a:pPr>
              <a:t>02/11/2008</a:t>
            </a:fld>
            <a:endParaRPr lang="es-MX"/>
          </a:p>
        </p:txBody>
      </p:sp>
      <p:sp>
        <p:nvSpPr>
          <p:cNvPr id="6" name="2 Marcador de pie de página"/>
          <p:cNvSpPr>
            <a:spLocks noGrp="1"/>
          </p:cNvSpPr>
          <p:nvPr>
            <p:ph type="ftr" sz="quarter" idx="11"/>
          </p:nvPr>
        </p:nvSpPr>
        <p:spPr/>
        <p:txBody>
          <a:bodyPr/>
          <a:lstStyle>
            <a:lvl1pPr>
              <a:defRPr/>
            </a:lvl1pPr>
          </a:lstStyle>
          <a:p>
            <a:pPr>
              <a:defRPr/>
            </a:pPr>
            <a:endParaRPr lang="es-MX"/>
          </a:p>
        </p:txBody>
      </p:sp>
      <p:sp>
        <p:nvSpPr>
          <p:cNvPr id="7" name="22 Marcador de número de diapositiva"/>
          <p:cNvSpPr>
            <a:spLocks noGrp="1"/>
          </p:cNvSpPr>
          <p:nvPr>
            <p:ph type="sldNum" sz="quarter" idx="12"/>
          </p:nvPr>
        </p:nvSpPr>
        <p:spPr/>
        <p:txBody>
          <a:bodyPr/>
          <a:lstStyle>
            <a:lvl1pPr>
              <a:defRPr/>
            </a:lvl1pPr>
          </a:lstStyle>
          <a:p>
            <a:pPr>
              <a:defRPr/>
            </a:pPr>
            <a:fld id="{22FEE6CE-0EEF-4BD2-964B-DA69ADE1CCD7}" type="slidenum">
              <a:rPr lang="es-MX"/>
              <a:pPr>
                <a:defRPr/>
              </a:pPr>
              <a:t>‹#›</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7543800" cy="1143000"/>
          </a:xfrm>
        </p:spPr>
        <p:txBody>
          <a:bodyPr/>
          <a:lstStyle>
            <a:lvl1pPr>
              <a:defRPr/>
            </a:lvl1pPr>
          </a:lstStyle>
          <a:p>
            <a:r>
              <a:rPr lang="es-ES" smtClean="0"/>
              <a:t>Haga clic para modificar el estilo de título del patrón</a:t>
            </a:r>
            <a:endParaRPr lang="en-US"/>
          </a:p>
        </p:txBody>
      </p:sp>
      <p:sp>
        <p:nvSpPr>
          <p:cNvPr id="11" name="10 Marcador de contenido"/>
          <p:cNvSpPr>
            <a:spLocks noGrp="1"/>
          </p:cNvSpPr>
          <p:nvPr>
            <p:ph sz="quarter" idx="2"/>
          </p:nvPr>
        </p:nvSpPr>
        <p:spPr>
          <a:xfrm>
            <a:off x="457200" y="2362200"/>
            <a:ext cx="3657600" cy="38862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3" name="12 Marcador de contenido"/>
          <p:cNvSpPr>
            <a:spLocks noGrp="1"/>
          </p:cNvSpPr>
          <p:nvPr>
            <p:ph sz="quarter" idx="4"/>
          </p:nvPr>
        </p:nvSpPr>
        <p:spPr>
          <a:xfrm>
            <a:off x="4371975" y="2362200"/>
            <a:ext cx="3657600" cy="38862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2" name="11 Marcador de texto"/>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s-ES" smtClean="0"/>
              <a:t>Haga clic para modificar el estilo de texto del patrón</a:t>
            </a:r>
          </a:p>
        </p:txBody>
      </p:sp>
      <p:sp>
        <p:nvSpPr>
          <p:cNvPr id="14" name="13 Marcador de texto"/>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s-ES" smtClean="0"/>
              <a:t>Haga clic para modificar el estilo de texto del patrón</a:t>
            </a:r>
          </a:p>
        </p:txBody>
      </p:sp>
      <p:sp>
        <p:nvSpPr>
          <p:cNvPr id="7" name="13 Marcador de fecha"/>
          <p:cNvSpPr>
            <a:spLocks noGrp="1"/>
          </p:cNvSpPr>
          <p:nvPr>
            <p:ph type="dt" sz="half" idx="10"/>
          </p:nvPr>
        </p:nvSpPr>
        <p:spPr/>
        <p:txBody>
          <a:bodyPr/>
          <a:lstStyle>
            <a:lvl1pPr>
              <a:defRPr/>
            </a:lvl1pPr>
          </a:lstStyle>
          <a:p>
            <a:pPr>
              <a:defRPr/>
            </a:pPr>
            <a:fld id="{BE801B86-2AAF-4032-A52B-F1266A8575CB}" type="datetimeFigureOut">
              <a:rPr lang="es-MX"/>
              <a:pPr>
                <a:defRPr/>
              </a:pPr>
              <a:t>02/11/2008</a:t>
            </a:fld>
            <a:endParaRPr lang="es-MX"/>
          </a:p>
        </p:txBody>
      </p:sp>
      <p:sp>
        <p:nvSpPr>
          <p:cNvPr id="8" name="2 Marcador de pie de página"/>
          <p:cNvSpPr>
            <a:spLocks noGrp="1"/>
          </p:cNvSpPr>
          <p:nvPr>
            <p:ph type="ftr" sz="quarter" idx="11"/>
          </p:nvPr>
        </p:nvSpPr>
        <p:spPr/>
        <p:txBody>
          <a:bodyPr/>
          <a:lstStyle>
            <a:lvl1pPr>
              <a:defRPr/>
            </a:lvl1pPr>
          </a:lstStyle>
          <a:p>
            <a:pPr>
              <a:defRPr/>
            </a:pPr>
            <a:endParaRPr lang="es-MX"/>
          </a:p>
        </p:txBody>
      </p:sp>
      <p:sp>
        <p:nvSpPr>
          <p:cNvPr id="9" name="22 Marcador de número de diapositiva"/>
          <p:cNvSpPr>
            <a:spLocks noGrp="1"/>
          </p:cNvSpPr>
          <p:nvPr>
            <p:ph type="sldNum" sz="quarter" idx="12"/>
          </p:nvPr>
        </p:nvSpPr>
        <p:spPr/>
        <p:txBody>
          <a:bodyPr/>
          <a:lstStyle>
            <a:lvl1pPr>
              <a:defRPr/>
            </a:lvl1pPr>
          </a:lstStyle>
          <a:p>
            <a:pPr>
              <a:defRPr/>
            </a:pPr>
            <a:fld id="{D67BD2A3-F763-4EE1-A254-2BAD7ACBD546}" type="slidenum">
              <a:rPr lang="es-MX"/>
              <a:pPr>
                <a:defRPr/>
              </a:pPr>
              <a:t>‹#›</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5 Marcador de fecha"/>
          <p:cNvSpPr>
            <a:spLocks noGrp="1"/>
          </p:cNvSpPr>
          <p:nvPr>
            <p:ph type="dt" sz="half" idx="10"/>
          </p:nvPr>
        </p:nvSpPr>
        <p:spPr/>
        <p:txBody>
          <a:bodyPr rtlCol="0"/>
          <a:lstStyle>
            <a:lvl1pPr>
              <a:defRPr/>
            </a:lvl1pPr>
          </a:lstStyle>
          <a:p>
            <a:pPr>
              <a:defRPr/>
            </a:pPr>
            <a:fld id="{FD348C6D-5919-4106-981D-775A83131FC4}" type="datetimeFigureOut">
              <a:rPr lang="es-MX"/>
              <a:pPr>
                <a:defRPr/>
              </a:pPr>
              <a:t>02/11/2008</a:t>
            </a:fld>
            <a:endParaRPr lang="es-MX"/>
          </a:p>
        </p:txBody>
      </p:sp>
      <p:sp>
        <p:nvSpPr>
          <p:cNvPr id="4" name="6 Marcador de número de diapositiva"/>
          <p:cNvSpPr>
            <a:spLocks noGrp="1"/>
          </p:cNvSpPr>
          <p:nvPr>
            <p:ph type="sldNum" sz="quarter" idx="11"/>
          </p:nvPr>
        </p:nvSpPr>
        <p:spPr/>
        <p:txBody>
          <a:bodyPr rtlCol="0"/>
          <a:lstStyle>
            <a:lvl1pPr>
              <a:defRPr/>
            </a:lvl1pPr>
          </a:lstStyle>
          <a:p>
            <a:pPr>
              <a:defRPr/>
            </a:pPr>
            <a:fld id="{86FCB0AA-476B-4F39-AC08-2B101388D453}" type="slidenum">
              <a:rPr lang="es-MX"/>
              <a:pPr>
                <a:defRPr/>
              </a:pPr>
              <a:t>‹#›</a:t>
            </a:fld>
            <a:endParaRPr lang="es-MX"/>
          </a:p>
        </p:txBody>
      </p:sp>
      <p:sp>
        <p:nvSpPr>
          <p:cNvPr id="5" name="7 Marcador de pie de página"/>
          <p:cNvSpPr>
            <a:spLocks noGrp="1"/>
          </p:cNvSpPr>
          <p:nvPr>
            <p:ph type="ftr" sz="quarter" idx="12"/>
          </p:nvPr>
        </p:nvSpPr>
        <p:spPr/>
        <p:txBody>
          <a:bodyPr rtlCol="0"/>
          <a:lstStyle>
            <a:lvl1pPr>
              <a:defRPr/>
            </a:lvl1pPr>
          </a:lstStyle>
          <a:p>
            <a:pPr>
              <a:defRPr/>
            </a:pPr>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3 Marcador de fecha"/>
          <p:cNvSpPr>
            <a:spLocks noGrp="1"/>
          </p:cNvSpPr>
          <p:nvPr>
            <p:ph type="dt" sz="half" idx="10"/>
          </p:nvPr>
        </p:nvSpPr>
        <p:spPr/>
        <p:txBody>
          <a:bodyPr/>
          <a:lstStyle>
            <a:lvl1pPr>
              <a:defRPr/>
            </a:lvl1pPr>
          </a:lstStyle>
          <a:p>
            <a:pPr>
              <a:defRPr/>
            </a:pPr>
            <a:fld id="{B592A858-5370-4EDD-98E6-41170B17A3F0}" type="datetimeFigureOut">
              <a:rPr lang="es-MX"/>
              <a:pPr>
                <a:defRPr/>
              </a:pPr>
              <a:t>02/11/2008</a:t>
            </a:fld>
            <a:endParaRPr lang="es-MX"/>
          </a:p>
        </p:txBody>
      </p:sp>
      <p:sp>
        <p:nvSpPr>
          <p:cNvPr id="3" name="2 Marcador de pie de página"/>
          <p:cNvSpPr>
            <a:spLocks noGrp="1"/>
          </p:cNvSpPr>
          <p:nvPr>
            <p:ph type="ftr" sz="quarter" idx="11"/>
          </p:nvPr>
        </p:nvSpPr>
        <p:spPr/>
        <p:txBody>
          <a:bodyPr/>
          <a:lstStyle>
            <a:lvl1pPr>
              <a:defRPr/>
            </a:lvl1pPr>
          </a:lstStyle>
          <a:p>
            <a:pPr>
              <a:defRPr/>
            </a:pPr>
            <a:endParaRPr lang="es-MX"/>
          </a:p>
        </p:txBody>
      </p:sp>
      <p:sp>
        <p:nvSpPr>
          <p:cNvPr id="4" name="22 Marcador de número de diapositiva"/>
          <p:cNvSpPr>
            <a:spLocks noGrp="1"/>
          </p:cNvSpPr>
          <p:nvPr>
            <p:ph type="sldNum" sz="quarter" idx="12"/>
          </p:nvPr>
        </p:nvSpPr>
        <p:spPr/>
        <p:txBody>
          <a:bodyPr/>
          <a:lstStyle>
            <a:lvl1pPr>
              <a:defRPr/>
            </a:lvl1pPr>
          </a:lstStyle>
          <a:p>
            <a:pPr>
              <a:defRPr/>
            </a:pPr>
            <a:fld id="{2ADCC341-3C29-4C0E-9CD5-AB66410507F4}" type="slidenum">
              <a:rPr lang="es-MX"/>
              <a:pPr>
                <a:defRPr/>
              </a:pPr>
              <a:t>‹#›</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5" name="9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6" name="7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7" name="8 Conector recto"/>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8" name="10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9" name="11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12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1" name="13 Elipse"/>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 name="1 Título"/>
          <p:cNvSpPr>
            <a:spLocks noGrp="1"/>
          </p:cNvSpPr>
          <p:nvPr>
            <p:ph type="title"/>
          </p:nvPr>
        </p:nvSpPr>
        <p:spPr>
          <a:xfrm rot="5400000">
            <a:off x="3371850" y="3200400"/>
            <a:ext cx="6309360" cy="457200"/>
          </a:xfrm>
        </p:spPr>
        <p:txBody>
          <a:bodyPr/>
          <a:lstStyle>
            <a:lvl1pPr algn="l">
              <a:buNone/>
              <a:defRPr sz="2000" b="1" cap="small" baseline="0"/>
            </a:lvl1pPr>
          </a:lstStyle>
          <a:p>
            <a:r>
              <a:rPr lang="es-ES" smtClean="0"/>
              <a:t>Haga clic para modificar el estilo de título del patrón</a:t>
            </a:r>
            <a:endParaRPr lang="en-US"/>
          </a:p>
        </p:txBody>
      </p:sp>
      <p:sp>
        <p:nvSpPr>
          <p:cNvPr id="3" name="2 Marcador de texto"/>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a:r>
              <a:rPr lang="es-ES" smtClean="0"/>
              <a:t>Haga clic para modificar el estilo de texto del patrón</a:t>
            </a:r>
          </a:p>
        </p:txBody>
      </p:sp>
      <p:sp>
        <p:nvSpPr>
          <p:cNvPr id="18" name="17 Marcador de contenido"/>
          <p:cNvSpPr>
            <a:spLocks noGrp="1"/>
          </p:cNvSpPr>
          <p:nvPr>
            <p:ph sz="quarter" idx="1"/>
          </p:nvPr>
        </p:nvSpPr>
        <p:spPr>
          <a:xfrm>
            <a:off x="304800" y="274320"/>
            <a:ext cx="5638800" cy="632764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2" name="20 Marcador de fecha"/>
          <p:cNvSpPr>
            <a:spLocks noGrp="1"/>
          </p:cNvSpPr>
          <p:nvPr>
            <p:ph type="dt" sz="half" idx="10"/>
          </p:nvPr>
        </p:nvSpPr>
        <p:spPr/>
        <p:txBody>
          <a:bodyPr rtlCol="0"/>
          <a:lstStyle>
            <a:lvl1pPr>
              <a:defRPr/>
            </a:lvl1pPr>
          </a:lstStyle>
          <a:p>
            <a:pPr>
              <a:defRPr/>
            </a:pPr>
            <a:fld id="{539410CF-ACAC-46C1-AB98-B5D0D5DBF96E}" type="datetimeFigureOut">
              <a:rPr lang="es-MX"/>
              <a:pPr>
                <a:defRPr/>
              </a:pPr>
              <a:t>02/11/2008</a:t>
            </a:fld>
            <a:endParaRPr lang="es-MX"/>
          </a:p>
        </p:txBody>
      </p:sp>
      <p:sp>
        <p:nvSpPr>
          <p:cNvPr id="13" name="21 Marcador de número de diapositiva"/>
          <p:cNvSpPr>
            <a:spLocks noGrp="1"/>
          </p:cNvSpPr>
          <p:nvPr>
            <p:ph type="sldNum" sz="quarter" idx="11"/>
          </p:nvPr>
        </p:nvSpPr>
        <p:spPr/>
        <p:txBody>
          <a:bodyPr rtlCol="0"/>
          <a:lstStyle>
            <a:lvl1pPr>
              <a:defRPr/>
            </a:lvl1pPr>
          </a:lstStyle>
          <a:p>
            <a:pPr>
              <a:defRPr/>
            </a:pPr>
            <a:fld id="{03993426-0465-4065-BB21-92323367C78D}" type="slidenum">
              <a:rPr lang="es-MX"/>
              <a:pPr>
                <a:defRPr/>
              </a:pPr>
              <a:t>‹#›</a:t>
            </a:fld>
            <a:endParaRPr lang="es-MX"/>
          </a:p>
        </p:txBody>
      </p:sp>
      <p:sp>
        <p:nvSpPr>
          <p:cNvPr id="14" name="22 Marcador de pie de página"/>
          <p:cNvSpPr>
            <a:spLocks noGrp="1"/>
          </p:cNvSpPr>
          <p:nvPr>
            <p:ph type="ftr" sz="quarter" idx="12"/>
          </p:nvPr>
        </p:nvSpPr>
        <p:spPr/>
        <p:txBody>
          <a:bodyPr rtlCol="0"/>
          <a:lstStyle>
            <a:lvl1pPr>
              <a:defRPr/>
            </a:lvl1pPr>
          </a:lstStyle>
          <a:p>
            <a:pPr>
              <a:defRPr/>
            </a:pPr>
            <a:endParaRPr lang="es-MX"/>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5" name="8 Conector recto"/>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6" name="12 Elipse"/>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9 Conector recto"/>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10 Rectángulo"/>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11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 name="18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11" name="19 Conector recto"/>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2" name="1 Título"/>
          <p:cNvSpPr>
            <a:spLocks noGrp="1"/>
          </p:cNvSpPr>
          <p:nvPr>
            <p:ph type="title"/>
          </p:nvPr>
        </p:nvSpPr>
        <p:spPr>
          <a:xfrm rot="5400000">
            <a:off x="3350133" y="3200400"/>
            <a:ext cx="6309360" cy="457200"/>
          </a:xfrm>
        </p:spPr>
        <p:txBody>
          <a:bodyPr/>
          <a:lstStyle>
            <a:lvl1pPr algn="l">
              <a:buNone/>
              <a:defRPr sz="2000" b="1"/>
            </a:lvl1pPr>
          </a:lstStyle>
          <a:p>
            <a:r>
              <a:rPr lang="es-ES" smtClean="0"/>
              <a:t>Haga clic para modificar el estilo de título del patrón</a:t>
            </a:r>
            <a:endParaRPr lang="en-US"/>
          </a:p>
        </p:txBody>
      </p:sp>
      <p:sp>
        <p:nvSpPr>
          <p:cNvPr id="3" name="2 Marcador de posición de imagen"/>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ormAutofit/>
          </a:bodyPr>
          <a:lstStyle>
            <a:lvl1pPr marL="0" indent="0">
              <a:buNone/>
              <a:defRPr sz="3200"/>
            </a:lvl1pPr>
          </a:lstStyle>
          <a:p>
            <a:pPr lvl="0"/>
            <a:r>
              <a:rPr lang="es-ES" noProof="0" smtClean="0"/>
              <a:t>Haga clic en el icono para agregar una imagen</a:t>
            </a:r>
            <a:endParaRPr lang="en-US" noProof="0" dirty="0"/>
          </a:p>
        </p:txBody>
      </p:sp>
      <p:sp>
        <p:nvSpPr>
          <p:cNvPr id="4" name="3 Marcador de texto"/>
          <p:cNvSpPr>
            <a:spLocks noGrp="1"/>
          </p:cNvSpPr>
          <p:nvPr>
            <p:ph type="body" sz="half" idx="2"/>
          </p:nvPr>
        </p:nvSpPr>
        <p:spPr>
          <a:xfrm>
            <a:off x="6765798" y="264795"/>
            <a:ext cx="1524000" cy="4956048"/>
          </a:xfrm>
        </p:spPr>
        <p:txBody>
          <a:bodyPr rot="0" spcFirstLastPara="0" vertOverflow="overflow" horzOverflow="overflow" spcCol="274320" rtlCol="0" fromWordArt="0" forceAA="0">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a:r>
              <a:rPr lang="es-ES" smtClean="0"/>
              <a:t>Haga clic para modificar el estilo de texto del patrón</a:t>
            </a:r>
          </a:p>
        </p:txBody>
      </p:sp>
      <p:sp>
        <p:nvSpPr>
          <p:cNvPr id="12" name="16 Marcador de fecha"/>
          <p:cNvSpPr>
            <a:spLocks noGrp="1"/>
          </p:cNvSpPr>
          <p:nvPr>
            <p:ph type="dt" sz="half" idx="10"/>
          </p:nvPr>
        </p:nvSpPr>
        <p:spPr/>
        <p:txBody>
          <a:bodyPr rtlCol="0"/>
          <a:lstStyle>
            <a:lvl1pPr>
              <a:defRPr/>
            </a:lvl1pPr>
          </a:lstStyle>
          <a:p>
            <a:pPr>
              <a:defRPr/>
            </a:pPr>
            <a:fld id="{9DE5781B-D7D8-4F27-931B-2D012F91011F}" type="datetimeFigureOut">
              <a:rPr lang="es-MX"/>
              <a:pPr>
                <a:defRPr/>
              </a:pPr>
              <a:t>02/11/2008</a:t>
            </a:fld>
            <a:endParaRPr lang="es-MX"/>
          </a:p>
        </p:txBody>
      </p:sp>
      <p:sp>
        <p:nvSpPr>
          <p:cNvPr id="13" name="17 Marcador de número de diapositiva"/>
          <p:cNvSpPr>
            <a:spLocks noGrp="1"/>
          </p:cNvSpPr>
          <p:nvPr>
            <p:ph type="sldNum" sz="quarter" idx="11"/>
          </p:nvPr>
        </p:nvSpPr>
        <p:spPr/>
        <p:txBody>
          <a:bodyPr rtlCol="0"/>
          <a:lstStyle>
            <a:lvl1pPr>
              <a:defRPr/>
            </a:lvl1pPr>
          </a:lstStyle>
          <a:p>
            <a:pPr>
              <a:defRPr/>
            </a:pPr>
            <a:fld id="{4BABFAF4-D6F9-4C49-BB3B-B574976013C0}" type="slidenum">
              <a:rPr lang="es-MX"/>
              <a:pPr>
                <a:defRPr/>
              </a:pPr>
              <a:t>‹#›</a:t>
            </a:fld>
            <a:endParaRPr lang="es-MX"/>
          </a:p>
        </p:txBody>
      </p:sp>
      <p:sp>
        <p:nvSpPr>
          <p:cNvPr id="14" name="20 Marcador de pie de página"/>
          <p:cNvSpPr>
            <a:spLocks noGrp="1"/>
          </p:cNvSpPr>
          <p:nvPr>
            <p:ph type="ftr" sz="quarter" idx="12"/>
          </p:nvPr>
        </p:nvSpPr>
        <p:spPr/>
        <p:txBody>
          <a:bodyPr rtlCol="0"/>
          <a:lstStyle>
            <a:lvl1pPr>
              <a:defRPr/>
            </a:lvl1pPr>
          </a:lstStyle>
          <a:p>
            <a:pPr>
              <a:defRPr/>
            </a:pPr>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22" name="21 Marcador de título"/>
          <p:cNvSpPr>
            <a:spLocks noGrp="1"/>
          </p:cNvSpPr>
          <p:nvPr>
            <p:ph type="title"/>
          </p:nvPr>
        </p:nvSpPr>
        <p:spPr>
          <a:xfrm>
            <a:off x="457200" y="274638"/>
            <a:ext cx="7467600" cy="1143000"/>
          </a:xfrm>
          <a:prstGeom prst="rect">
            <a:avLst/>
          </a:prstGeom>
        </p:spPr>
        <p:txBody>
          <a:bodyPr vert="horz" anchor="b">
            <a:normAutofit/>
          </a:bodyPr>
          <a:lstStyle/>
          <a:p>
            <a:r>
              <a:rPr lang="es-ES" smtClean="0"/>
              <a:t>Haga clic para modificar el estilo de título del patrón</a:t>
            </a:r>
            <a:endParaRPr lang="en-US"/>
          </a:p>
        </p:txBody>
      </p:sp>
      <p:sp>
        <p:nvSpPr>
          <p:cNvPr id="1028" name="12 Marcador de texto"/>
          <p:cNvSpPr>
            <a:spLocks noGrp="1"/>
          </p:cNvSpPr>
          <p:nvPr>
            <p:ph type="body" idx="1"/>
          </p:nvPr>
        </p:nvSpPr>
        <p:spPr bwMode="auto">
          <a:xfrm>
            <a:off x="457200" y="1600200"/>
            <a:ext cx="7467600" cy="48736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smtClean="0"/>
          </a:p>
        </p:txBody>
      </p:sp>
      <p:sp>
        <p:nvSpPr>
          <p:cNvPr id="14" name="13 Marcador de fecha"/>
          <p:cNvSpPr>
            <a:spLocks noGrp="1"/>
          </p:cNvSpPr>
          <p:nvPr>
            <p:ph type="dt" sz="half" idx="2"/>
          </p:nvPr>
        </p:nvSpPr>
        <p:spPr>
          <a:xfrm rot="5400000">
            <a:off x="7589045" y="1081881"/>
            <a:ext cx="2011362" cy="384175"/>
          </a:xfrm>
          <a:prstGeom prst="rect">
            <a:avLst/>
          </a:prstGeom>
        </p:spPr>
        <p:txBody>
          <a:bodyPr vert="horz" anchor="ctr" anchorCtr="0"/>
          <a:lstStyle>
            <a:lvl1pPr algn="r" eaLnBrk="1" fontAlgn="auto" latinLnBrk="0" hangingPunct="1">
              <a:spcBef>
                <a:spcPts val="0"/>
              </a:spcBef>
              <a:spcAft>
                <a:spcPts val="0"/>
              </a:spcAft>
              <a:defRPr kumimoji="0" sz="1200" smtClean="0">
                <a:solidFill>
                  <a:schemeClr val="tx2"/>
                </a:solidFill>
                <a:latin typeface="+mn-lt"/>
                <a:cs typeface="+mn-cs"/>
              </a:defRPr>
            </a:lvl1pPr>
          </a:lstStyle>
          <a:p>
            <a:pPr>
              <a:defRPr/>
            </a:pPr>
            <a:fld id="{7A501914-0790-4DCF-8B72-C939EC01A36A}" type="datetimeFigureOut">
              <a:rPr lang="es-MX"/>
              <a:pPr>
                <a:defRPr/>
              </a:pPr>
              <a:t>02/11/2008</a:t>
            </a:fld>
            <a:endParaRPr lang="es-MX"/>
          </a:p>
        </p:txBody>
      </p:sp>
      <p:sp>
        <p:nvSpPr>
          <p:cNvPr id="3" name="2 Marcador de pie de página"/>
          <p:cNvSpPr>
            <a:spLocks noGrp="1"/>
          </p:cNvSpPr>
          <p:nvPr>
            <p:ph type="ftr" sz="quarter" idx="3"/>
          </p:nvPr>
        </p:nvSpPr>
        <p:spPr>
          <a:xfrm rot="5400000">
            <a:off x="6989763" y="3736975"/>
            <a:ext cx="3200400" cy="365125"/>
          </a:xfrm>
          <a:prstGeom prst="rect">
            <a:avLst/>
          </a:prstGeom>
        </p:spPr>
        <p:txBody>
          <a:bodyPr vert="horz" anchor="ctr" anchorCtr="0"/>
          <a:lstStyle>
            <a:lvl1pPr algn="l" eaLnBrk="1" fontAlgn="auto" latinLnBrk="0" hangingPunct="1">
              <a:spcBef>
                <a:spcPts val="0"/>
              </a:spcBef>
              <a:spcAft>
                <a:spcPts val="0"/>
              </a:spcAft>
              <a:defRPr kumimoji="0" sz="1200">
                <a:solidFill>
                  <a:schemeClr val="tx2"/>
                </a:solidFill>
                <a:latin typeface="+mn-lt"/>
                <a:cs typeface="+mn-cs"/>
              </a:defRPr>
            </a:lvl1pPr>
          </a:lstStyle>
          <a:p>
            <a:pPr>
              <a:defRPr/>
            </a:pPr>
            <a:endParaRPr lang="es-MX"/>
          </a:p>
        </p:txBody>
      </p:sp>
      <p:sp>
        <p:nvSpPr>
          <p:cNvPr id="7" name="6 Conector recto"/>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9" name="8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 name="9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10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2" name="11 Elipse"/>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3" name="22 Marcador de número de diapositiva"/>
          <p:cNvSpPr>
            <a:spLocks noGrp="1"/>
          </p:cNvSpPr>
          <p:nvPr>
            <p:ph type="sldNum" sz="quarter" idx="4"/>
          </p:nvPr>
        </p:nvSpPr>
        <p:spPr>
          <a:xfrm>
            <a:off x="8129588" y="5734050"/>
            <a:ext cx="609600" cy="520700"/>
          </a:xfrm>
          <a:prstGeom prst="rect">
            <a:avLst/>
          </a:prstGeom>
        </p:spPr>
        <p:txBody>
          <a:bodyPr vert="horz" anchor="ctr"/>
          <a:lstStyle>
            <a:lvl1pPr algn="ctr" eaLnBrk="1" fontAlgn="auto" latinLnBrk="0" hangingPunct="1">
              <a:spcBef>
                <a:spcPts val="0"/>
              </a:spcBef>
              <a:spcAft>
                <a:spcPts val="0"/>
              </a:spcAft>
              <a:defRPr kumimoji="0" sz="1400" b="1" smtClean="0">
                <a:solidFill>
                  <a:srgbClr val="FFFFFF"/>
                </a:solidFill>
                <a:latin typeface="+mn-lt"/>
                <a:cs typeface="+mn-cs"/>
              </a:defRPr>
            </a:lvl1pPr>
          </a:lstStyle>
          <a:p>
            <a:pPr>
              <a:defRPr/>
            </a:pPr>
            <a:fld id="{02F41154-251F-45E9-A62C-61D3B9D6C0DE}" type="slidenum">
              <a:rPr lang="es-MX"/>
              <a:pPr>
                <a:defRPr/>
              </a:pPr>
              <a:t>‹#›</a:t>
            </a:fld>
            <a:endParaRPr lang="es-MX"/>
          </a:p>
        </p:txBody>
      </p:sp>
    </p:spTree>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3" r:id="rId4"/>
    <p:sldLayoutId id="2147483682" r:id="rId5"/>
    <p:sldLayoutId id="2147483687" r:id="rId6"/>
    <p:sldLayoutId id="2147483681" r:id="rId7"/>
    <p:sldLayoutId id="2147483688" r:id="rId8"/>
    <p:sldLayoutId id="2147483689" r:id="rId9"/>
    <p:sldLayoutId id="2147483680" r:id="rId10"/>
    <p:sldLayoutId id="2147483679" r:id="rId11"/>
  </p:sldLayoutIdLst>
  <p:txStyles>
    <p:titleStyle>
      <a:lvl1pPr algn="l" rtl="0" fontAlgn="base">
        <a:spcBef>
          <a:spcPct val="0"/>
        </a:spcBef>
        <a:spcAft>
          <a:spcPct val="0"/>
        </a:spcAft>
        <a:defRPr sz="3000" kern="1200" cap="small">
          <a:solidFill>
            <a:schemeClr val="tx2"/>
          </a:solidFill>
          <a:latin typeface="+mj-lt"/>
          <a:ea typeface="+mj-ea"/>
          <a:cs typeface="+mj-cs"/>
        </a:defRPr>
      </a:lvl1pPr>
      <a:lvl2pPr algn="l" rtl="0" fontAlgn="base">
        <a:spcBef>
          <a:spcPct val="0"/>
        </a:spcBef>
        <a:spcAft>
          <a:spcPct val="0"/>
        </a:spcAft>
        <a:defRPr sz="3000">
          <a:solidFill>
            <a:schemeClr val="tx2"/>
          </a:solidFill>
          <a:latin typeface="Century Schoolbook"/>
        </a:defRPr>
      </a:lvl2pPr>
      <a:lvl3pPr algn="l" rtl="0" fontAlgn="base">
        <a:spcBef>
          <a:spcPct val="0"/>
        </a:spcBef>
        <a:spcAft>
          <a:spcPct val="0"/>
        </a:spcAft>
        <a:defRPr sz="3000">
          <a:solidFill>
            <a:schemeClr val="tx2"/>
          </a:solidFill>
          <a:latin typeface="Century Schoolbook"/>
        </a:defRPr>
      </a:lvl3pPr>
      <a:lvl4pPr algn="l" rtl="0" fontAlgn="base">
        <a:spcBef>
          <a:spcPct val="0"/>
        </a:spcBef>
        <a:spcAft>
          <a:spcPct val="0"/>
        </a:spcAft>
        <a:defRPr sz="3000">
          <a:solidFill>
            <a:schemeClr val="tx2"/>
          </a:solidFill>
          <a:latin typeface="Century Schoolbook"/>
        </a:defRPr>
      </a:lvl4pPr>
      <a:lvl5pPr algn="l" rtl="0" fontAlgn="base">
        <a:spcBef>
          <a:spcPct val="0"/>
        </a:spcBef>
        <a:spcAft>
          <a:spcPct val="0"/>
        </a:spcAft>
        <a:defRPr sz="3000">
          <a:solidFill>
            <a:schemeClr val="tx2"/>
          </a:solidFill>
          <a:latin typeface="Century Schoolbook"/>
        </a:defRPr>
      </a:lvl5pPr>
      <a:lvl6pPr marL="457200" algn="l" rtl="0" fontAlgn="base">
        <a:spcBef>
          <a:spcPct val="0"/>
        </a:spcBef>
        <a:spcAft>
          <a:spcPct val="0"/>
        </a:spcAft>
        <a:defRPr sz="3000">
          <a:solidFill>
            <a:schemeClr val="tx2"/>
          </a:solidFill>
          <a:latin typeface="Century Schoolbook"/>
        </a:defRPr>
      </a:lvl6pPr>
      <a:lvl7pPr marL="914400" algn="l" rtl="0" fontAlgn="base">
        <a:spcBef>
          <a:spcPct val="0"/>
        </a:spcBef>
        <a:spcAft>
          <a:spcPct val="0"/>
        </a:spcAft>
        <a:defRPr sz="3000">
          <a:solidFill>
            <a:schemeClr val="tx2"/>
          </a:solidFill>
          <a:latin typeface="Century Schoolbook"/>
        </a:defRPr>
      </a:lvl7pPr>
      <a:lvl8pPr marL="1371600" algn="l" rtl="0" fontAlgn="base">
        <a:spcBef>
          <a:spcPct val="0"/>
        </a:spcBef>
        <a:spcAft>
          <a:spcPct val="0"/>
        </a:spcAft>
        <a:defRPr sz="3000">
          <a:solidFill>
            <a:schemeClr val="tx2"/>
          </a:solidFill>
          <a:latin typeface="Century Schoolbook"/>
        </a:defRPr>
      </a:lvl8pPr>
      <a:lvl9pPr marL="1828800" algn="l" rtl="0" fontAlgn="base">
        <a:spcBef>
          <a:spcPct val="0"/>
        </a:spcBef>
        <a:spcAft>
          <a:spcPct val="0"/>
        </a:spcAft>
        <a:defRPr sz="3000">
          <a:solidFill>
            <a:schemeClr val="tx2"/>
          </a:solidFill>
          <a:latin typeface="Century Schoolbook"/>
        </a:defRPr>
      </a:lvl9pPr>
    </p:titleStyle>
    <p:bodyStyle>
      <a:lvl1pPr marL="273050" indent="-273050" algn="l" rtl="0" fontAlgn="base">
        <a:spcBef>
          <a:spcPts val="600"/>
        </a:spcBef>
        <a:spcAft>
          <a:spcPct val="0"/>
        </a:spcAft>
        <a:buClr>
          <a:schemeClr val="accent1"/>
        </a:buClr>
        <a:buSzPct val="70000"/>
        <a:buFont typeface="Wingdings" pitchFamily="2" charset="2"/>
        <a:buChar char=""/>
        <a:defRPr sz="2400" kern="1200">
          <a:solidFill>
            <a:schemeClr val="tx1"/>
          </a:solidFill>
          <a:latin typeface="+mn-lt"/>
          <a:ea typeface="+mn-ea"/>
          <a:cs typeface="+mn-cs"/>
        </a:defRPr>
      </a:lvl1pPr>
      <a:lvl2pPr marL="639763" indent="-273050" algn="l" rtl="0" fontAlgn="base">
        <a:spcBef>
          <a:spcPct val="20000"/>
        </a:spcBef>
        <a:spcAft>
          <a:spcPct val="0"/>
        </a:spcAft>
        <a:buClr>
          <a:schemeClr val="accent1"/>
        </a:buClr>
        <a:buSzPct val="80000"/>
        <a:buFont typeface="Wingdings 2" pitchFamily="18" charset="2"/>
        <a:buChar char=""/>
        <a:defRPr sz="2100" kern="1200">
          <a:solidFill>
            <a:schemeClr val="tx1"/>
          </a:solidFill>
          <a:latin typeface="+mn-lt"/>
          <a:ea typeface="+mn-ea"/>
          <a:cs typeface="+mn-cs"/>
        </a:defRPr>
      </a:lvl2pPr>
      <a:lvl3pPr marL="914400" indent="-182563" algn="l" rtl="0" fontAlgn="base">
        <a:spcBef>
          <a:spcPct val="20000"/>
        </a:spcBef>
        <a:spcAft>
          <a:spcPct val="0"/>
        </a:spcAft>
        <a:buClr>
          <a:srgbClr val="E0752F"/>
        </a:buClr>
        <a:buSzPct val="60000"/>
        <a:buFont typeface="Wingdings" pitchFamily="2" charset="2"/>
        <a:buChar char=""/>
        <a:defRPr kern="1200">
          <a:solidFill>
            <a:schemeClr val="tx1"/>
          </a:solidFill>
          <a:latin typeface="+mn-lt"/>
          <a:ea typeface="+mn-ea"/>
          <a:cs typeface="+mn-cs"/>
        </a:defRPr>
      </a:lvl3pPr>
      <a:lvl4pPr marL="1187450" indent="-182563" algn="l" rtl="0" fontAlgn="base">
        <a:spcBef>
          <a:spcPct val="20000"/>
        </a:spcBef>
        <a:spcAft>
          <a:spcPct val="0"/>
        </a:spcAft>
        <a:buClr>
          <a:srgbClr val="FEC3AE"/>
        </a:buClr>
        <a:buSzPct val="60000"/>
        <a:buFont typeface="Wingdings" pitchFamily="2" charset="2"/>
        <a:buChar char=""/>
        <a:defRPr kern="1200">
          <a:solidFill>
            <a:schemeClr val="tx1"/>
          </a:solidFill>
          <a:latin typeface="+mn-lt"/>
          <a:ea typeface="+mn-ea"/>
          <a:cs typeface="+mn-cs"/>
        </a:defRPr>
      </a:lvl4pPr>
      <a:lvl5pPr marL="1462088" indent="-182563" algn="l" rtl="0" fontAlgn="base">
        <a:spcBef>
          <a:spcPct val="20000"/>
        </a:spcBef>
        <a:spcAft>
          <a:spcPct val="0"/>
        </a:spcAft>
        <a:buClr>
          <a:srgbClr val="BDCAE9"/>
        </a:buClr>
        <a:buSzPct val="68000"/>
        <a:buFont typeface="Wingdings 2" pitchFamily="18" charset="2"/>
        <a:buChar char=""/>
        <a:defRPr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3 CuadroTexto"/>
          <p:cNvSpPr txBox="1">
            <a:spLocks noChangeArrowheads="1"/>
          </p:cNvSpPr>
          <p:nvPr/>
        </p:nvSpPr>
        <p:spPr bwMode="auto">
          <a:xfrm>
            <a:off x="1643063" y="1857375"/>
            <a:ext cx="6286500" cy="2124075"/>
          </a:xfrm>
          <a:prstGeom prst="rect">
            <a:avLst/>
          </a:prstGeom>
          <a:noFill/>
          <a:ln w="9525">
            <a:noFill/>
            <a:miter lim="800000"/>
            <a:headEnd/>
            <a:tailEnd/>
          </a:ln>
        </p:spPr>
        <p:txBody>
          <a:bodyPr>
            <a:spAutoFit/>
          </a:bodyPr>
          <a:lstStyle/>
          <a:p>
            <a:pPr algn="ctr"/>
            <a:r>
              <a:rPr lang="es-MX" sz="6600">
                <a:latin typeface="Century Schoolbook"/>
              </a:rPr>
              <a:t>Gametogénesis y Fecundación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1 CuadroTexto"/>
          <p:cNvSpPr txBox="1">
            <a:spLocks noChangeArrowheads="1"/>
          </p:cNvSpPr>
          <p:nvPr/>
        </p:nvSpPr>
        <p:spPr bwMode="auto">
          <a:xfrm>
            <a:off x="1000125" y="1857375"/>
            <a:ext cx="7000875" cy="2308225"/>
          </a:xfrm>
          <a:prstGeom prst="rect">
            <a:avLst/>
          </a:prstGeom>
          <a:noFill/>
          <a:ln w="9525">
            <a:noFill/>
            <a:miter lim="800000"/>
            <a:headEnd/>
            <a:tailEnd/>
          </a:ln>
        </p:spPr>
        <p:txBody>
          <a:bodyPr>
            <a:spAutoFit/>
          </a:bodyPr>
          <a:lstStyle/>
          <a:p>
            <a:pPr algn="just"/>
            <a:r>
              <a:rPr lang="es-PE">
                <a:latin typeface="Century Schoolbook"/>
              </a:rPr>
              <a:t>El ovocito está rodeado por diversas capas de células de soporte que protegen. Está rodeado de células foliculares (granulosa), que lo alimentan y le suministran un ambiente hormonal adecuado, de la membrana basal y de otras capas de células del estroma que, cuando comienzan a madurar, la teca interna y la externa. La primera de ellas tiene función secretora principalmente de estrógenos. </a:t>
            </a:r>
            <a:endParaRPr lang="es-MX">
              <a:latin typeface="Century Schoolbook"/>
            </a:endParaRPr>
          </a:p>
          <a:p>
            <a:endParaRPr lang="es-MX">
              <a:latin typeface="Century Schoolbook"/>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1 CuadroTexto"/>
          <p:cNvSpPr txBox="1">
            <a:spLocks noChangeArrowheads="1"/>
          </p:cNvSpPr>
          <p:nvPr/>
        </p:nvSpPr>
        <p:spPr bwMode="auto">
          <a:xfrm>
            <a:off x="857250" y="1000125"/>
            <a:ext cx="7286625" cy="4800600"/>
          </a:xfrm>
          <a:prstGeom prst="rect">
            <a:avLst/>
          </a:prstGeom>
          <a:noFill/>
          <a:ln w="9525">
            <a:noFill/>
            <a:miter lim="800000"/>
            <a:headEnd/>
            <a:tailEnd/>
          </a:ln>
        </p:spPr>
        <p:txBody>
          <a:bodyPr>
            <a:spAutoFit/>
          </a:bodyPr>
          <a:lstStyle/>
          <a:p>
            <a:pPr algn="just"/>
            <a:r>
              <a:rPr lang="es-PE">
                <a:latin typeface="Century Schoolbook"/>
              </a:rPr>
              <a:t>La Hormona Estimulante de los Folículos (FSH) determina que varios de ellos crezcan y proliferen. En los mamíferos las hormonas controlan e inciden el ciclo uterino (menstrual y cervical), y en el ciclo ovárico que permite que el organismo este listo para recibir al embrión en un breve tiempo después que la Ovulación ocurra. La primera consideración sobre el desarrollo de los embriones humanos comienza con la regulación por cambios moleculares y la reorganización  celu­lar que ocurre antes de la fertilización. Durante la fase terminal de la ovogénesis, es decir, en el periodo de la meiosis que precede a la ovulación, ocurren cam­bios en el patrón de síntesis de macromoléculas y modificaciones en la estruc­tura y organización del citoplasma y la membrana del ovocito. Estos cambios representan la expresión de un programa sobre el desarrollo que prepara al ovocito para la fertilización y el futuro posterior. </a:t>
            </a:r>
            <a:endParaRPr lang="es-MX">
              <a:latin typeface="Century Schoolbook"/>
            </a:endParaRPr>
          </a:p>
          <a:p>
            <a:endParaRPr lang="es-MX">
              <a:latin typeface="Century Schoolbook"/>
            </a:endParaRPr>
          </a:p>
          <a:p>
            <a:endParaRPr lang="es-MX">
              <a:latin typeface="Century Schoolbook"/>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Tabla"/>
          <p:cNvGraphicFramePr>
            <a:graphicFrameLocks noGrp="1"/>
          </p:cNvGraphicFramePr>
          <p:nvPr/>
        </p:nvGraphicFramePr>
        <p:xfrm>
          <a:off x="357188" y="285750"/>
          <a:ext cx="8215312" cy="6049963"/>
        </p:xfrm>
        <a:graphic>
          <a:graphicData uri="http://schemas.openxmlformats.org/drawingml/2006/table">
            <a:tbl>
              <a:tblPr/>
              <a:tblGrid>
                <a:gridCol w="214314"/>
                <a:gridCol w="1643074"/>
                <a:gridCol w="1857388"/>
                <a:gridCol w="2214578"/>
                <a:gridCol w="2286016"/>
              </a:tblGrid>
              <a:tr h="428629">
                <a:tc rowSpan="3">
                  <a:txBody>
                    <a:bodyPr/>
                    <a:lstStyle/>
                    <a:p>
                      <a:pPr>
                        <a:lnSpc>
                          <a:spcPct val="115000"/>
                        </a:lnSpc>
                        <a:spcAft>
                          <a:spcPts val="1000"/>
                        </a:spcAft>
                      </a:pPr>
                      <a:endParaRPr lang="es-PE" sz="1600" dirty="0">
                        <a:latin typeface="Arial"/>
                        <a:ea typeface="Calibri"/>
                        <a:cs typeface="Times New Roman"/>
                      </a:endParaRPr>
                    </a:p>
                    <a:p>
                      <a:pPr>
                        <a:lnSpc>
                          <a:spcPct val="115000"/>
                        </a:lnSpc>
                        <a:spcAft>
                          <a:spcPts val="1000"/>
                        </a:spcAft>
                      </a:pPr>
                      <a:r>
                        <a:rPr lang="es-PE" sz="1600" dirty="0">
                          <a:latin typeface="Arial"/>
                          <a:ea typeface="Calibri"/>
                          <a:cs typeface="Times New Roman"/>
                        </a:rPr>
                        <a:t>U</a:t>
                      </a:r>
                      <a:endParaRPr lang="es-MX" sz="1600" dirty="0">
                        <a:latin typeface="Calibri"/>
                        <a:ea typeface="Calibri"/>
                        <a:cs typeface="Times New Roman"/>
                      </a:endParaRPr>
                    </a:p>
                    <a:p>
                      <a:pPr>
                        <a:lnSpc>
                          <a:spcPct val="115000"/>
                        </a:lnSpc>
                        <a:spcAft>
                          <a:spcPts val="1000"/>
                        </a:spcAft>
                      </a:pPr>
                      <a:r>
                        <a:rPr lang="es-PE" sz="1600" dirty="0">
                          <a:latin typeface="Arial"/>
                          <a:ea typeface="Calibri"/>
                          <a:cs typeface="Times New Roman"/>
                        </a:rPr>
                        <a:t>T</a:t>
                      </a:r>
                      <a:endParaRPr lang="es-MX" sz="1600" dirty="0">
                        <a:latin typeface="Calibri"/>
                        <a:ea typeface="Calibri"/>
                        <a:cs typeface="Times New Roman"/>
                      </a:endParaRPr>
                    </a:p>
                    <a:p>
                      <a:pPr>
                        <a:lnSpc>
                          <a:spcPct val="115000"/>
                        </a:lnSpc>
                        <a:spcAft>
                          <a:spcPts val="1000"/>
                        </a:spcAft>
                      </a:pPr>
                      <a:r>
                        <a:rPr lang="es-PE" sz="1600" dirty="0">
                          <a:latin typeface="Arial"/>
                          <a:ea typeface="Calibri"/>
                          <a:cs typeface="Times New Roman"/>
                        </a:rPr>
                        <a:t>E</a:t>
                      </a:r>
                      <a:endParaRPr lang="es-MX" sz="1600" dirty="0">
                        <a:latin typeface="Calibri"/>
                        <a:ea typeface="Calibri"/>
                        <a:cs typeface="Times New Roman"/>
                      </a:endParaRPr>
                    </a:p>
                    <a:p>
                      <a:pPr>
                        <a:lnSpc>
                          <a:spcPct val="115000"/>
                        </a:lnSpc>
                        <a:spcAft>
                          <a:spcPts val="1000"/>
                        </a:spcAft>
                      </a:pPr>
                      <a:r>
                        <a:rPr lang="es-PE" sz="1600" dirty="0">
                          <a:latin typeface="Arial"/>
                          <a:ea typeface="Calibri"/>
                          <a:cs typeface="Times New Roman"/>
                        </a:rPr>
                        <a:t>R</a:t>
                      </a:r>
                      <a:endParaRPr lang="es-MX" sz="1600" dirty="0">
                        <a:latin typeface="Calibri"/>
                        <a:ea typeface="Calibri"/>
                        <a:cs typeface="Times New Roman"/>
                      </a:endParaRPr>
                    </a:p>
                    <a:p>
                      <a:pPr>
                        <a:lnSpc>
                          <a:spcPct val="115000"/>
                        </a:lnSpc>
                        <a:spcAft>
                          <a:spcPts val="1000"/>
                        </a:spcAft>
                      </a:pPr>
                      <a:r>
                        <a:rPr lang="es-PE" sz="1600" dirty="0">
                          <a:latin typeface="Arial"/>
                          <a:ea typeface="Calibri"/>
                          <a:cs typeface="Times New Roman"/>
                        </a:rPr>
                        <a:t>O</a:t>
                      </a:r>
                      <a:endParaRPr lang="es-MX" sz="1600" dirty="0">
                        <a:latin typeface="Calibri"/>
                        <a:ea typeface="Calibri"/>
                        <a:cs typeface="Times New Roman"/>
                      </a:endParaRPr>
                    </a:p>
                  </a:txBody>
                  <a:tcPr marL="34933" marR="349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s-PE" sz="1400" b="1" i="1" u="sng" dirty="0">
                          <a:latin typeface="Arial"/>
                          <a:ea typeface="Calibri"/>
                          <a:cs typeface="Times New Roman"/>
                        </a:rPr>
                        <a:t>Menstrual</a:t>
                      </a:r>
                      <a:endParaRPr lang="es-MX" sz="1400" dirty="0">
                        <a:latin typeface="Calibri"/>
                        <a:ea typeface="Calibri"/>
                        <a:cs typeface="Times New Roman"/>
                      </a:endParaRPr>
                    </a:p>
                  </a:txBody>
                  <a:tcPr marL="34933" marR="349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s-PE" sz="1400" b="1" i="1" u="sng" dirty="0" err="1">
                          <a:latin typeface="Arial"/>
                          <a:ea typeface="Calibri"/>
                          <a:cs typeface="Times New Roman"/>
                        </a:rPr>
                        <a:t>Proliferativa</a:t>
                      </a:r>
                      <a:r>
                        <a:rPr lang="es-PE" sz="1400" b="1" i="1" u="sng" dirty="0">
                          <a:latin typeface="Arial"/>
                          <a:ea typeface="Calibri"/>
                          <a:cs typeface="Times New Roman"/>
                        </a:rPr>
                        <a:t> o folicular</a:t>
                      </a:r>
                      <a:endParaRPr lang="es-MX" sz="1400" dirty="0">
                        <a:latin typeface="Calibri"/>
                        <a:ea typeface="Calibri"/>
                        <a:cs typeface="Times New Roman"/>
                      </a:endParaRPr>
                    </a:p>
                  </a:txBody>
                  <a:tcPr marL="34933" marR="349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s-PE" sz="1400" b="1" i="1" u="sng" dirty="0" err="1">
                          <a:latin typeface="Arial"/>
                          <a:ea typeface="Calibri"/>
                          <a:cs typeface="Times New Roman"/>
                        </a:rPr>
                        <a:t>Progestacional</a:t>
                      </a:r>
                      <a:r>
                        <a:rPr lang="es-PE" sz="1400" b="1" i="1" u="sng" dirty="0">
                          <a:latin typeface="Arial"/>
                          <a:ea typeface="Calibri"/>
                          <a:cs typeface="Times New Roman"/>
                        </a:rPr>
                        <a:t> o secretora</a:t>
                      </a:r>
                      <a:endParaRPr lang="es-MX" sz="1400" dirty="0">
                        <a:latin typeface="Calibri"/>
                        <a:ea typeface="Calibri"/>
                        <a:cs typeface="Times New Roman"/>
                      </a:endParaRPr>
                    </a:p>
                  </a:txBody>
                  <a:tcPr marL="34933" marR="349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s-PE" sz="1400" b="1" i="1" u="sng" dirty="0" err="1">
                          <a:latin typeface="Arial"/>
                          <a:ea typeface="Calibri"/>
                          <a:cs typeface="Times New Roman"/>
                        </a:rPr>
                        <a:t>Gravidica</a:t>
                      </a:r>
                      <a:endParaRPr lang="es-MX" sz="1400" dirty="0">
                        <a:latin typeface="Calibri"/>
                        <a:ea typeface="Calibri"/>
                        <a:cs typeface="Times New Roman"/>
                      </a:endParaRPr>
                    </a:p>
                  </a:txBody>
                  <a:tcPr marL="34933" marR="349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1300">
                <a:tc vMerge="1">
                  <a:txBody>
                    <a:bodyPr/>
                    <a:lstStyle/>
                    <a:p>
                      <a:endParaRPr lang="es-MX"/>
                    </a:p>
                  </a:txBody>
                  <a:tcPr/>
                </a:tc>
                <a:tc>
                  <a:txBody>
                    <a:bodyPr/>
                    <a:lstStyle/>
                    <a:p>
                      <a:pPr algn="ctr">
                        <a:lnSpc>
                          <a:spcPct val="115000"/>
                        </a:lnSpc>
                        <a:spcAft>
                          <a:spcPts val="1000"/>
                        </a:spcAft>
                      </a:pPr>
                      <a:r>
                        <a:rPr lang="es-PE" sz="1200" i="1" dirty="0">
                          <a:latin typeface="Arial"/>
                          <a:ea typeface="Calibri"/>
                          <a:cs typeface="Times New Roman"/>
                        </a:rPr>
                        <a:t>0-4</a:t>
                      </a:r>
                      <a:endParaRPr lang="es-MX" sz="1200" dirty="0">
                        <a:latin typeface="Calibri"/>
                        <a:ea typeface="Calibri"/>
                        <a:cs typeface="Times New Roman"/>
                      </a:endParaRPr>
                    </a:p>
                  </a:txBody>
                  <a:tcPr marL="34933" marR="349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s-PE" sz="1200" i="1" dirty="0">
                          <a:latin typeface="Arial"/>
                          <a:ea typeface="Calibri"/>
                          <a:cs typeface="Times New Roman"/>
                        </a:rPr>
                        <a:t>Hasta el día 14</a:t>
                      </a:r>
                      <a:endParaRPr lang="es-MX" sz="1200" dirty="0">
                        <a:latin typeface="Calibri"/>
                        <a:ea typeface="Calibri"/>
                        <a:cs typeface="Times New Roman"/>
                      </a:endParaRPr>
                    </a:p>
                  </a:txBody>
                  <a:tcPr marL="34933" marR="349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s-PE" sz="1200" i="1">
                          <a:latin typeface="Arial"/>
                          <a:ea typeface="Calibri"/>
                          <a:cs typeface="Times New Roman"/>
                        </a:rPr>
                        <a:t>Termina día 28</a:t>
                      </a:r>
                      <a:endParaRPr lang="es-MX" sz="1200">
                        <a:latin typeface="Calibri"/>
                        <a:ea typeface="Calibri"/>
                        <a:cs typeface="Times New Roman"/>
                      </a:endParaRPr>
                    </a:p>
                  </a:txBody>
                  <a:tcPr marL="34933" marR="349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s-PE" sz="1200" i="1" dirty="0">
                          <a:latin typeface="Arial"/>
                          <a:ea typeface="Calibri"/>
                          <a:cs typeface="Times New Roman"/>
                        </a:rPr>
                        <a:t>Ocurre fecundación</a:t>
                      </a:r>
                      <a:endParaRPr lang="es-MX" sz="1200" dirty="0">
                        <a:latin typeface="Calibri"/>
                        <a:ea typeface="Calibri"/>
                        <a:cs typeface="Times New Roman"/>
                      </a:endParaRPr>
                    </a:p>
                  </a:txBody>
                  <a:tcPr marL="34933" marR="349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97929">
                <a:tc vMerge="1">
                  <a:txBody>
                    <a:bodyPr/>
                    <a:lstStyle/>
                    <a:p>
                      <a:endParaRPr lang="es-MX"/>
                    </a:p>
                  </a:txBody>
                  <a:tcPr/>
                </a:tc>
                <a:tc>
                  <a:txBody>
                    <a:bodyPr/>
                    <a:lstStyle/>
                    <a:p>
                      <a:pPr algn="just">
                        <a:lnSpc>
                          <a:spcPct val="115000"/>
                        </a:lnSpc>
                        <a:spcAft>
                          <a:spcPts val="1000"/>
                        </a:spcAft>
                      </a:pPr>
                      <a:r>
                        <a:rPr lang="es-PE" sz="1200" dirty="0">
                          <a:latin typeface="Arial"/>
                          <a:ea typeface="Calibri"/>
                          <a:cs typeface="Times New Roman"/>
                        </a:rPr>
                        <a:t>Menstruación</a:t>
                      </a:r>
                      <a:endParaRPr lang="es-MX" sz="1200" dirty="0">
                        <a:latin typeface="Calibri"/>
                        <a:ea typeface="Calibri"/>
                        <a:cs typeface="Times New Roman"/>
                      </a:endParaRPr>
                    </a:p>
                  </a:txBody>
                  <a:tcPr marL="34933" marR="349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s-PE" sz="1200" dirty="0">
                          <a:latin typeface="Arial"/>
                          <a:ea typeface="Calibri"/>
                          <a:cs typeface="Times New Roman"/>
                        </a:rPr>
                        <a:t>Crece el espesor de la mucosa de 1-3mm, estimulando por estrógenos ováricos.</a:t>
                      </a:r>
                      <a:endParaRPr lang="es-MX" sz="1200" dirty="0">
                        <a:latin typeface="Calibri"/>
                        <a:ea typeface="Calibri"/>
                        <a:cs typeface="Times New Roman"/>
                      </a:endParaRPr>
                    </a:p>
                    <a:p>
                      <a:pPr>
                        <a:lnSpc>
                          <a:spcPct val="115000"/>
                        </a:lnSpc>
                        <a:spcAft>
                          <a:spcPts val="1000"/>
                        </a:spcAft>
                      </a:pPr>
                      <a:r>
                        <a:rPr lang="es-PE" sz="1200" dirty="0">
                          <a:latin typeface="Arial"/>
                          <a:ea typeface="Calibri"/>
                          <a:cs typeface="Times New Roman"/>
                        </a:rPr>
                        <a:t>Abundantes mitosis en las glándulas del estroma. Las células de la mucosa de cubicas se transforman en cilíndricas altas, también se alargan las glándulas. El estroma se torna compacto por la abundancia celular.</a:t>
                      </a:r>
                      <a:endParaRPr lang="es-MX" sz="1200" dirty="0">
                        <a:latin typeface="Calibri"/>
                        <a:ea typeface="Calibri"/>
                        <a:cs typeface="Times New Roman"/>
                      </a:endParaRPr>
                    </a:p>
                  </a:txBody>
                  <a:tcPr marL="34933" marR="349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s-PE" sz="1200" dirty="0">
                          <a:latin typeface="Arial"/>
                          <a:ea typeface="Calibri"/>
                          <a:cs typeface="Times New Roman"/>
                        </a:rPr>
                        <a:t>El espesor del endometrio aumenta a 6-7 mm, debido a la acción de la progesterona y estrógenos provenientes del cuerpo lúteo. Después de la ovulación aparecen vacuolas </a:t>
                      </a:r>
                      <a:r>
                        <a:rPr lang="es-PE" sz="1200" dirty="0" err="1">
                          <a:latin typeface="Arial"/>
                          <a:ea typeface="Calibri"/>
                          <a:cs typeface="Times New Roman"/>
                        </a:rPr>
                        <a:t>subnucleares</a:t>
                      </a:r>
                      <a:r>
                        <a:rPr lang="es-PE" sz="1200" dirty="0">
                          <a:latin typeface="Arial"/>
                          <a:ea typeface="Calibri"/>
                          <a:cs typeface="Times New Roman"/>
                        </a:rPr>
                        <a:t> llenas de glucógeno en las glándulas. El estroma continua proliferando y se </a:t>
                      </a:r>
                      <a:r>
                        <a:rPr lang="es-PE" sz="1200" dirty="0" err="1">
                          <a:latin typeface="Arial"/>
                          <a:ea typeface="Calibri"/>
                          <a:cs typeface="Times New Roman"/>
                        </a:rPr>
                        <a:t>adematiza</a:t>
                      </a:r>
                      <a:r>
                        <a:rPr lang="es-PE" sz="1200" dirty="0">
                          <a:latin typeface="Arial"/>
                          <a:ea typeface="Calibri"/>
                          <a:cs typeface="Times New Roman"/>
                        </a:rPr>
                        <a:t> lo cual engruesa la mucosa. Al final de la etapa cambia la irrigación por la caída de estrógenos y progesterona proveniente del cuerpo lúteo por ultimo ocurre la menstruación.</a:t>
                      </a:r>
                      <a:endParaRPr lang="es-MX" sz="1200" dirty="0">
                        <a:latin typeface="Calibri"/>
                        <a:ea typeface="Calibri"/>
                        <a:cs typeface="Times New Roman"/>
                      </a:endParaRPr>
                    </a:p>
                  </a:txBody>
                  <a:tcPr marL="34933" marR="349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s-PE" sz="1200" dirty="0">
                          <a:latin typeface="Arial"/>
                          <a:ea typeface="Calibri"/>
                          <a:cs typeface="Times New Roman"/>
                        </a:rPr>
                        <a:t>En caso de embarazo el blastocito se introduce en la mucosa uterina de 6-9 días después de la ovulación. Hacia el final de la fase secretora el </a:t>
                      </a:r>
                      <a:r>
                        <a:rPr lang="es-PE" sz="1200" dirty="0" err="1">
                          <a:latin typeface="Arial"/>
                          <a:ea typeface="Calibri"/>
                          <a:cs typeface="Times New Roman"/>
                        </a:rPr>
                        <a:t>trofoblasto</a:t>
                      </a:r>
                      <a:r>
                        <a:rPr lang="es-PE" sz="1200" dirty="0">
                          <a:latin typeface="Arial"/>
                          <a:ea typeface="Calibri"/>
                          <a:cs typeface="Times New Roman"/>
                        </a:rPr>
                        <a:t> secreta </a:t>
                      </a:r>
                      <a:r>
                        <a:rPr lang="es-PE" sz="1200" dirty="0" smtClean="0">
                          <a:latin typeface="Arial"/>
                          <a:ea typeface="Calibri"/>
                          <a:cs typeface="Times New Roman"/>
                        </a:rPr>
                        <a:t>HCG </a:t>
                      </a:r>
                      <a:r>
                        <a:rPr lang="es-PE" sz="1200" dirty="0">
                          <a:latin typeface="Arial"/>
                          <a:ea typeface="Calibri"/>
                          <a:cs typeface="Times New Roman"/>
                        </a:rPr>
                        <a:t>que estimula al cuerpo lúteo y este continua secretando sus hormonas y no ocurre la menstruación. El endometrio se transforma en </a:t>
                      </a:r>
                      <a:r>
                        <a:rPr lang="es-PE" sz="1200" dirty="0" err="1">
                          <a:latin typeface="Arial"/>
                          <a:ea typeface="Calibri"/>
                          <a:cs typeface="Times New Roman"/>
                        </a:rPr>
                        <a:t>hiperplasico</a:t>
                      </a:r>
                      <a:r>
                        <a:rPr lang="es-PE" sz="1200" dirty="0">
                          <a:latin typeface="Arial"/>
                          <a:ea typeface="Calibri"/>
                          <a:cs typeface="Times New Roman"/>
                        </a:rPr>
                        <a:t> edematoso y secretor. Las células del estroma se tornan claras, grandes y ricas en glucógeno son las células </a:t>
                      </a:r>
                      <a:r>
                        <a:rPr lang="es-PE" sz="1200" dirty="0" err="1">
                          <a:latin typeface="Arial"/>
                          <a:ea typeface="Calibri"/>
                          <a:cs typeface="Times New Roman"/>
                        </a:rPr>
                        <a:t>deciduales</a:t>
                      </a:r>
                      <a:r>
                        <a:rPr lang="es-PE" sz="1200" dirty="0">
                          <a:latin typeface="Arial"/>
                          <a:ea typeface="Calibri"/>
                          <a:cs typeface="Times New Roman"/>
                        </a:rPr>
                        <a:t> esta es llamada transformación decidua.</a:t>
                      </a:r>
                      <a:endParaRPr lang="es-MX" sz="1200" dirty="0">
                        <a:latin typeface="Calibri"/>
                        <a:ea typeface="Calibri"/>
                        <a:cs typeface="Times New Roman"/>
                      </a:endParaRPr>
                    </a:p>
                  </a:txBody>
                  <a:tcPr marL="34933" marR="349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1948">
                <a:tc rowSpan="2">
                  <a:txBody>
                    <a:bodyPr/>
                    <a:lstStyle/>
                    <a:p>
                      <a:pPr algn="ctr">
                        <a:lnSpc>
                          <a:spcPct val="115000"/>
                        </a:lnSpc>
                        <a:spcAft>
                          <a:spcPts val="1000"/>
                        </a:spcAft>
                      </a:pPr>
                      <a:r>
                        <a:rPr lang="es-PE" sz="1600" dirty="0">
                          <a:latin typeface="Arial"/>
                          <a:ea typeface="Calibri"/>
                          <a:cs typeface="Times New Roman"/>
                        </a:rPr>
                        <a:t>OVARIO</a:t>
                      </a:r>
                      <a:endParaRPr lang="es-MX" sz="1600" dirty="0">
                        <a:latin typeface="Calibri"/>
                        <a:ea typeface="Calibri"/>
                        <a:cs typeface="Times New Roman"/>
                      </a:endParaRPr>
                    </a:p>
                  </a:txBody>
                  <a:tcPr marL="34933" marR="349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just">
                        <a:lnSpc>
                          <a:spcPct val="115000"/>
                        </a:lnSpc>
                        <a:spcAft>
                          <a:spcPts val="1000"/>
                        </a:spcAft>
                      </a:pPr>
                      <a:endParaRPr lang="es-PE" sz="100" dirty="0">
                        <a:latin typeface="Arial"/>
                        <a:ea typeface="Calibri"/>
                        <a:cs typeface="Times New Roman"/>
                      </a:endParaRPr>
                    </a:p>
                    <a:p>
                      <a:pPr algn="ctr">
                        <a:lnSpc>
                          <a:spcPct val="115000"/>
                        </a:lnSpc>
                        <a:spcAft>
                          <a:spcPts val="1000"/>
                        </a:spcAft>
                      </a:pPr>
                      <a:r>
                        <a:rPr lang="es-PE" sz="1400" b="1" i="1" u="sng" dirty="0">
                          <a:latin typeface="Arial"/>
                          <a:ea typeface="Calibri"/>
                          <a:cs typeface="Times New Roman"/>
                        </a:rPr>
                        <a:t>Folicular</a:t>
                      </a:r>
                      <a:endParaRPr lang="es-MX" sz="1400" dirty="0">
                        <a:latin typeface="Calibri"/>
                        <a:ea typeface="Calibri"/>
                        <a:cs typeface="Times New Roman"/>
                      </a:endParaRPr>
                    </a:p>
                  </a:txBody>
                  <a:tcPr marL="34933" marR="349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MX"/>
                    </a:p>
                  </a:txBody>
                  <a:tcPr/>
                </a:tc>
                <a:tc>
                  <a:txBody>
                    <a:bodyPr/>
                    <a:lstStyle/>
                    <a:p>
                      <a:pPr algn="ctr">
                        <a:lnSpc>
                          <a:spcPct val="115000"/>
                        </a:lnSpc>
                        <a:spcAft>
                          <a:spcPts val="1000"/>
                        </a:spcAft>
                      </a:pPr>
                      <a:r>
                        <a:rPr lang="es-PE" sz="1400" b="1" i="1" u="sng" dirty="0">
                          <a:latin typeface="Arial"/>
                          <a:ea typeface="Calibri"/>
                          <a:cs typeface="Times New Roman"/>
                        </a:rPr>
                        <a:t>Formación de cuerpo amarillo</a:t>
                      </a:r>
                      <a:endParaRPr lang="es-MX" sz="1400" dirty="0">
                        <a:latin typeface="Calibri"/>
                        <a:ea typeface="Calibri"/>
                        <a:cs typeface="Times New Roman"/>
                      </a:endParaRPr>
                    </a:p>
                  </a:txBody>
                  <a:tcPr marL="34933" marR="349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s-PE" sz="1400" b="1" i="1" u="sng" dirty="0">
                          <a:latin typeface="Arial"/>
                          <a:ea typeface="Calibri"/>
                          <a:cs typeface="Times New Roman"/>
                        </a:rPr>
                        <a:t>Cuerpo amarillo gravídico</a:t>
                      </a:r>
                      <a:endParaRPr lang="es-MX" sz="1400" dirty="0">
                        <a:latin typeface="Calibri"/>
                        <a:ea typeface="Calibri"/>
                        <a:cs typeface="Times New Roman"/>
                      </a:endParaRPr>
                    </a:p>
                  </a:txBody>
                  <a:tcPr marL="34933" marR="349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48250">
                <a:tc vMerge="1">
                  <a:txBody>
                    <a:bodyPr/>
                    <a:lstStyle/>
                    <a:p>
                      <a:endParaRPr lang="es-MX"/>
                    </a:p>
                  </a:txBody>
                  <a:tcPr/>
                </a:tc>
                <a:tc gridSpan="2">
                  <a:txBody>
                    <a:bodyPr/>
                    <a:lstStyle/>
                    <a:p>
                      <a:pPr algn="just">
                        <a:lnSpc>
                          <a:spcPct val="115000"/>
                        </a:lnSpc>
                        <a:spcAft>
                          <a:spcPts val="1000"/>
                        </a:spcAft>
                      </a:pPr>
                      <a:r>
                        <a:rPr lang="es-PE" sz="1200" dirty="0" err="1">
                          <a:latin typeface="Arial"/>
                          <a:ea typeface="Calibri"/>
                          <a:cs typeface="Times New Roman"/>
                        </a:rPr>
                        <a:t>Foliculogenesis</a:t>
                      </a:r>
                      <a:r>
                        <a:rPr lang="es-PE" sz="1200" dirty="0">
                          <a:latin typeface="Arial"/>
                          <a:ea typeface="Calibri"/>
                          <a:cs typeface="Times New Roman"/>
                        </a:rPr>
                        <a:t>, crecimiento folicular junto con la ovogénesis acción de la FSH de la hipófisis.</a:t>
                      </a:r>
                      <a:endParaRPr lang="es-MX" sz="1200" dirty="0">
                        <a:latin typeface="Calibri"/>
                        <a:ea typeface="Calibri"/>
                        <a:cs typeface="Times New Roman"/>
                      </a:endParaRPr>
                    </a:p>
                  </a:txBody>
                  <a:tcPr marL="34933" marR="349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MX"/>
                    </a:p>
                  </a:txBody>
                  <a:tcPr/>
                </a:tc>
                <a:tc>
                  <a:txBody>
                    <a:bodyPr/>
                    <a:lstStyle/>
                    <a:p>
                      <a:pPr algn="l">
                        <a:lnSpc>
                          <a:spcPct val="115000"/>
                        </a:lnSpc>
                        <a:spcAft>
                          <a:spcPts val="1000"/>
                        </a:spcAft>
                      </a:pPr>
                      <a:r>
                        <a:rPr lang="es-PE" sz="1200" dirty="0">
                          <a:latin typeface="Arial"/>
                          <a:ea typeface="Calibri"/>
                          <a:cs typeface="Times New Roman"/>
                        </a:rPr>
                        <a:t>Secreta progesterona y estrógenos continua secreción de LH de la Hipófisis</a:t>
                      </a:r>
                      <a:r>
                        <a:rPr lang="es-PE" sz="500" dirty="0">
                          <a:latin typeface="Arial"/>
                          <a:ea typeface="Calibri"/>
                          <a:cs typeface="Times New Roman"/>
                        </a:rPr>
                        <a:t>.</a:t>
                      </a:r>
                      <a:endParaRPr lang="es-MX" sz="600" dirty="0">
                        <a:latin typeface="Calibri"/>
                        <a:ea typeface="Calibri"/>
                        <a:cs typeface="Times New Roman"/>
                      </a:endParaRPr>
                    </a:p>
                  </a:txBody>
                  <a:tcPr marL="34933" marR="349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1000"/>
                        </a:spcAft>
                      </a:pPr>
                      <a:r>
                        <a:rPr lang="es-PE" sz="1200" dirty="0">
                          <a:latin typeface="Arial"/>
                          <a:ea typeface="Calibri"/>
                          <a:cs typeface="Times New Roman"/>
                        </a:rPr>
                        <a:t>Continua secretando las  hormonas anteriores por estimulo de la HCG</a:t>
                      </a:r>
                      <a:endParaRPr lang="es-MX" sz="1200" dirty="0">
                        <a:latin typeface="Calibri"/>
                        <a:ea typeface="Calibri"/>
                        <a:cs typeface="Times New Roman"/>
                      </a:endParaRPr>
                    </a:p>
                  </a:txBody>
                  <a:tcPr marL="34933" marR="349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2 CuadroTexto"/>
          <p:cNvSpPr txBox="1">
            <a:spLocks noChangeArrowheads="1"/>
          </p:cNvSpPr>
          <p:nvPr/>
        </p:nvSpPr>
        <p:spPr bwMode="auto">
          <a:xfrm>
            <a:off x="1071563" y="571500"/>
            <a:ext cx="6786562" cy="3970338"/>
          </a:xfrm>
          <a:prstGeom prst="rect">
            <a:avLst/>
          </a:prstGeom>
          <a:noFill/>
          <a:ln w="9525">
            <a:noFill/>
            <a:miter lim="800000"/>
            <a:headEnd/>
            <a:tailEnd/>
          </a:ln>
        </p:spPr>
        <p:txBody>
          <a:bodyPr>
            <a:spAutoFit/>
          </a:bodyPr>
          <a:lstStyle/>
          <a:p>
            <a:pPr algn="ctr"/>
            <a:endParaRPr lang="es-ES_tradnl" i="1">
              <a:latin typeface="Century Schoolbook"/>
            </a:endParaRPr>
          </a:p>
          <a:p>
            <a:pPr algn="ctr"/>
            <a:r>
              <a:rPr lang="es-ES_tradnl" i="1">
                <a:latin typeface="Century Schoolbook"/>
              </a:rPr>
              <a:t>ESPERMATOGENESIS </a:t>
            </a:r>
          </a:p>
          <a:p>
            <a:pPr algn="just"/>
            <a:endParaRPr lang="es-MX">
              <a:latin typeface="Century Schoolbook"/>
            </a:endParaRPr>
          </a:p>
          <a:p>
            <a:pPr algn="just"/>
            <a:r>
              <a:rPr lang="es-ES_tradnl">
                <a:latin typeface="Century Schoolbook"/>
              </a:rPr>
              <a:t>Las células sexuales masculinas o espermatozoides se forman también de las CGP en las gónadas masculinas o testículos, mediante el proceso de Espermatogénesis. El proceso de la Espermatogénesis comienza en la pubertad por la necesidad de la madurez endocrina, pero es continuo hasta la muerte del individuo. En el testículo del recién nacido se pueden observar las células germinales, pálidas, redondeadas y rodeadas de células de sostén derivadas de las células del epitelio superficial de las gónadas; ellas formarán las células de Sertoli.</a:t>
            </a:r>
            <a:endParaRPr lang="es-MX">
              <a:latin typeface="Century Schoolbook"/>
            </a:endParaRPr>
          </a:p>
          <a:p>
            <a:endParaRPr lang="es-MX">
              <a:latin typeface="Century Schoolbook"/>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1 CuadroTexto"/>
          <p:cNvSpPr txBox="1">
            <a:spLocks noChangeArrowheads="1"/>
          </p:cNvSpPr>
          <p:nvPr/>
        </p:nvSpPr>
        <p:spPr bwMode="auto">
          <a:xfrm>
            <a:off x="571500" y="571500"/>
            <a:ext cx="7715250" cy="5354638"/>
          </a:xfrm>
          <a:prstGeom prst="rect">
            <a:avLst/>
          </a:prstGeom>
          <a:noFill/>
          <a:ln w="9525">
            <a:noFill/>
            <a:miter lim="800000"/>
            <a:headEnd/>
            <a:tailEnd/>
          </a:ln>
        </p:spPr>
        <p:txBody>
          <a:bodyPr>
            <a:spAutoFit/>
          </a:bodyPr>
          <a:lstStyle/>
          <a:p>
            <a:pPr algn="just"/>
            <a:r>
              <a:rPr lang="es-ES_tradnl">
                <a:latin typeface="Century Schoolbook"/>
              </a:rPr>
              <a:t>   Con la madurez del sistema reproductor masculino en la pubertad en vez de cordones testiculares se pueden observar Túbulos seminíferos. Las CGP dan origen a las Espermatogonias que son de dos tipos, las A y las B. </a:t>
            </a:r>
          </a:p>
          <a:p>
            <a:pPr algn="just"/>
            <a:endParaRPr lang="es-ES_tradnl">
              <a:latin typeface="Century Schoolbook"/>
            </a:endParaRPr>
          </a:p>
          <a:p>
            <a:pPr algn="just">
              <a:buFont typeface="Arial" charset="0"/>
              <a:buChar char="•"/>
            </a:pPr>
            <a:r>
              <a:rPr lang="es-ES_tradnl" b="1" i="1">
                <a:latin typeface="Century Schoolbook"/>
              </a:rPr>
              <a:t>Las  Espermatogonias A </a:t>
            </a:r>
            <a:r>
              <a:rPr lang="es-ES_tradnl">
                <a:latin typeface="Century Schoolbook"/>
              </a:rPr>
              <a:t>se dividen por mitosis para formar reservas continuas de células madres (Sterm cell).</a:t>
            </a:r>
          </a:p>
          <a:p>
            <a:pPr algn="just">
              <a:buFont typeface="Arial" charset="0"/>
              <a:buChar char="•"/>
            </a:pPr>
            <a:endParaRPr lang="es-ES_tradnl">
              <a:latin typeface="Century Schoolbook"/>
            </a:endParaRPr>
          </a:p>
          <a:p>
            <a:pPr algn="just">
              <a:buFont typeface="Arial" charset="0"/>
              <a:buChar char="•"/>
            </a:pPr>
            <a:r>
              <a:rPr lang="es-ES_tradnl" b="1" i="1">
                <a:latin typeface="Century Schoolbook"/>
              </a:rPr>
              <a:t>Las Espermatogonias B </a:t>
            </a:r>
            <a:r>
              <a:rPr lang="es-ES_tradnl">
                <a:latin typeface="Century Schoolbook"/>
              </a:rPr>
              <a:t>que también se dividen por mitosis( fase de proliferación)y que forman células de mayor tamaño los espermatocitos primarios (esparmatocitos I), (fase de crecimiento) estas ultimas células duplican su ADN (fase de maduración)y comienza la meiosis I con una profase de 22 días. Después se forman los espermatocitos secundarios (espermatocitos II) y ocurre la Meiosis II y se forman las células haploides llamadas Espermitidas.  </a:t>
            </a:r>
          </a:p>
          <a:p>
            <a:pPr algn="just">
              <a:buFont typeface="Arial" charset="0"/>
              <a:buChar char="•"/>
            </a:pPr>
            <a:endParaRPr lang="es-ES_tradnl">
              <a:latin typeface="Century Schoolbook"/>
            </a:endParaRPr>
          </a:p>
          <a:p>
            <a:pPr algn="just"/>
            <a:r>
              <a:rPr lang="es-ES_tradnl">
                <a:latin typeface="Century Schoolbook"/>
              </a:rPr>
              <a:t>Los núcleos de los espermatocitos transcriben algunos genes cuyos productos son formados mas tarde para formar el axonema y el acrosoma.</a:t>
            </a:r>
            <a:endParaRPr lang="es-MX">
              <a:latin typeface="Century Schoolbook"/>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1 CuadroTexto"/>
          <p:cNvSpPr txBox="1">
            <a:spLocks noChangeArrowheads="1"/>
          </p:cNvSpPr>
          <p:nvPr/>
        </p:nvSpPr>
        <p:spPr bwMode="auto">
          <a:xfrm>
            <a:off x="1000125" y="1071563"/>
            <a:ext cx="7358063" cy="4246562"/>
          </a:xfrm>
          <a:prstGeom prst="rect">
            <a:avLst/>
          </a:prstGeom>
          <a:noFill/>
          <a:ln w="9525">
            <a:noFill/>
            <a:miter lim="800000"/>
            <a:headEnd/>
            <a:tailEnd/>
          </a:ln>
        </p:spPr>
        <p:txBody>
          <a:bodyPr>
            <a:spAutoFit/>
          </a:bodyPr>
          <a:lstStyle/>
          <a:p>
            <a:r>
              <a:rPr lang="es-ES_tradnl" i="1" u="sng">
                <a:latin typeface="Century Schoolbook"/>
              </a:rPr>
              <a:t>Las células de Sertoli tienen varias funciones:</a:t>
            </a:r>
            <a:endParaRPr lang="es-MX" i="1" u="sng">
              <a:latin typeface="Century Schoolbook"/>
            </a:endParaRPr>
          </a:p>
          <a:p>
            <a:endParaRPr lang="es-ES_tradnl">
              <a:latin typeface="Century Schoolbook"/>
            </a:endParaRPr>
          </a:p>
          <a:p>
            <a:pPr algn="just"/>
            <a:endParaRPr lang="es-ES_tradnl">
              <a:latin typeface="Century Schoolbook"/>
            </a:endParaRPr>
          </a:p>
          <a:p>
            <a:pPr algn="just"/>
            <a:r>
              <a:rPr lang="es-ES_tradnl">
                <a:latin typeface="Century Schoolbook"/>
              </a:rPr>
              <a:t>1. Estimulan las CGP para convertirse en espermatozoides.</a:t>
            </a:r>
            <a:endParaRPr lang="es-MX">
              <a:latin typeface="Century Schoolbook"/>
            </a:endParaRPr>
          </a:p>
          <a:p>
            <a:pPr algn="just"/>
            <a:endParaRPr lang="es-ES_tradnl">
              <a:latin typeface="Century Schoolbook"/>
            </a:endParaRPr>
          </a:p>
          <a:p>
            <a:pPr algn="just"/>
            <a:r>
              <a:rPr lang="es-ES_tradnl">
                <a:latin typeface="Century Schoolbook"/>
              </a:rPr>
              <a:t>2. Secretan la hormona anti-Mulleriana.</a:t>
            </a:r>
            <a:endParaRPr lang="es-MX">
              <a:latin typeface="Century Schoolbook"/>
            </a:endParaRPr>
          </a:p>
          <a:p>
            <a:pPr algn="just"/>
            <a:endParaRPr lang="es-ES_tradnl">
              <a:latin typeface="Century Schoolbook"/>
            </a:endParaRPr>
          </a:p>
          <a:p>
            <a:pPr algn="just"/>
            <a:r>
              <a:rPr lang="es-ES_tradnl">
                <a:latin typeface="Century Schoolbook"/>
              </a:rPr>
              <a:t>3. Estimulan la migración de células somáticas que se encuentran junto a la gónada para formar tejido conjuntivo imprescindible para la producción normal de espermatozoides.</a:t>
            </a:r>
            <a:endParaRPr lang="es-MX">
              <a:latin typeface="Century Schoolbook"/>
            </a:endParaRPr>
          </a:p>
          <a:p>
            <a:pPr algn="just"/>
            <a:endParaRPr lang="es-ES_tradnl">
              <a:latin typeface="Century Schoolbook"/>
            </a:endParaRPr>
          </a:p>
          <a:p>
            <a:pPr algn="just"/>
            <a:r>
              <a:rPr lang="es-ES_tradnl">
                <a:latin typeface="Century Schoolbook"/>
              </a:rPr>
              <a:t>4. Inducen a otras células somáticas a que se transformen en células de Leydig, secretoras de Testosterona. La Testosterona masculiniza el cerebro en el desarrollo temprano.</a:t>
            </a:r>
            <a:endParaRPr lang="es-MX">
              <a:latin typeface="Century Schoolbook"/>
            </a:endParaRPr>
          </a:p>
          <a:p>
            <a:pPr algn="just"/>
            <a:endParaRPr lang="es-MX">
              <a:latin typeface="Century Schoolbook"/>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1 CuadroTexto"/>
          <p:cNvSpPr txBox="1">
            <a:spLocks noChangeArrowheads="1"/>
          </p:cNvSpPr>
          <p:nvPr/>
        </p:nvSpPr>
        <p:spPr bwMode="auto">
          <a:xfrm>
            <a:off x="714375" y="428625"/>
            <a:ext cx="7500938" cy="5078413"/>
          </a:xfrm>
          <a:prstGeom prst="rect">
            <a:avLst/>
          </a:prstGeom>
          <a:noFill/>
          <a:ln w="9525">
            <a:noFill/>
            <a:miter lim="800000"/>
            <a:headEnd/>
            <a:tailEnd/>
          </a:ln>
        </p:spPr>
        <p:txBody>
          <a:bodyPr>
            <a:spAutoFit/>
          </a:bodyPr>
          <a:lstStyle/>
          <a:p>
            <a:pPr algn="just"/>
            <a:r>
              <a:rPr lang="es-ES_tradnl">
                <a:latin typeface="Century Schoolbook"/>
              </a:rPr>
              <a:t>    Las Espermátidas tienen a continuación un proceso progresivo de transfor­maciones morfológicas que recibe el nombre de Espermiogénesis. </a:t>
            </a:r>
          </a:p>
          <a:p>
            <a:pPr algn="just"/>
            <a:r>
              <a:rPr lang="es-ES_tradnl">
                <a:latin typeface="Century Schoolbook"/>
              </a:rPr>
              <a:t>Estos cambios son:</a:t>
            </a:r>
          </a:p>
          <a:p>
            <a:pPr algn="just">
              <a:buFont typeface="Arial" charset="0"/>
              <a:buChar char="•"/>
            </a:pPr>
            <a:endParaRPr lang="es-ES_tradnl">
              <a:latin typeface="Century Schoolbook"/>
            </a:endParaRPr>
          </a:p>
          <a:p>
            <a:pPr algn="just">
              <a:buFont typeface="Arial" charset="0"/>
              <a:buChar char="•"/>
            </a:pPr>
            <a:r>
              <a:rPr lang="es-ES_tradnl">
                <a:latin typeface="Century Schoolbook"/>
              </a:rPr>
              <a:t>Se forma el acrosoma </a:t>
            </a:r>
          </a:p>
          <a:p>
            <a:pPr algn="just">
              <a:buFont typeface="Arial" charset="0"/>
              <a:buChar char="•"/>
            </a:pPr>
            <a:endParaRPr lang="es-MX">
              <a:latin typeface="Century Schoolbook"/>
            </a:endParaRPr>
          </a:p>
          <a:p>
            <a:pPr algn="just">
              <a:buFont typeface="Arial" charset="0"/>
              <a:buChar char="•"/>
            </a:pPr>
            <a:r>
              <a:rPr lang="es-MX">
                <a:latin typeface="Century Schoolbook"/>
              </a:rPr>
              <a:t>Se forma el cuello</a:t>
            </a:r>
          </a:p>
          <a:p>
            <a:pPr algn="just">
              <a:buFont typeface="Arial" charset="0"/>
              <a:buChar char="•"/>
            </a:pPr>
            <a:endParaRPr lang="es-MX">
              <a:latin typeface="Century Schoolbook"/>
            </a:endParaRPr>
          </a:p>
          <a:p>
            <a:pPr algn="just">
              <a:buFont typeface="Arial" charset="0"/>
              <a:buChar char="•"/>
            </a:pPr>
            <a:r>
              <a:rPr lang="es-MX">
                <a:latin typeface="Century Schoolbook"/>
              </a:rPr>
              <a:t>Se forma la cola</a:t>
            </a:r>
          </a:p>
          <a:p>
            <a:pPr algn="just"/>
            <a:endParaRPr lang="es-MX">
              <a:latin typeface="Century Schoolbook"/>
            </a:endParaRPr>
          </a:p>
          <a:p>
            <a:pPr algn="just"/>
            <a:r>
              <a:rPr lang="es-MX">
                <a:latin typeface="Century Schoolbook"/>
              </a:rPr>
              <a:t>La maduracion de las espermatogonias hasta los Espermatozoides maduros es de 64 dias.</a:t>
            </a:r>
          </a:p>
          <a:p>
            <a:pPr algn="just"/>
            <a:r>
              <a:rPr lang="es-ES_tradnl">
                <a:latin typeface="Century Schoolbook"/>
              </a:rPr>
              <a:t>Al igual que en la ovogénesis, los Espermatocitos I comienzan con un numero diploide de cromosomas cuando empieza la Meiosis I, y terminan siendo células haploides, las espermátidas. El 50 % de de los espermatozoides forma</a:t>
            </a:r>
            <a:r>
              <a:rPr lang="es-ES_tradnl" baseline="30000">
                <a:latin typeface="Century Schoolbook"/>
              </a:rPr>
              <a:t> </a:t>
            </a:r>
            <a:r>
              <a:rPr lang="es-ES_tradnl">
                <a:latin typeface="Century Schoolbook"/>
              </a:rPr>
              <a:t>dos tendrán un cromosoma sexual </a:t>
            </a:r>
            <a:r>
              <a:rPr lang="es-MX">
                <a:latin typeface="Century Schoolbook"/>
              </a:rPr>
              <a:t>X </a:t>
            </a:r>
            <a:r>
              <a:rPr lang="es-ES_tradnl">
                <a:latin typeface="Century Schoolbook"/>
              </a:rPr>
              <a:t>y el 50 % un cromosoma sexual Y.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7" name="Picture 2" descr="C:\Users\Rodolfo\Documents\MEDICO CIRUJANO\MORFOLOGIA I\IMAGENES PA MORFO\12-29-G[1].gif"/>
          <p:cNvPicPr>
            <a:picLocks noChangeAspect="1" noChangeArrowheads="1"/>
          </p:cNvPicPr>
          <p:nvPr/>
        </p:nvPicPr>
        <p:blipFill>
          <a:blip r:embed="rId2"/>
          <a:srcRect/>
          <a:stretch>
            <a:fillRect/>
          </a:stretch>
        </p:blipFill>
        <p:spPr bwMode="auto">
          <a:xfrm>
            <a:off x="1643063" y="214313"/>
            <a:ext cx="6786562" cy="63007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1" name="Picture 2" descr="C:\Users\Rodolfo\Documents\MEDICO CIRUJANO\MORFOLOGIA I\IMAGENES PA MORFO\Diapositiva28[1].jpg"/>
          <p:cNvPicPr>
            <a:picLocks noChangeAspect="1" noChangeArrowheads="1"/>
          </p:cNvPicPr>
          <p:nvPr/>
        </p:nvPicPr>
        <p:blipFill>
          <a:blip r:embed="rId2"/>
          <a:srcRect/>
          <a:stretch>
            <a:fillRect/>
          </a:stretch>
        </p:blipFill>
        <p:spPr bwMode="auto">
          <a:xfrm>
            <a:off x="144463" y="908050"/>
            <a:ext cx="8604250" cy="51625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1 CuadroTexto"/>
          <p:cNvSpPr txBox="1">
            <a:spLocks noChangeArrowheads="1"/>
          </p:cNvSpPr>
          <p:nvPr/>
        </p:nvSpPr>
        <p:spPr bwMode="auto">
          <a:xfrm>
            <a:off x="1071563" y="1143000"/>
            <a:ext cx="7072312" cy="3692525"/>
          </a:xfrm>
          <a:prstGeom prst="rect">
            <a:avLst/>
          </a:prstGeom>
          <a:noFill/>
          <a:ln w="9525">
            <a:noFill/>
            <a:miter lim="800000"/>
            <a:headEnd/>
            <a:tailEnd/>
          </a:ln>
        </p:spPr>
        <p:txBody>
          <a:bodyPr>
            <a:spAutoFit/>
          </a:bodyPr>
          <a:lstStyle/>
          <a:p>
            <a:pPr algn="ctr"/>
            <a:r>
              <a:rPr lang="es-PE">
                <a:latin typeface="Century Schoolbook"/>
              </a:rPr>
              <a:t> </a:t>
            </a:r>
            <a:r>
              <a:rPr lang="es-ES_tradnl" b="1" i="1" u="sng">
                <a:latin typeface="Century Schoolbook"/>
              </a:rPr>
              <a:t>Gametos masculinos anormales</a:t>
            </a:r>
          </a:p>
          <a:p>
            <a:r>
              <a:rPr lang="es-ES_tradnl">
                <a:latin typeface="Century Schoolbook"/>
              </a:rPr>
              <a:t>Las anomalías de los gametos masculinos</a:t>
            </a:r>
            <a:br>
              <a:rPr lang="es-ES_tradnl">
                <a:latin typeface="Century Schoolbook"/>
              </a:rPr>
            </a:br>
            <a:r>
              <a:rPr lang="es-ES_tradnl">
                <a:latin typeface="Century Schoolbook"/>
              </a:rPr>
              <a:t>pueden ser morfológicas de diferente tipo:</a:t>
            </a:r>
          </a:p>
          <a:p>
            <a:pPr>
              <a:buFont typeface="Arial" charset="0"/>
              <a:buChar char="•"/>
            </a:pPr>
            <a:r>
              <a:rPr lang="es-ES_tradnl">
                <a:latin typeface="Century Schoolbook"/>
              </a:rPr>
              <a:t>En la cabeza </a:t>
            </a:r>
          </a:p>
          <a:p>
            <a:pPr>
              <a:buFont typeface="Arial" charset="0"/>
              <a:buChar char="•"/>
            </a:pPr>
            <a:r>
              <a:rPr lang="es-ES_tradnl">
                <a:latin typeface="Century Schoolbook"/>
              </a:rPr>
              <a:t>En la cola  </a:t>
            </a:r>
          </a:p>
          <a:p>
            <a:pPr>
              <a:buFont typeface="Arial" charset="0"/>
              <a:buChar char="•"/>
            </a:pPr>
            <a:r>
              <a:rPr lang="es-ES_tradnl">
                <a:latin typeface="Century Schoolbook"/>
              </a:rPr>
              <a:t>En ambas (cabeza y cola)</a:t>
            </a:r>
          </a:p>
          <a:p>
            <a:pPr>
              <a:buFont typeface="Arial" charset="0"/>
              <a:buChar char="•"/>
            </a:pPr>
            <a:r>
              <a:rPr lang="es-ES_tradnl">
                <a:latin typeface="Century Schoolbook"/>
              </a:rPr>
              <a:t>Pueden ser gigantes o enanos</a:t>
            </a:r>
          </a:p>
          <a:p>
            <a:pPr>
              <a:buFont typeface="Arial" charset="0"/>
              <a:buChar char="•"/>
            </a:pPr>
            <a:r>
              <a:rPr lang="es-ES_tradnl">
                <a:latin typeface="Century Schoolbook"/>
              </a:rPr>
              <a:t>Pueden presentar defectos</a:t>
            </a:r>
            <a:br>
              <a:rPr lang="es-ES_tradnl">
                <a:latin typeface="Century Schoolbook"/>
              </a:rPr>
            </a:br>
            <a:r>
              <a:rPr lang="es-ES_tradnl">
                <a:latin typeface="Century Schoolbook"/>
              </a:rPr>
              <a:t>cromosómicos en el número o integridad de los cromosomas.</a:t>
            </a:r>
          </a:p>
          <a:p>
            <a:endParaRPr lang="es-ES_tradnl">
              <a:latin typeface="Century Schoolbook"/>
            </a:endParaRPr>
          </a:p>
          <a:p>
            <a:endParaRPr lang="es-ES_tradnl">
              <a:latin typeface="Century Schoolbook"/>
            </a:endParaRPr>
          </a:p>
          <a:p>
            <a:r>
              <a:rPr lang="es-ES_tradnl">
                <a:latin typeface="Century Schoolbook"/>
              </a:rPr>
              <a:t> En el hombre es frecuente cuando hay algún problema en la reproducción realizar unEspermograma o Espermiograma.  </a:t>
            </a:r>
            <a:endParaRPr lang="es-MX">
              <a:latin typeface="Century Schoolbook"/>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3 CuadroTexto"/>
          <p:cNvSpPr txBox="1">
            <a:spLocks noChangeArrowheads="1"/>
          </p:cNvSpPr>
          <p:nvPr/>
        </p:nvSpPr>
        <p:spPr bwMode="auto">
          <a:xfrm>
            <a:off x="785813" y="2357438"/>
            <a:ext cx="7500937" cy="2062162"/>
          </a:xfrm>
          <a:prstGeom prst="rect">
            <a:avLst/>
          </a:prstGeom>
          <a:noFill/>
          <a:ln w="9525">
            <a:noFill/>
            <a:miter lim="800000"/>
            <a:headEnd/>
            <a:tailEnd/>
          </a:ln>
        </p:spPr>
        <p:txBody>
          <a:bodyPr>
            <a:spAutoFit/>
          </a:bodyPr>
          <a:lstStyle/>
          <a:p>
            <a:pPr algn="just"/>
            <a:r>
              <a:rPr lang="es-MX" sz="2000">
                <a:latin typeface="Century Schoolbook"/>
              </a:rPr>
              <a:t>	</a:t>
            </a:r>
            <a:r>
              <a:rPr lang="es-MX">
                <a:latin typeface="Century Schoolbook"/>
              </a:rPr>
              <a:t>La gametogénesis es el proceso por el cual  se forman los gametos en las gónadas masculinas y femeninas , testículos y ovarios respectivamente. En este proceso ocurren cambios morfológicos  y cromosómicos  que están regulados en el interior de las gónadas de desarrollo. Las gónadas durante la organogénesis se diferencian de acuerdo al sexo cromosómico en condiciones normales, proceso conocido como diferenciación  sexual.  </a:t>
            </a:r>
          </a:p>
        </p:txBody>
      </p:sp>
      <p:sp>
        <p:nvSpPr>
          <p:cNvPr id="14338" name="4 CuadroTexto"/>
          <p:cNvSpPr txBox="1">
            <a:spLocks noChangeArrowheads="1"/>
          </p:cNvSpPr>
          <p:nvPr/>
        </p:nvSpPr>
        <p:spPr bwMode="auto">
          <a:xfrm>
            <a:off x="1571625" y="1214438"/>
            <a:ext cx="6000750" cy="646112"/>
          </a:xfrm>
          <a:prstGeom prst="rect">
            <a:avLst/>
          </a:prstGeom>
          <a:noFill/>
          <a:ln w="9525">
            <a:noFill/>
            <a:miter lim="800000"/>
            <a:headEnd/>
            <a:tailEnd/>
          </a:ln>
        </p:spPr>
        <p:txBody>
          <a:bodyPr>
            <a:spAutoFit/>
          </a:bodyPr>
          <a:lstStyle/>
          <a:p>
            <a:pPr algn="ctr"/>
            <a:r>
              <a:rPr lang="es-MX" sz="3600">
                <a:latin typeface="Century Schoolbook"/>
              </a:rPr>
              <a:t>La Gametogénesis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2 Tabla"/>
          <p:cNvGraphicFramePr>
            <a:graphicFrameLocks noGrp="1"/>
          </p:cNvGraphicFramePr>
          <p:nvPr/>
        </p:nvGraphicFramePr>
        <p:xfrm>
          <a:off x="1143000" y="714375"/>
          <a:ext cx="6715125" cy="4643438"/>
        </p:xfrm>
        <a:graphic>
          <a:graphicData uri="http://schemas.openxmlformats.org/drawingml/2006/table">
            <a:tbl>
              <a:tblPr firstRow="1" bandRow="1">
                <a:tableStyleId>{5C22544A-7EE6-4342-B048-85BDC9FD1C3A}</a:tableStyleId>
              </a:tblPr>
              <a:tblGrid>
                <a:gridCol w="3357586"/>
                <a:gridCol w="3357586"/>
              </a:tblGrid>
              <a:tr h="491266">
                <a:tc gridSpan="2">
                  <a:txBody>
                    <a:bodyPr/>
                    <a:lstStyle/>
                    <a:p>
                      <a:pPr algn="ctr"/>
                      <a:r>
                        <a:rPr lang="es-MX" dirty="0" smtClean="0"/>
                        <a:t>Variables</a:t>
                      </a:r>
                      <a:r>
                        <a:rPr lang="es-MX" baseline="0" dirty="0" smtClean="0"/>
                        <a:t> y valores normales del semen. </a:t>
                      </a:r>
                      <a:endParaRPr lang="es-MX" dirty="0"/>
                    </a:p>
                  </a:txBody>
                  <a:tcPr/>
                </a:tc>
                <a:tc hMerge="1">
                  <a:txBody>
                    <a:bodyPr/>
                    <a:lstStyle/>
                    <a:p>
                      <a:endParaRPr lang="es-MX" dirty="0"/>
                    </a:p>
                  </a:txBody>
                  <a:tcPr/>
                </a:tc>
              </a:tr>
              <a:tr h="491266">
                <a:tc>
                  <a:txBody>
                    <a:bodyPr/>
                    <a:lstStyle/>
                    <a:p>
                      <a:r>
                        <a:rPr lang="es-ES_tradnl" dirty="0" smtClean="0"/>
                        <a:t>Volumen</a:t>
                      </a:r>
                      <a:endParaRPr lang="es-MX" dirty="0"/>
                    </a:p>
                  </a:txBody>
                  <a:tcPr/>
                </a:tc>
                <a:tc>
                  <a:txBody>
                    <a:bodyPr/>
                    <a:lstStyle/>
                    <a:p>
                      <a:r>
                        <a:rPr lang="es-ES_tradnl" dirty="0" smtClean="0"/>
                        <a:t>2 ml o más</a:t>
                      </a:r>
                      <a:endParaRPr lang="es-MX" dirty="0"/>
                    </a:p>
                  </a:txBody>
                  <a:tcPr/>
                </a:tc>
              </a:tr>
              <a:tr h="491266">
                <a:tc>
                  <a:txBody>
                    <a:bodyPr/>
                    <a:lstStyle/>
                    <a:p>
                      <a:r>
                        <a:rPr lang="es-ES_tradnl" dirty="0" err="1" smtClean="0"/>
                        <a:t>Ph</a:t>
                      </a:r>
                      <a:endParaRPr lang="es-MX" dirty="0"/>
                    </a:p>
                  </a:txBody>
                  <a:tcPr/>
                </a:tc>
                <a:tc>
                  <a:txBody>
                    <a:bodyPr/>
                    <a:lstStyle/>
                    <a:p>
                      <a:r>
                        <a:rPr lang="es-ES_tradnl" dirty="0" smtClean="0"/>
                        <a:t>7.2-7.8</a:t>
                      </a:r>
                      <a:endParaRPr lang="es-MX" dirty="0"/>
                    </a:p>
                  </a:txBody>
                  <a:tcPr/>
                </a:tc>
              </a:tr>
              <a:tr h="491266">
                <a:tc>
                  <a:txBody>
                    <a:bodyPr/>
                    <a:lstStyle/>
                    <a:p>
                      <a:r>
                        <a:rPr lang="es-ES_tradnl" dirty="0" smtClean="0"/>
                        <a:t>Cantidad espermatozoides</a:t>
                      </a:r>
                      <a:endParaRPr lang="es-MX" dirty="0"/>
                    </a:p>
                  </a:txBody>
                  <a:tcPr/>
                </a:tc>
                <a:tc>
                  <a:txBody>
                    <a:bodyPr/>
                    <a:lstStyle/>
                    <a:p>
                      <a:r>
                        <a:rPr lang="es-ES_tradnl" dirty="0" smtClean="0"/>
                        <a:t>20 x I0</a:t>
                      </a:r>
                      <a:r>
                        <a:rPr lang="es-ES_tradnl" sz="1100" dirty="0" smtClean="0"/>
                        <a:t>6 </a:t>
                      </a:r>
                      <a:r>
                        <a:rPr lang="es-ES_tradnl" dirty="0" smtClean="0"/>
                        <a:t>/</a:t>
                      </a:r>
                      <a:r>
                        <a:rPr lang="es-ES_tradnl" dirty="0" err="1" smtClean="0"/>
                        <a:t>mL</a:t>
                      </a:r>
                      <a:r>
                        <a:rPr lang="es-ES_tradnl" dirty="0" smtClean="0"/>
                        <a:t> o más</a:t>
                      </a:r>
                      <a:endParaRPr lang="es-MX" dirty="0"/>
                    </a:p>
                  </a:txBody>
                  <a:tcPr/>
                </a:tc>
              </a:tr>
              <a:tr h="847938">
                <a:tc>
                  <a:txBody>
                    <a:bodyPr/>
                    <a:lstStyle/>
                    <a:p>
                      <a:r>
                        <a:rPr lang="es-ES_tradnl" dirty="0" smtClean="0"/>
                        <a:t>Motilidad: </a:t>
                      </a:r>
                      <a:endParaRPr lang="es-MX" dirty="0"/>
                    </a:p>
                  </a:txBody>
                  <a:tcPr/>
                </a:tc>
                <a:tc>
                  <a:txBody>
                    <a:bodyPr/>
                    <a:lstStyle/>
                    <a:p>
                      <a:r>
                        <a:rPr lang="es-ES_tradnl" dirty="0" smtClean="0"/>
                        <a:t>A + B = 50%omás o A = 25%o más.</a:t>
                      </a:r>
                      <a:endParaRPr lang="es-MX" dirty="0"/>
                    </a:p>
                  </a:txBody>
                  <a:tcPr/>
                </a:tc>
              </a:tr>
              <a:tr h="847938">
                <a:tc>
                  <a:txBody>
                    <a:bodyPr/>
                    <a:lstStyle/>
                    <a:p>
                      <a:r>
                        <a:rPr lang="es-ES_tradnl" dirty="0" smtClean="0"/>
                        <a:t>Morfología</a:t>
                      </a:r>
                      <a:endParaRPr lang="es-MX" dirty="0"/>
                    </a:p>
                  </a:txBody>
                  <a:tcPr/>
                </a:tc>
                <a:tc>
                  <a:txBody>
                    <a:bodyPr/>
                    <a:lstStyle/>
                    <a:p>
                      <a:r>
                        <a:rPr lang="es-ES_tradnl" dirty="0" smtClean="0"/>
                        <a:t>50 % o más con morfología normal </a:t>
                      </a:r>
                      <a:endParaRPr lang="es-MX" dirty="0"/>
                    </a:p>
                  </a:txBody>
                  <a:tcPr/>
                </a:tc>
              </a:tr>
              <a:tr h="491266">
                <a:tc>
                  <a:txBody>
                    <a:bodyPr/>
                    <a:lstStyle/>
                    <a:p>
                      <a:r>
                        <a:rPr lang="es-ES_tradnl" dirty="0" smtClean="0"/>
                        <a:t>Viabilidad</a:t>
                      </a:r>
                      <a:endParaRPr lang="es-MX" dirty="0"/>
                    </a:p>
                  </a:txBody>
                  <a:tcPr/>
                </a:tc>
                <a:tc>
                  <a:txBody>
                    <a:bodyPr/>
                    <a:lstStyle/>
                    <a:p>
                      <a:r>
                        <a:rPr lang="es-ES_tradnl" dirty="0" smtClean="0"/>
                        <a:t>50 % o más vivos</a:t>
                      </a:r>
                      <a:endParaRPr lang="es-MX" dirty="0"/>
                    </a:p>
                  </a:txBody>
                  <a:tcPr/>
                </a:tc>
              </a:tr>
              <a:tr h="491266">
                <a:tc>
                  <a:txBody>
                    <a:bodyPr/>
                    <a:lstStyle/>
                    <a:p>
                      <a:r>
                        <a:rPr lang="es-ES_tradnl" dirty="0" smtClean="0"/>
                        <a:t>Leucocitos</a:t>
                      </a:r>
                      <a:endParaRPr lang="es-MX" dirty="0"/>
                    </a:p>
                  </a:txBody>
                  <a:tcPr/>
                </a:tc>
                <a:tc>
                  <a:txBody>
                    <a:bodyPr/>
                    <a:lstStyle/>
                    <a:p>
                      <a:r>
                        <a:rPr lang="es-ES_tradnl" dirty="0" smtClean="0"/>
                        <a:t>&lt; </a:t>
                      </a:r>
                      <a:r>
                        <a:rPr lang="es-ES_tradnl" dirty="0" err="1" smtClean="0"/>
                        <a:t>Ix</a:t>
                      </a:r>
                      <a:r>
                        <a:rPr lang="es-ES_tradnl" dirty="0" smtClean="0"/>
                        <a:t> 10</a:t>
                      </a:r>
                      <a:r>
                        <a:rPr lang="es-ES_tradnl" baseline="30000" dirty="0" smtClean="0"/>
                        <a:t>6</a:t>
                      </a:r>
                      <a:r>
                        <a:rPr lang="es-ES_tradnl" dirty="0" smtClean="0"/>
                        <a:t>/ml</a:t>
                      </a:r>
                      <a:endParaRPr lang="es-MX" dirty="0"/>
                    </a:p>
                  </a:txBody>
                  <a:tcPr/>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1 CuadroTexto"/>
          <p:cNvSpPr txBox="1">
            <a:spLocks noChangeArrowheads="1"/>
          </p:cNvSpPr>
          <p:nvPr/>
        </p:nvSpPr>
        <p:spPr bwMode="auto">
          <a:xfrm>
            <a:off x="571500" y="285750"/>
            <a:ext cx="7643813" cy="5940425"/>
          </a:xfrm>
          <a:prstGeom prst="rect">
            <a:avLst/>
          </a:prstGeom>
          <a:noFill/>
          <a:ln w="9525">
            <a:noFill/>
            <a:miter lim="800000"/>
            <a:headEnd/>
            <a:tailEnd/>
          </a:ln>
        </p:spPr>
        <p:txBody>
          <a:bodyPr>
            <a:spAutoFit/>
          </a:bodyPr>
          <a:lstStyle/>
          <a:p>
            <a:r>
              <a:rPr lang="es-ES_tradnl" sz="2000" b="1" i="1">
                <a:latin typeface="Century Schoolbook"/>
              </a:rPr>
              <a:t>Nomenclatura de algunas variables para el semen</a:t>
            </a:r>
            <a:endParaRPr lang="es-MX" sz="2000" b="1" i="1">
              <a:latin typeface="Century Schoolbook"/>
            </a:endParaRPr>
          </a:p>
          <a:p>
            <a:endParaRPr lang="es-ES_tradnl" i="1" u="sng">
              <a:latin typeface="Century Schoolbook"/>
            </a:endParaRPr>
          </a:p>
          <a:p>
            <a:r>
              <a:rPr lang="es-ES_tradnl" i="1" u="sng">
                <a:latin typeface="Century Schoolbook"/>
              </a:rPr>
              <a:t>•Normozoospermia: </a:t>
            </a:r>
            <a:r>
              <a:rPr lang="es-ES_tradnl">
                <a:latin typeface="Century Schoolbook"/>
              </a:rPr>
              <a:t>Eyaculado normal según la definición precedente.</a:t>
            </a:r>
            <a:endParaRPr lang="es-MX">
              <a:latin typeface="Century Schoolbook"/>
            </a:endParaRPr>
          </a:p>
          <a:p>
            <a:endParaRPr lang="es-ES_tradnl">
              <a:latin typeface="Century Schoolbook"/>
            </a:endParaRPr>
          </a:p>
          <a:p>
            <a:r>
              <a:rPr lang="es-ES_tradnl">
                <a:latin typeface="Century Schoolbook"/>
              </a:rPr>
              <a:t>•</a:t>
            </a:r>
            <a:r>
              <a:rPr lang="es-ES_tradnl" i="1" u="sng">
                <a:latin typeface="Century Schoolbook"/>
              </a:rPr>
              <a:t>Oligozoospermia: </a:t>
            </a:r>
            <a:r>
              <a:rPr lang="es-ES_tradnl">
                <a:latin typeface="Century Schoolbook"/>
              </a:rPr>
              <a:t>Concentración de espermatozoide » menor de 20 x 10</a:t>
            </a:r>
            <a:r>
              <a:rPr lang="es-ES_tradnl" baseline="30000">
                <a:latin typeface="Century Schoolbook"/>
              </a:rPr>
              <a:t>6</a:t>
            </a:r>
            <a:r>
              <a:rPr lang="es-ES_tradnl">
                <a:latin typeface="Century Schoolbook"/>
              </a:rPr>
              <a:t>/ml   </a:t>
            </a:r>
            <a:endParaRPr lang="es-MX">
              <a:latin typeface="Century Schoolbook"/>
            </a:endParaRPr>
          </a:p>
          <a:p>
            <a:endParaRPr lang="es-ES_tradnl" i="1" u="sng">
              <a:latin typeface="Century Schoolbook"/>
            </a:endParaRPr>
          </a:p>
          <a:p>
            <a:r>
              <a:rPr lang="es-ES_tradnl" i="1" u="sng">
                <a:latin typeface="Century Schoolbook"/>
              </a:rPr>
              <a:t>•Astenozoospermia: </a:t>
            </a:r>
            <a:r>
              <a:rPr lang="es-ES_tradnl">
                <a:latin typeface="Century Schoolbook"/>
              </a:rPr>
              <a:t>Menos del 50 % de los espermatozoides con progresión anterógrada (A+B).</a:t>
            </a:r>
            <a:endParaRPr lang="es-MX">
              <a:latin typeface="Century Schoolbook"/>
            </a:endParaRPr>
          </a:p>
          <a:p>
            <a:endParaRPr lang="es-ES_tradnl">
              <a:latin typeface="Century Schoolbook"/>
            </a:endParaRPr>
          </a:p>
          <a:p>
            <a:r>
              <a:rPr lang="es-ES_tradnl">
                <a:latin typeface="Century Schoolbook"/>
              </a:rPr>
              <a:t>•</a:t>
            </a:r>
            <a:r>
              <a:rPr lang="es-ES_tradnl" i="1" u="sng">
                <a:latin typeface="Century Schoolbook"/>
              </a:rPr>
              <a:t>Teratozoospermia: </a:t>
            </a:r>
            <a:r>
              <a:rPr lang="es-ES_tradnl">
                <a:latin typeface="Century Schoolbook"/>
              </a:rPr>
              <a:t>Menos del 50 % de los espermatozoides con morfología normal.	</a:t>
            </a:r>
            <a:endParaRPr lang="es-MX">
              <a:latin typeface="Century Schoolbook"/>
            </a:endParaRPr>
          </a:p>
          <a:p>
            <a:endParaRPr lang="es-ES_tradnl">
              <a:latin typeface="Century Schoolbook"/>
            </a:endParaRPr>
          </a:p>
          <a:p>
            <a:r>
              <a:rPr lang="es-ES_tradnl">
                <a:latin typeface="Century Schoolbook"/>
              </a:rPr>
              <a:t>•</a:t>
            </a:r>
            <a:r>
              <a:rPr lang="es-ES_tradnl" i="1" u="sng">
                <a:latin typeface="Century Schoolbook"/>
              </a:rPr>
              <a:t>Oligoastenoteratozoospermia: </a:t>
            </a:r>
            <a:r>
              <a:rPr lang="es-ES_tradnl">
                <a:latin typeface="Century Schoolbook"/>
              </a:rPr>
              <a:t>Perturbación de las tres variables.</a:t>
            </a:r>
          </a:p>
          <a:p>
            <a:endParaRPr lang="es-ES_tradnl">
              <a:latin typeface="Century Schoolbook"/>
            </a:endParaRPr>
          </a:p>
          <a:p>
            <a:r>
              <a:rPr lang="es-ES_tradnl">
                <a:latin typeface="Century Schoolbook"/>
              </a:rPr>
              <a:t>• </a:t>
            </a:r>
            <a:r>
              <a:rPr lang="es-ES_tradnl" i="1" u="sng">
                <a:latin typeface="Century Schoolbook"/>
              </a:rPr>
              <a:t>Azoospermia:</a:t>
            </a:r>
            <a:r>
              <a:rPr lang="es-ES_tradnl">
                <a:latin typeface="Century Schoolbook"/>
              </a:rPr>
              <a:t> Ausencia de espermatozoides en el eyaculado.</a:t>
            </a:r>
            <a:endParaRPr lang="es-MX">
              <a:latin typeface="Century Schoolbook"/>
            </a:endParaRPr>
          </a:p>
          <a:p>
            <a:endParaRPr lang="es-ES_tradnl">
              <a:latin typeface="Century Schoolbook"/>
            </a:endParaRPr>
          </a:p>
          <a:p>
            <a:r>
              <a:rPr lang="es-ES_tradnl">
                <a:latin typeface="Century Schoolbook"/>
              </a:rPr>
              <a:t>•  </a:t>
            </a:r>
            <a:r>
              <a:rPr lang="es-ES_tradnl" i="1" u="sng">
                <a:latin typeface="Century Schoolbook"/>
              </a:rPr>
              <a:t>Aspermia: </a:t>
            </a:r>
            <a:r>
              <a:rPr lang="es-ES_tradnl">
                <a:latin typeface="Century Schoolbook"/>
              </a:rPr>
              <a:t>Ausencia de eyaculado.</a:t>
            </a:r>
            <a:endParaRPr lang="es-MX">
              <a:latin typeface="Century Schoolbook"/>
            </a:endParaRPr>
          </a:p>
          <a:p>
            <a:endParaRPr lang="es-MX">
              <a:latin typeface="Century Schoolbook"/>
            </a:endParaRPr>
          </a:p>
          <a:p>
            <a:r>
              <a:rPr lang="es-PE">
                <a:latin typeface="Century Schoolbook"/>
              </a:rPr>
              <a:t> </a:t>
            </a:r>
            <a:endParaRPr lang="es-MX">
              <a:latin typeface="Century Schoolbook"/>
            </a:endParaRPr>
          </a:p>
          <a:p>
            <a:r>
              <a:rPr lang="es-PE">
                <a:latin typeface="Century Schoolbook"/>
              </a:rPr>
              <a:t> </a:t>
            </a:r>
            <a:endParaRPr lang="es-MX">
              <a:latin typeface="Century Schoolbook"/>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1 CuadroTexto"/>
          <p:cNvSpPr txBox="1">
            <a:spLocks noChangeArrowheads="1"/>
          </p:cNvSpPr>
          <p:nvPr/>
        </p:nvSpPr>
        <p:spPr bwMode="auto">
          <a:xfrm>
            <a:off x="1071563" y="1214438"/>
            <a:ext cx="7000875" cy="3416300"/>
          </a:xfrm>
          <a:prstGeom prst="rect">
            <a:avLst/>
          </a:prstGeom>
          <a:noFill/>
          <a:ln w="9525">
            <a:noFill/>
            <a:miter lim="800000"/>
            <a:headEnd/>
            <a:tailEnd/>
          </a:ln>
        </p:spPr>
        <p:txBody>
          <a:bodyPr>
            <a:spAutoFit/>
          </a:bodyPr>
          <a:lstStyle/>
          <a:p>
            <a:r>
              <a:rPr lang="es-ES_tradnl" b="1" i="1">
                <a:latin typeface="Century Schoolbook"/>
              </a:rPr>
              <a:t>Regulación de la Espermatogénesis: </a:t>
            </a:r>
          </a:p>
          <a:p>
            <a:pPr algn="just"/>
            <a:endParaRPr lang="es-ES_tradnl">
              <a:latin typeface="Century Schoolbook"/>
            </a:endParaRPr>
          </a:p>
          <a:p>
            <a:pPr algn="just"/>
            <a:r>
              <a:rPr lang="es-ES_tradnl">
                <a:latin typeface="Century Schoolbook"/>
              </a:rPr>
              <a:t>En los Túbulos Seminíferos también ocurre la estereidogénesis ó síntesis de esteroides sexuales por las células de Leydig que secretan la Testosterona, que es la principal hormona sexual mas­culina. Ambos procesos están regulados por las hormonas .gonadotrópinas secretadas por la Hipófisis anterior. La FSH tiene su célula blanca en las de Sertoli y la LH en las células de Leydig.</a:t>
            </a:r>
            <a:endParaRPr lang="es-MX">
              <a:latin typeface="Century Schoolbook"/>
            </a:endParaRPr>
          </a:p>
          <a:p>
            <a:endParaRPr lang="es-MX">
              <a:latin typeface="Century Schoolbook"/>
            </a:endParaRPr>
          </a:p>
          <a:p>
            <a:endParaRPr lang="es-MX">
              <a:latin typeface="Century Schoolbook"/>
            </a:endParaRPr>
          </a:p>
          <a:p>
            <a:endParaRPr lang="es-MX">
              <a:latin typeface="Century Schoolbook"/>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143000" y="785813"/>
            <a:ext cx="7072313" cy="2032000"/>
          </a:xfrm>
          <a:prstGeom prst="rect">
            <a:avLst/>
          </a:prstGeom>
          <a:noFill/>
        </p:spPr>
        <p:txBody>
          <a:bodyPr>
            <a:spAutoFit/>
          </a:bodyPr>
          <a:lstStyle/>
          <a:p>
            <a:pPr algn="ctr" fontAlgn="auto">
              <a:spcBef>
                <a:spcPts val="0"/>
              </a:spcBef>
              <a:spcAft>
                <a:spcPts val="0"/>
              </a:spcAft>
              <a:defRPr/>
            </a:pPr>
            <a:r>
              <a:rPr lang="es-ES_tradnl" cap="small" dirty="0">
                <a:latin typeface="+mn-lt"/>
                <a:cs typeface="+mn-cs"/>
              </a:rPr>
              <a:t>diferenciación sexual</a:t>
            </a:r>
            <a:endParaRPr lang="es-MX" dirty="0">
              <a:latin typeface="+mn-lt"/>
              <a:cs typeface="+mn-cs"/>
            </a:endParaRPr>
          </a:p>
          <a:p>
            <a:pPr fontAlgn="auto">
              <a:spcBef>
                <a:spcPts val="0"/>
              </a:spcBef>
              <a:spcAft>
                <a:spcPts val="0"/>
              </a:spcAft>
              <a:defRPr/>
            </a:pPr>
            <a:r>
              <a:rPr lang="es-ES_tradnl" dirty="0">
                <a:latin typeface="+mn-lt"/>
                <a:cs typeface="+mn-cs"/>
              </a:rPr>
              <a:t>El sexo cromosómico se determina en el momento de la fecundación. Una etapa en la que las gónadas tienen la misma apariencia morfológica, que es conocida como período o etapa indiferenciada. Pero en breve, la presencia de determinados genes condiciona diferencias evidentes, propias de las características gonadales de cada sexo. </a:t>
            </a:r>
            <a:endParaRPr lang="es-MX" dirty="0">
              <a:latin typeface="+mn-lt"/>
              <a:cs typeface="+mn-cs"/>
            </a:endParaRPr>
          </a:p>
        </p:txBody>
      </p:sp>
      <p:pic>
        <p:nvPicPr>
          <p:cNvPr id="35842" name="Picture 2" descr="C:\Users\Rodolfo\Documents\MEDICO CIRUJANO\MORFOLOGIA I\IMAGENES PA MORFO\eb-mal1[1].gif"/>
          <p:cNvPicPr>
            <a:picLocks noChangeAspect="1" noChangeArrowheads="1"/>
          </p:cNvPicPr>
          <p:nvPr/>
        </p:nvPicPr>
        <p:blipFill>
          <a:blip r:embed="rId2"/>
          <a:srcRect/>
          <a:stretch>
            <a:fillRect/>
          </a:stretch>
        </p:blipFill>
        <p:spPr bwMode="auto">
          <a:xfrm>
            <a:off x="1643063" y="2857500"/>
            <a:ext cx="5429250" cy="30718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1 CuadroTexto"/>
          <p:cNvSpPr txBox="1">
            <a:spLocks noChangeArrowheads="1"/>
          </p:cNvSpPr>
          <p:nvPr/>
        </p:nvSpPr>
        <p:spPr bwMode="auto">
          <a:xfrm>
            <a:off x="1000125" y="1143000"/>
            <a:ext cx="7286625" cy="3970338"/>
          </a:xfrm>
          <a:prstGeom prst="rect">
            <a:avLst/>
          </a:prstGeom>
          <a:noFill/>
          <a:ln w="9525">
            <a:noFill/>
            <a:miter lim="800000"/>
            <a:headEnd/>
            <a:tailEnd/>
          </a:ln>
        </p:spPr>
        <p:txBody>
          <a:bodyPr>
            <a:spAutoFit/>
          </a:bodyPr>
          <a:lstStyle/>
          <a:p>
            <a:r>
              <a:rPr lang="es-ES_tradnl">
                <a:latin typeface="Century Schoolbook"/>
              </a:rPr>
              <a:t>Numerosos son los genes encontrados que participan en la diferenciación sexual. En los humanos tiene gran importancia el gen determinante testicular, que está en relación con un gen que se encuentra en el brazo corto del cromosoma Y. Este gen es llamado SRY y codifica la proteína High Mobiliy Group Box. Se conoce que el SRY determina que en la cresta gonadal se forme el epitelio de células específicas del varón, las células de Sertoli. También induce a la gónada en formación y ella produce un factor quimiotáctico que atrae a las células mesonéfricas a la gónada, las cuales tienen la importancia de inducir al epitelio en la formación de las células de Sertoli. Sin la presencia de estas proteínas se desarrollará un ovario en vez de un testículo.</a:t>
            </a:r>
            <a:endParaRPr lang="es-MX">
              <a:latin typeface="Century Schoolbook"/>
            </a:endParaRPr>
          </a:p>
          <a:p>
            <a:endParaRPr lang="es-MX">
              <a:latin typeface="Century Schoolbook"/>
            </a:endParaRPr>
          </a:p>
          <a:p>
            <a:endParaRPr lang="es-MX">
              <a:latin typeface="Century Schoolbook"/>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1 CuadroTexto"/>
          <p:cNvSpPr txBox="1">
            <a:spLocks noChangeArrowheads="1"/>
          </p:cNvSpPr>
          <p:nvPr/>
        </p:nvSpPr>
        <p:spPr bwMode="auto">
          <a:xfrm>
            <a:off x="928688" y="928688"/>
            <a:ext cx="7286625" cy="3416300"/>
          </a:xfrm>
          <a:prstGeom prst="rect">
            <a:avLst/>
          </a:prstGeom>
          <a:noFill/>
          <a:ln w="9525">
            <a:noFill/>
            <a:miter lim="800000"/>
            <a:headEnd/>
            <a:tailEnd/>
          </a:ln>
        </p:spPr>
        <p:txBody>
          <a:bodyPr>
            <a:spAutoFit/>
          </a:bodyPr>
          <a:lstStyle/>
          <a:p>
            <a:r>
              <a:rPr lang="es-ES_tradnl">
                <a:latin typeface="Century Schoolbook"/>
              </a:rPr>
              <a:t>SOX9 es un gen autosómico que también participa en la diferenciación sexual. Codifica un factor de trascripción que es esencial para la formación testícular. SFl/Sfl, es un factor de trascripción que directa o indirectamente activado por el SRY es necesario para permitir la bipotencialidad de la gónada. La diferenciación tiene dos fases:</a:t>
            </a:r>
            <a:endParaRPr lang="es-MX">
              <a:latin typeface="Century Schoolbook"/>
            </a:endParaRPr>
          </a:p>
          <a:p>
            <a:endParaRPr lang="es-ES_tradnl">
              <a:latin typeface="Century Schoolbook"/>
            </a:endParaRPr>
          </a:p>
          <a:p>
            <a:r>
              <a:rPr lang="es-ES_tradnl">
                <a:latin typeface="Century Schoolbook"/>
              </a:rPr>
              <a:t>1. Formación de la gónada durante la organogénesis</a:t>
            </a:r>
            <a:endParaRPr lang="es-MX">
              <a:latin typeface="Century Schoolbook"/>
            </a:endParaRPr>
          </a:p>
          <a:p>
            <a:endParaRPr lang="es-ES_tradnl">
              <a:latin typeface="Century Schoolbook"/>
            </a:endParaRPr>
          </a:p>
          <a:p>
            <a:r>
              <a:rPr lang="es-ES_tradnl">
                <a:latin typeface="Century Schoolbook"/>
              </a:rPr>
              <a:t>2. Desarrollo femenino o masculino en respuesta a las hormonas secretadas por las gónadas durante la adolescencia y controladas por el eje Hipotálamo-Hipofisiario</a:t>
            </a:r>
            <a:endParaRPr lang="es-MX">
              <a:latin typeface="Century Schoolbook"/>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928688" y="714375"/>
            <a:ext cx="7286625" cy="4800600"/>
          </a:xfrm>
          <a:prstGeom prst="rect">
            <a:avLst/>
          </a:prstGeom>
          <a:noFill/>
        </p:spPr>
        <p:txBody>
          <a:bodyPr>
            <a:spAutoFit/>
          </a:bodyPr>
          <a:lstStyle/>
          <a:p>
            <a:pPr fontAlgn="auto">
              <a:spcBef>
                <a:spcPts val="0"/>
              </a:spcBef>
              <a:spcAft>
                <a:spcPts val="0"/>
              </a:spcAft>
              <a:defRPr/>
            </a:pPr>
            <a:r>
              <a:rPr lang="es-ES_tradnl" cap="small" dirty="0">
                <a:latin typeface="+mn-lt"/>
                <a:cs typeface="+mn-cs"/>
              </a:rPr>
              <a:t>tránsito de los gametos masculinos</a:t>
            </a:r>
            <a:endParaRPr lang="es-MX" dirty="0">
              <a:latin typeface="+mn-lt"/>
              <a:cs typeface="+mn-cs"/>
            </a:endParaRPr>
          </a:p>
          <a:p>
            <a:pPr algn="just" fontAlgn="auto">
              <a:spcBef>
                <a:spcPts val="0"/>
              </a:spcBef>
              <a:spcAft>
                <a:spcPts val="0"/>
              </a:spcAft>
              <a:defRPr/>
            </a:pPr>
            <a:r>
              <a:rPr lang="es-ES_tradnl" dirty="0">
                <a:latin typeface="+mn-lt"/>
                <a:cs typeface="+mn-cs"/>
              </a:rPr>
              <a:t>Antes de que ocurra la fecundación los gametos masculinos deben realizar un tránsito por las vías reproductoras masculinas, con lo cual terminan su ma­duración morfológica. Después de ser depositados en la vagina recorren un trayecto dentro del sistema reproductor femenino hasta que llegan al tercio externo de la tuba uterina donde ocurre la fecundación normalmente.</a:t>
            </a:r>
            <a:endParaRPr lang="es-MX" dirty="0">
              <a:latin typeface="+mn-lt"/>
              <a:cs typeface="+mn-cs"/>
            </a:endParaRPr>
          </a:p>
          <a:p>
            <a:pPr algn="just" fontAlgn="auto">
              <a:spcBef>
                <a:spcPts val="0"/>
              </a:spcBef>
              <a:spcAft>
                <a:spcPts val="0"/>
              </a:spcAft>
              <a:defRPr/>
            </a:pPr>
            <a:r>
              <a:rPr lang="es-ES_tradnl" dirty="0">
                <a:latin typeface="+mn-lt"/>
                <a:cs typeface="+mn-cs"/>
              </a:rPr>
              <a:t>En el tracto genital femenino debe ocurrir la capacitación, que se calcula que en humanos sea muy breve, lo cual es necesario para que los espermatozoides puedan fecundar al </a:t>
            </a:r>
            <a:r>
              <a:rPr lang="es-ES_tradnl" dirty="0" err="1">
                <a:latin typeface="+mn-lt"/>
                <a:cs typeface="+mn-cs"/>
              </a:rPr>
              <a:t>ovocito</a:t>
            </a:r>
            <a:r>
              <a:rPr lang="es-ES_tradnl" dirty="0">
                <a:latin typeface="+mn-lt"/>
                <a:cs typeface="+mn-cs"/>
              </a:rPr>
              <a:t>. Este proceso incluye la elimina­ción de la cubierta </a:t>
            </a:r>
            <a:r>
              <a:rPr lang="es-ES_tradnl" dirty="0" err="1">
                <a:latin typeface="+mn-lt"/>
                <a:cs typeface="+mn-cs"/>
              </a:rPr>
              <a:t>glicoprotéica</a:t>
            </a:r>
            <a:r>
              <a:rPr lang="es-ES_tradnl" dirty="0">
                <a:latin typeface="+mn-lt"/>
                <a:cs typeface="+mn-cs"/>
              </a:rPr>
              <a:t>, que rodea al </a:t>
            </a:r>
            <a:r>
              <a:rPr lang="es-ES_tradnl" dirty="0" err="1">
                <a:latin typeface="+mn-lt"/>
                <a:cs typeface="+mn-cs"/>
              </a:rPr>
              <a:t>plasmalema</a:t>
            </a:r>
            <a:r>
              <a:rPr lang="es-ES_tradnl" dirty="0">
                <a:latin typeface="+mn-lt"/>
                <a:cs typeface="+mn-cs"/>
              </a:rPr>
              <a:t> sobre el </a:t>
            </a:r>
            <a:r>
              <a:rPr lang="es-ES_tradnl" dirty="0" err="1">
                <a:latin typeface="+mn-lt"/>
                <a:cs typeface="+mn-cs"/>
              </a:rPr>
              <a:t>acrosoma</a:t>
            </a:r>
            <a:r>
              <a:rPr lang="es-ES_tradnl" dirty="0">
                <a:latin typeface="+mn-lt"/>
                <a:cs typeface="+mn-cs"/>
              </a:rPr>
              <a:t> y que el espermatozoide recibió durante su tránsito por el epidídimo, y del plasma espermático. Además, se reorganizan las moléculas de la membrana celular y el patrón de movilidad se modifica (</a:t>
            </a:r>
            <a:r>
              <a:rPr lang="es-ES_tradnl" dirty="0" err="1">
                <a:latin typeface="+mn-lt"/>
                <a:cs typeface="+mn-cs"/>
              </a:rPr>
              <a:t>hiperactivación</a:t>
            </a:r>
            <a:r>
              <a:rPr lang="es-ES_tradnl" dirty="0">
                <a:latin typeface="+mn-lt"/>
                <a:cs typeface="+mn-cs"/>
              </a:rPr>
              <a:t>), con golpes mucho más rápidos en la cola. Después de estos cambios que ocurren durante el tránsito, puede ocurrir la Fecundación.</a:t>
            </a:r>
            <a:endParaRPr lang="es-MX" dirty="0">
              <a:latin typeface="+mn-lt"/>
              <a:cs typeface="+mn-cs"/>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285875" y="1143000"/>
            <a:ext cx="6572250" cy="3140075"/>
          </a:xfrm>
          <a:prstGeom prst="rect">
            <a:avLst/>
          </a:prstGeom>
          <a:noFill/>
        </p:spPr>
        <p:txBody>
          <a:bodyPr>
            <a:spAutoFit/>
          </a:bodyPr>
          <a:lstStyle/>
          <a:p>
            <a:pPr algn="ctr" fontAlgn="auto">
              <a:spcBef>
                <a:spcPts val="0"/>
              </a:spcBef>
              <a:spcAft>
                <a:spcPts val="0"/>
              </a:spcAft>
              <a:defRPr/>
            </a:pPr>
            <a:r>
              <a:rPr lang="es-ES_tradnl" b="1" u="sng" cap="small" dirty="0">
                <a:latin typeface="+mn-lt"/>
                <a:cs typeface="+mn-cs"/>
              </a:rPr>
              <a:t>Fecundación</a:t>
            </a:r>
          </a:p>
          <a:p>
            <a:pPr algn="ctr" fontAlgn="auto">
              <a:spcBef>
                <a:spcPts val="0"/>
              </a:spcBef>
              <a:spcAft>
                <a:spcPts val="0"/>
              </a:spcAft>
              <a:defRPr/>
            </a:pPr>
            <a:endParaRPr lang="es-MX" b="1" u="sng" dirty="0">
              <a:latin typeface="+mn-lt"/>
              <a:cs typeface="+mn-cs"/>
            </a:endParaRPr>
          </a:p>
          <a:p>
            <a:pPr algn="just" fontAlgn="auto">
              <a:spcBef>
                <a:spcPts val="0"/>
              </a:spcBef>
              <a:spcAft>
                <a:spcPts val="0"/>
              </a:spcAft>
              <a:defRPr/>
            </a:pPr>
            <a:r>
              <a:rPr lang="es-ES_tradnl" dirty="0">
                <a:latin typeface="+mn-lt"/>
                <a:cs typeface="+mn-cs"/>
              </a:rPr>
              <a:t>   El proceso de la Fecundación permite la auto perpetuación de la especie. La fecundación puede ocurrir ya en la pubertad, cuando existe la madurez de los sistema</a:t>
            </a:r>
            <a:endParaRPr lang="es-MX" dirty="0">
              <a:latin typeface="+mn-lt"/>
              <a:cs typeface="+mn-cs"/>
            </a:endParaRPr>
          </a:p>
          <a:p>
            <a:pPr algn="just" fontAlgn="auto">
              <a:spcBef>
                <a:spcPts val="0"/>
              </a:spcBef>
              <a:spcAft>
                <a:spcPts val="0"/>
              </a:spcAft>
              <a:defRPr/>
            </a:pPr>
            <a:r>
              <a:rPr lang="es-ES_tradnl" dirty="0">
                <a:latin typeface="+mn-lt"/>
                <a:cs typeface="+mn-cs"/>
              </a:rPr>
              <a:t>Endocrino, Nervioso y Reproductor. Es entonces que comienza el desarrollo del individuo, desde el cigoto, pasando por la etapa Pre-embrionaria o primera semana del desarrollo prenatal o intrauterino. Este proceso ocurre en la Ampolla de la Trompa uterina.</a:t>
            </a:r>
            <a:endParaRPr lang="es-MX" dirty="0">
              <a:latin typeface="+mn-lt"/>
              <a:cs typeface="+mn-cs"/>
            </a:endParaRPr>
          </a:p>
          <a:p>
            <a:pPr algn="just" fontAlgn="auto">
              <a:spcBef>
                <a:spcPts val="0"/>
              </a:spcBef>
              <a:spcAft>
                <a:spcPts val="0"/>
              </a:spcAft>
              <a:defRPr/>
            </a:pPr>
            <a:r>
              <a:rPr lang="es-MX" dirty="0">
                <a:latin typeface="+mn-lt"/>
                <a:cs typeface="+mn-cs"/>
              </a:rPr>
              <a:t> </a:t>
            </a:r>
            <a:endParaRPr lang="es-MX" dirty="0">
              <a:latin typeface="+mn-lt"/>
              <a:cs typeface="+mn-cs"/>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1 CuadroTexto"/>
          <p:cNvSpPr txBox="1">
            <a:spLocks noChangeArrowheads="1"/>
          </p:cNvSpPr>
          <p:nvPr/>
        </p:nvSpPr>
        <p:spPr bwMode="auto">
          <a:xfrm>
            <a:off x="1357313" y="1500188"/>
            <a:ext cx="6643687" cy="4246562"/>
          </a:xfrm>
          <a:prstGeom prst="rect">
            <a:avLst/>
          </a:prstGeom>
          <a:noFill/>
          <a:ln w="9525">
            <a:noFill/>
            <a:miter lim="800000"/>
            <a:headEnd/>
            <a:tailEnd/>
          </a:ln>
        </p:spPr>
        <p:txBody>
          <a:bodyPr>
            <a:spAutoFit/>
          </a:bodyPr>
          <a:lstStyle/>
          <a:p>
            <a:r>
              <a:rPr lang="es-ES_tradnl">
                <a:latin typeface="Century Schoolbook"/>
              </a:rPr>
              <a:t>La fecundación tiene varias fases las cuales son:</a:t>
            </a:r>
          </a:p>
          <a:p>
            <a:pPr>
              <a:buFont typeface="Arial" charset="0"/>
              <a:buChar char="•"/>
            </a:pPr>
            <a:endParaRPr lang="es-ES_tradnl">
              <a:latin typeface="Century Schoolbook"/>
            </a:endParaRPr>
          </a:p>
          <a:p>
            <a:pPr>
              <a:buFont typeface="Arial" charset="0"/>
              <a:buChar char="•"/>
            </a:pPr>
            <a:r>
              <a:rPr lang="es-ES_tradnl">
                <a:latin typeface="Century Schoolbook"/>
              </a:rPr>
              <a:t>Penetración de la corona radiada</a:t>
            </a:r>
          </a:p>
          <a:p>
            <a:pPr>
              <a:buFont typeface="Arial" charset="0"/>
              <a:buChar char="•"/>
            </a:pPr>
            <a:r>
              <a:rPr lang="es-ES_tradnl">
                <a:latin typeface="Century Schoolbook"/>
              </a:rPr>
              <a:t>Penetración de la zona pelúcida</a:t>
            </a:r>
          </a:p>
          <a:p>
            <a:pPr>
              <a:buFont typeface="Arial" charset="0"/>
              <a:buChar char="•"/>
            </a:pPr>
            <a:r>
              <a:rPr lang="es-ES_tradnl">
                <a:latin typeface="Century Schoolbook"/>
              </a:rPr>
              <a:t>Fusión de las membranas celulares del ovocito y del espermatozoide</a:t>
            </a:r>
          </a:p>
          <a:p>
            <a:pPr lvl="2">
              <a:buFont typeface="Wingdings" pitchFamily="2" charset="2"/>
              <a:buChar char="v"/>
            </a:pPr>
            <a:r>
              <a:rPr lang="es-ES_tradnl">
                <a:latin typeface="Century Schoolbook"/>
              </a:rPr>
              <a:t>  Reanudación de la Meiosis </a:t>
            </a:r>
            <a:r>
              <a:rPr lang="es-MX">
                <a:latin typeface="Century Schoolbook"/>
              </a:rPr>
              <a:t>II</a:t>
            </a:r>
          </a:p>
          <a:p>
            <a:pPr lvl="2">
              <a:buFont typeface="Wingdings" pitchFamily="2" charset="2"/>
              <a:buChar char="v"/>
            </a:pPr>
            <a:r>
              <a:rPr lang="es-MX">
                <a:latin typeface="Century Schoolbook"/>
              </a:rPr>
              <a:t>  </a:t>
            </a:r>
            <a:r>
              <a:rPr lang="es-ES_tradnl">
                <a:latin typeface="Century Schoolbook"/>
              </a:rPr>
              <a:t>Reacciones corticales y de zona</a:t>
            </a:r>
          </a:p>
          <a:p>
            <a:pPr lvl="2">
              <a:buFont typeface="Wingdings" pitchFamily="2" charset="2"/>
              <a:buChar char="v"/>
            </a:pPr>
            <a:r>
              <a:rPr lang="es-ES_tradnl">
                <a:latin typeface="Century Schoolbook"/>
              </a:rPr>
              <a:t>  Activación metabólica del huevo</a:t>
            </a:r>
            <a:endParaRPr lang="es-MX">
              <a:latin typeface="Century Schoolbook"/>
            </a:endParaRPr>
          </a:p>
          <a:p>
            <a:pPr lvl="2">
              <a:buFont typeface="Wingdings" pitchFamily="2" charset="2"/>
              <a:buChar char="v"/>
            </a:pPr>
            <a:endParaRPr lang="es-MX">
              <a:latin typeface="Century Schoolbook"/>
            </a:endParaRPr>
          </a:p>
          <a:p>
            <a:r>
              <a:rPr lang="es-ES_tradnl">
                <a:latin typeface="Century Schoolbook"/>
              </a:rPr>
              <a:t>Los resultados o consecuencias de la Fecundación son: Restablecimiento del número diploide de cromosomas, determinación del sexo genético, inicia­ción de la segmentación o clivaje</a:t>
            </a:r>
            <a:endParaRPr lang="es-MX">
              <a:latin typeface="Century Schoolbook"/>
            </a:endParaRPr>
          </a:p>
          <a:p>
            <a:pPr>
              <a:buFont typeface="Wingdings" pitchFamily="2" charset="2"/>
              <a:buChar char="v"/>
            </a:pPr>
            <a:endParaRPr lang="es-MX">
              <a:latin typeface="Century Schoolbook"/>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985" name="Picture 2" descr="C:\Users\Rodolfo\Documents\MEDICO CIRUJANO\MORFOLOGIA I\IMAGENES PA MORFO\image004[1].jpg"/>
          <p:cNvPicPr>
            <a:picLocks noChangeAspect="1" noChangeArrowheads="1"/>
          </p:cNvPicPr>
          <p:nvPr/>
        </p:nvPicPr>
        <p:blipFill>
          <a:blip r:embed="rId2"/>
          <a:srcRect/>
          <a:stretch>
            <a:fillRect/>
          </a:stretch>
        </p:blipFill>
        <p:spPr bwMode="auto">
          <a:xfrm>
            <a:off x="1071563" y="714375"/>
            <a:ext cx="7215187" cy="49291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4 CuadroTexto"/>
          <p:cNvSpPr txBox="1">
            <a:spLocks noChangeArrowheads="1"/>
          </p:cNvSpPr>
          <p:nvPr/>
        </p:nvSpPr>
        <p:spPr bwMode="auto">
          <a:xfrm>
            <a:off x="2286000" y="1071563"/>
            <a:ext cx="4286250" cy="954087"/>
          </a:xfrm>
          <a:prstGeom prst="rect">
            <a:avLst/>
          </a:prstGeom>
          <a:noFill/>
          <a:ln w="9525">
            <a:noFill/>
            <a:miter lim="800000"/>
            <a:headEnd/>
            <a:tailEnd/>
          </a:ln>
        </p:spPr>
        <p:txBody>
          <a:bodyPr anchor="ctr">
            <a:spAutoFit/>
          </a:bodyPr>
          <a:lstStyle/>
          <a:p>
            <a:pPr algn="ctr"/>
            <a:r>
              <a:rPr lang="es-MX" sz="2000">
                <a:latin typeface="Century Schoolbook"/>
              </a:rPr>
              <a:t>OVOGENESIS</a:t>
            </a:r>
            <a:r>
              <a:rPr lang="es-MX" sz="2000">
                <a:latin typeface="Comic Sans MS" pitchFamily="66" charset="0"/>
              </a:rPr>
              <a:t>                                  </a:t>
            </a:r>
          </a:p>
          <a:p>
            <a:pPr algn="ctr"/>
            <a:endParaRPr lang="es-MX">
              <a:latin typeface="Century Schoolbook"/>
            </a:endParaRPr>
          </a:p>
          <a:p>
            <a:pPr algn="ctr"/>
            <a:endParaRPr lang="es-MX">
              <a:latin typeface="Century Schoolbook"/>
            </a:endParaRPr>
          </a:p>
        </p:txBody>
      </p:sp>
      <p:sp>
        <p:nvSpPr>
          <p:cNvPr id="15362" name="6 CuadroTexto"/>
          <p:cNvSpPr txBox="1">
            <a:spLocks noChangeArrowheads="1"/>
          </p:cNvSpPr>
          <p:nvPr/>
        </p:nvSpPr>
        <p:spPr bwMode="auto">
          <a:xfrm>
            <a:off x="2009775" y="1581150"/>
            <a:ext cx="5991225" cy="369888"/>
          </a:xfrm>
          <a:prstGeom prst="rect">
            <a:avLst/>
          </a:prstGeom>
          <a:noFill/>
          <a:ln w="9525">
            <a:noFill/>
            <a:miter lim="800000"/>
            <a:headEnd/>
            <a:tailEnd/>
          </a:ln>
        </p:spPr>
        <p:txBody>
          <a:bodyPr>
            <a:spAutoFit/>
          </a:bodyPr>
          <a:lstStyle/>
          <a:p>
            <a:r>
              <a:rPr lang="es-MX">
                <a:latin typeface="Century Schoolbook"/>
              </a:rPr>
              <a:t>   </a:t>
            </a:r>
          </a:p>
        </p:txBody>
      </p:sp>
      <p:sp>
        <p:nvSpPr>
          <p:cNvPr id="2050" name="Rectangle 2"/>
          <p:cNvSpPr>
            <a:spLocks noChangeArrowheads="1"/>
          </p:cNvSpPr>
          <p:nvPr/>
        </p:nvSpPr>
        <p:spPr bwMode="auto">
          <a:xfrm>
            <a:off x="928688" y="2000250"/>
            <a:ext cx="7572375" cy="2308225"/>
          </a:xfrm>
          <a:prstGeom prst="rect">
            <a:avLst/>
          </a:prstGeom>
          <a:noFill/>
          <a:ln w="9525">
            <a:noFill/>
            <a:miter lim="800000"/>
            <a:headEnd/>
            <a:tailEnd/>
          </a:ln>
          <a:effectLst/>
        </p:spPr>
        <p:txBody>
          <a:bodyPr anchor="ctr">
            <a:spAutoFit/>
          </a:bodyPr>
          <a:lstStyle/>
          <a:p>
            <a:pPr indent="173038" algn="just">
              <a:defRPr/>
            </a:pPr>
            <a:r>
              <a:rPr lang="es-PE" dirty="0">
                <a:latin typeface="+mn-lt"/>
                <a:ea typeface="Times New Roman" pitchFamily="18" charset="0"/>
                <a:cs typeface="Arial" pitchFamily="34" charset="0"/>
              </a:rPr>
              <a:t>Las células sexuales femeninas se originan de las Células Germinativas Primordiales (CGP), que son producidas por el </a:t>
            </a:r>
            <a:r>
              <a:rPr lang="es-PE" dirty="0" err="1">
                <a:latin typeface="+mn-lt"/>
                <a:ea typeface="Times New Roman" pitchFamily="18" charset="0"/>
                <a:cs typeface="Arial" pitchFamily="34" charset="0"/>
              </a:rPr>
              <a:t>Epiblasto</a:t>
            </a:r>
            <a:r>
              <a:rPr lang="es-PE" dirty="0">
                <a:latin typeface="+mn-lt"/>
                <a:ea typeface="Times New Roman" pitchFamily="18" charset="0"/>
                <a:cs typeface="Arial" pitchFamily="34" charset="0"/>
              </a:rPr>
              <a:t> en la 2da. Semana del desarrollo. En la 3ra semana se mueven a la pared del saco vitelino, en la 4ta. Semana comienzan la migración hacia las gónadas y en la 5ta. Semana llegan a las gónadas donde se forman las células sexuales femeninas u </a:t>
            </a:r>
            <a:r>
              <a:rPr lang="es-PE" dirty="0" err="1">
                <a:latin typeface="+mn-lt"/>
                <a:ea typeface="Times New Roman" pitchFamily="18" charset="0"/>
                <a:cs typeface="Arial" pitchFamily="34" charset="0"/>
              </a:rPr>
              <a:t>ovocitos</a:t>
            </a:r>
            <a:r>
              <a:rPr lang="es-PE" dirty="0">
                <a:latin typeface="+mn-lt"/>
                <a:ea typeface="Times New Roman" pitchFamily="18" charset="0"/>
                <a:cs typeface="Arial" pitchFamily="34" charset="0"/>
              </a:rPr>
              <a:t>. La gónada femenina es el ovario y el proceso de formación de las células sexuales femeninas u </a:t>
            </a:r>
            <a:r>
              <a:rPr lang="es-PE" dirty="0" err="1">
                <a:latin typeface="+mn-lt"/>
                <a:ea typeface="Times New Roman" pitchFamily="18" charset="0"/>
                <a:cs typeface="Arial" pitchFamily="34" charset="0"/>
              </a:rPr>
              <a:t>ovocitos</a:t>
            </a:r>
            <a:r>
              <a:rPr lang="es-PE" dirty="0">
                <a:latin typeface="+mn-lt"/>
                <a:ea typeface="Times New Roman" pitchFamily="18" charset="0"/>
                <a:cs typeface="Arial" pitchFamily="34" charset="0"/>
              </a:rPr>
              <a:t> recibe el nombre de Ovogénesis.</a:t>
            </a:r>
            <a:endParaRPr lang="es-MX" dirty="0">
              <a:latin typeface="+mn-lt"/>
              <a:cs typeface="Arial" pitchFamily="34" charset="0"/>
            </a:endParaRPr>
          </a:p>
          <a:p>
            <a:pPr indent="176213" algn="ctr" eaLnBrk="0" hangingPunct="0">
              <a:defRPr/>
            </a:pPr>
            <a:endParaRPr lang="es-PE" dirty="0">
              <a:latin typeface="Comic Sans MS" pitchFamily="66" charset="0"/>
              <a:ea typeface="Times New Roman" pitchFamily="18" charset="0"/>
              <a:cs typeface="Arial" pitchFamily="34"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2 CuadroTexto"/>
          <p:cNvSpPr txBox="1">
            <a:spLocks noChangeArrowheads="1"/>
          </p:cNvSpPr>
          <p:nvPr/>
        </p:nvSpPr>
        <p:spPr bwMode="auto">
          <a:xfrm>
            <a:off x="1143000" y="714375"/>
            <a:ext cx="6858000" cy="5232400"/>
          </a:xfrm>
          <a:prstGeom prst="rect">
            <a:avLst/>
          </a:prstGeom>
          <a:noFill/>
          <a:ln w="9525">
            <a:noFill/>
            <a:miter lim="800000"/>
            <a:headEnd/>
            <a:tailEnd/>
          </a:ln>
        </p:spPr>
        <p:txBody>
          <a:bodyPr>
            <a:spAutoFit/>
          </a:bodyPr>
          <a:lstStyle/>
          <a:p>
            <a:pPr algn="ctr"/>
            <a:r>
              <a:rPr lang="es-MX">
                <a:latin typeface="Century Schoolbook"/>
              </a:rPr>
              <a:t>VINCULACION CON LA PRACTICA MEDICA</a:t>
            </a:r>
          </a:p>
          <a:p>
            <a:pPr algn="ctr"/>
            <a:endParaRPr lang="es-MX">
              <a:latin typeface="Century Schoolbook"/>
            </a:endParaRPr>
          </a:p>
          <a:p>
            <a:endParaRPr lang="es-MX" b="1" i="1">
              <a:latin typeface="Century Schoolbook"/>
            </a:endParaRPr>
          </a:p>
          <a:p>
            <a:r>
              <a:rPr lang="es-MX" b="1" i="1">
                <a:latin typeface="Century Schoolbook"/>
              </a:rPr>
              <a:t>Diferentes problemas de la reproducción:</a:t>
            </a:r>
          </a:p>
          <a:p>
            <a:pPr>
              <a:buFont typeface="Arial" charset="0"/>
              <a:buChar char="•"/>
            </a:pPr>
            <a:r>
              <a:rPr lang="es-ES_tradnl">
                <a:latin typeface="Century Schoolbook"/>
              </a:rPr>
              <a:t>Infertilidad y Esterilidad:</a:t>
            </a:r>
          </a:p>
          <a:p>
            <a:pPr>
              <a:buFont typeface="Arial" charset="0"/>
              <a:buChar char="•"/>
            </a:pPr>
            <a:endParaRPr lang="es-ES_tradnl">
              <a:latin typeface="Century Schoolbook"/>
            </a:endParaRPr>
          </a:p>
          <a:p>
            <a:pPr>
              <a:buFont typeface="Arial" charset="0"/>
              <a:buChar char="•"/>
            </a:pPr>
            <a:r>
              <a:rPr lang="es-ES_tradnl">
                <a:latin typeface="Century Schoolbook"/>
              </a:rPr>
              <a:t>Planificación Familiar y Anticoncepción:</a:t>
            </a:r>
          </a:p>
          <a:p>
            <a:pPr>
              <a:buFont typeface="Arial" charset="0"/>
              <a:buChar char="•"/>
            </a:pPr>
            <a:endParaRPr lang="es-ES_tradnl">
              <a:latin typeface="Century Schoolbook"/>
            </a:endParaRPr>
          </a:p>
          <a:p>
            <a:pPr>
              <a:buFont typeface="Arial" charset="0"/>
              <a:buChar char="•"/>
            </a:pPr>
            <a:r>
              <a:rPr lang="es-ES_tradnl">
                <a:latin typeface="Century Schoolbook"/>
              </a:rPr>
              <a:t>Técnicas de Reproducción asistida:</a:t>
            </a:r>
          </a:p>
          <a:p>
            <a:pPr lvl="2">
              <a:buFont typeface="Courier New" pitchFamily="49" charset="0"/>
              <a:buChar char="o"/>
            </a:pPr>
            <a:r>
              <a:rPr lang="es-ES_tradnl" sz="1600">
                <a:latin typeface="Century Schoolbook"/>
              </a:rPr>
              <a:t>Fecundación in vitro y Transferencia de embriones</a:t>
            </a:r>
          </a:p>
          <a:p>
            <a:pPr lvl="2">
              <a:buFont typeface="Courier New" pitchFamily="49" charset="0"/>
              <a:buChar char="o"/>
            </a:pPr>
            <a:r>
              <a:rPr lang="es-ES_tradnl" sz="1600">
                <a:latin typeface="Century Schoolbook"/>
              </a:rPr>
              <a:t>Transferencia intrauterina de gametos (GIFT) </a:t>
            </a:r>
          </a:p>
          <a:p>
            <a:pPr lvl="2">
              <a:buFont typeface="Courier New" pitchFamily="49" charset="0"/>
              <a:buChar char="o"/>
            </a:pPr>
            <a:r>
              <a:rPr lang="es-ES_tradnl" sz="1600">
                <a:latin typeface="Century Schoolbook"/>
              </a:rPr>
              <a:t>Transferencia intratubárica del cigoto (ZIFT</a:t>
            </a:r>
          </a:p>
          <a:p>
            <a:pPr lvl="2">
              <a:buFont typeface="Courier New" pitchFamily="49" charset="0"/>
              <a:buChar char="o"/>
            </a:pPr>
            <a:r>
              <a:rPr lang="es-ES_tradnl" sz="1600">
                <a:latin typeface="Century Schoolbook"/>
              </a:rPr>
              <a:t>Maternidad subrogada. </a:t>
            </a:r>
          </a:p>
          <a:p>
            <a:endParaRPr lang="es-MX">
              <a:latin typeface="Century Schoolbook"/>
            </a:endParaRPr>
          </a:p>
          <a:p>
            <a:endParaRPr lang="es-ES_tradnl">
              <a:latin typeface="Century Schoolbook"/>
            </a:endParaRPr>
          </a:p>
          <a:p>
            <a:endParaRPr lang="es-ES_tradnl">
              <a:latin typeface="Century Schoolbook"/>
            </a:endParaRPr>
          </a:p>
          <a:p>
            <a:endParaRPr lang="es-MX" b="1" i="1">
              <a:latin typeface="Century Schoolbook"/>
            </a:endParaRPr>
          </a:p>
          <a:p>
            <a:endParaRPr lang="es-MX" b="1" i="1">
              <a:latin typeface="Century Schoolbook"/>
            </a:endParaRPr>
          </a:p>
          <a:p>
            <a:endParaRPr lang="es-MX">
              <a:latin typeface="Century Schoolbook"/>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1 CuadroTexto"/>
          <p:cNvSpPr txBox="1">
            <a:spLocks noChangeArrowheads="1"/>
          </p:cNvSpPr>
          <p:nvPr/>
        </p:nvSpPr>
        <p:spPr bwMode="auto">
          <a:xfrm>
            <a:off x="928688" y="1357313"/>
            <a:ext cx="7215187" cy="3692525"/>
          </a:xfrm>
          <a:prstGeom prst="rect">
            <a:avLst/>
          </a:prstGeom>
          <a:noFill/>
          <a:ln w="9525">
            <a:noFill/>
            <a:miter lim="800000"/>
            <a:headEnd/>
            <a:tailEnd/>
          </a:ln>
        </p:spPr>
        <p:txBody>
          <a:bodyPr>
            <a:spAutoFit/>
          </a:bodyPr>
          <a:lstStyle/>
          <a:p>
            <a:pPr indent="176213" algn="just" eaLnBrk="0" hangingPunct="0"/>
            <a:r>
              <a:rPr lang="es-PE">
                <a:latin typeface="Century Schoolbook"/>
                <a:cs typeface="Times New Roman" pitchFamily="18" charset="0"/>
              </a:rPr>
              <a:t>En el ovario las CGP se diferencian en Ovogonias.</a:t>
            </a:r>
          </a:p>
          <a:p>
            <a:pPr indent="176213" algn="ctr" eaLnBrk="0" hangingPunct="0"/>
            <a:endParaRPr lang="es-PE">
              <a:latin typeface="Century Schoolbook"/>
              <a:cs typeface="Times New Roman" pitchFamily="18" charset="0"/>
            </a:endParaRPr>
          </a:p>
          <a:p>
            <a:pPr indent="176213" algn="ctr" eaLnBrk="0" hangingPunct="0">
              <a:buFont typeface="Arial" charset="0"/>
              <a:buChar char="•"/>
            </a:pPr>
            <a:r>
              <a:rPr lang="es-PE">
                <a:latin typeface="Century Schoolbook"/>
                <a:cs typeface="Times New Roman" pitchFamily="18" charset="0"/>
              </a:rPr>
              <a:t>Fase de proliferación</a:t>
            </a:r>
          </a:p>
          <a:p>
            <a:pPr indent="176213" algn="ctr" eaLnBrk="0" hangingPunct="0">
              <a:buFont typeface="Arial" charset="0"/>
              <a:buChar char="•"/>
            </a:pPr>
            <a:endParaRPr lang="es-PE">
              <a:latin typeface="Century Schoolbook"/>
              <a:cs typeface="Times New Roman" pitchFamily="18" charset="0"/>
            </a:endParaRPr>
          </a:p>
          <a:p>
            <a:pPr indent="176213" algn="ctr" eaLnBrk="0" hangingPunct="0">
              <a:buFont typeface="Arial" charset="0"/>
              <a:buChar char="•"/>
            </a:pPr>
            <a:endParaRPr lang="es-PE">
              <a:latin typeface="Century Schoolbook"/>
              <a:cs typeface="Times New Roman" pitchFamily="18" charset="0"/>
            </a:endParaRPr>
          </a:p>
          <a:p>
            <a:pPr indent="176213" algn="ctr" eaLnBrk="0" hangingPunct="0">
              <a:buFont typeface="Arial" charset="0"/>
              <a:buChar char="•"/>
            </a:pPr>
            <a:r>
              <a:rPr lang="es-PE">
                <a:latin typeface="Century Schoolbook"/>
                <a:cs typeface="Times New Roman" pitchFamily="18" charset="0"/>
              </a:rPr>
              <a:t>Fase de crecimiento</a:t>
            </a:r>
          </a:p>
          <a:p>
            <a:pPr indent="176213" algn="ctr" eaLnBrk="0" hangingPunct="0">
              <a:buFont typeface="Arial" charset="0"/>
              <a:buChar char="•"/>
            </a:pPr>
            <a:endParaRPr lang="es-PE">
              <a:latin typeface="Century Schoolbook"/>
              <a:cs typeface="Times New Roman" pitchFamily="18" charset="0"/>
            </a:endParaRPr>
          </a:p>
          <a:p>
            <a:pPr indent="176213" algn="ctr" eaLnBrk="0" hangingPunct="0">
              <a:buFont typeface="Arial" charset="0"/>
              <a:buChar char="•"/>
            </a:pPr>
            <a:endParaRPr lang="es-PE">
              <a:latin typeface="Century Schoolbook"/>
              <a:cs typeface="Times New Roman" pitchFamily="18" charset="0"/>
            </a:endParaRPr>
          </a:p>
          <a:p>
            <a:pPr indent="176213" algn="ctr" eaLnBrk="0" hangingPunct="0">
              <a:buFont typeface="Arial" charset="0"/>
              <a:buChar char="•"/>
            </a:pPr>
            <a:r>
              <a:rPr lang="es-PE">
                <a:latin typeface="Century Schoolbook"/>
                <a:cs typeface="Times New Roman" pitchFamily="18" charset="0"/>
              </a:rPr>
              <a:t>Fase de maduración</a:t>
            </a:r>
            <a:endParaRPr lang="es-MX">
              <a:latin typeface="Century Schoolbook"/>
            </a:endParaRPr>
          </a:p>
          <a:p>
            <a:pPr indent="176213" algn="ctr" eaLnBrk="0" hangingPunct="0">
              <a:buFont typeface="Arial" charset="0"/>
              <a:buChar char="•"/>
            </a:pPr>
            <a:endParaRPr lang="es-MX">
              <a:latin typeface="Century Schoolbook"/>
              <a:cs typeface="Times New Roman" pitchFamily="18" charset="0"/>
            </a:endParaRPr>
          </a:p>
          <a:p>
            <a:pPr indent="176213" algn="just" eaLnBrk="0" hangingPunct="0">
              <a:buFont typeface="Arial" charset="0"/>
              <a:buChar char="•"/>
            </a:pPr>
            <a:endParaRPr lang="es-MX">
              <a:latin typeface="Century Schoolbook"/>
              <a:cs typeface="Times New Roman" pitchFamily="18" charset="0"/>
            </a:endParaRPr>
          </a:p>
          <a:p>
            <a:pPr indent="176213" algn="just" eaLnBrk="0" hangingPunct="0"/>
            <a:r>
              <a:rPr lang="es-PE">
                <a:latin typeface="Century Schoolbook"/>
              </a:rPr>
              <a:t>Hacia el 5to. mes del desarrollo prenatal las CGP alcanzan el número máximo, alrededor de 7 000 000.</a:t>
            </a:r>
            <a:endParaRPr lang="es-PE">
              <a:latin typeface="Century Schoolbook"/>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1 CuadroTexto"/>
          <p:cNvSpPr txBox="1">
            <a:spLocks noChangeArrowheads="1"/>
          </p:cNvSpPr>
          <p:nvPr/>
        </p:nvSpPr>
        <p:spPr bwMode="auto">
          <a:xfrm>
            <a:off x="857250" y="1928813"/>
            <a:ext cx="7500938" cy="2862262"/>
          </a:xfrm>
          <a:prstGeom prst="rect">
            <a:avLst/>
          </a:prstGeom>
          <a:noFill/>
          <a:ln w="9525">
            <a:noFill/>
            <a:miter lim="800000"/>
            <a:headEnd/>
            <a:tailEnd/>
          </a:ln>
        </p:spPr>
        <p:txBody>
          <a:bodyPr>
            <a:spAutoFit/>
          </a:bodyPr>
          <a:lstStyle/>
          <a:p>
            <a:r>
              <a:rPr lang="es-PE">
                <a:latin typeface="Century Schoolbook"/>
              </a:rPr>
              <a:t>La existen tres tipos de folículos de acuerdo a su grado de madurez:</a:t>
            </a:r>
          </a:p>
          <a:p>
            <a:r>
              <a:rPr lang="es-PE">
                <a:latin typeface="Century Schoolbook"/>
              </a:rPr>
              <a:t>Primordial o primario, Secundario, Terciario o foliculo vesicular o de Graaf.</a:t>
            </a:r>
          </a:p>
          <a:p>
            <a:r>
              <a:rPr lang="es-PE">
                <a:latin typeface="Century Schoolbook"/>
              </a:rPr>
              <a:t>En el nacimiento los folículos que se encuentran en el ovario  son los primordiales y la ovogénesis se detiene en la profase de meiosis I.</a:t>
            </a:r>
          </a:p>
          <a:p>
            <a:r>
              <a:rPr lang="es-PE">
                <a:latin typeface="Century Schoolbook"/>
              </a:rPr>
              <a:t>Comienza el periodo de Diploteno o dictioteno ( etapa de reposo) </a:t>
            </a:r>
          </a:p>
          <a:p>
            <a:r>
              <a:rPr lang="es-PE">
                <a:latin typeface="Century Schoolbook"/>
              </a:rPr>
              <a:t>Esta etapa de reposo dura hasta la pubertad en esta etapa existen alrededor de 400,000 ovocitos y solo aproximadamente solo 500 llegan a ser ovulados.</a:t>
            </a:r>
          </a:p>
          <a:p>
            <a:r>
              <a:rPr lang="es-PE">
                <a:latin typeface="Comic Sans MS" pitchFamily="66" charset="0"/>
              </a:rPr>
              <a:t> </a:t>
            </a:r>
            <a:endParaRPr lang="es-MX">
              <a:latin typeface="Comic Sans MS" pitchFamily="66"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1 CuadroTexto"/>
          <p:cNvSpPr txBox="1">
            <a:spLocks noChangeArrowheads="1"/>
          </p:cNvSpPr>
          <p:nvPr/>
        </p:nvSpPr>
        <p:spPr bwMode="auto">
          <a:xfrm>
            <a:off x="928688" y="1643063"/>
            <a:ext cx="7143750" cy="3140075"/>
          </a:xfrm>
          <a:prstGeom prst="rect">
            <a:avLst/>
          </a:prstGeom>
          <a:noFill/>
          <a:ln w="9525">
            <a:noFill/>
            <a:miter lim="800000"/>
            <a:headEnd/>
            <a:tailEnd/>
          </a:ln>
        </p:spPr>
        <p:txBody>
          <a:bodyPr>
            <a:spAutoFit/>
          </a:bodyPr>
          <a:lstStyle/>
          <a:p>
            <a:pPr algn="just"/>
            <a:r>
              <a:rPr lang="es-PE">
                <a:latin typeface="Century Schoolbook"/>
              </a:rPr>
              <a:t>      En la pubertad cada mes varios folículos primordiales comienzan a madurar, pero sólo uno alcanza la madurez total, convirtiéndose en folículo primario. En este la membrana plasmática del ovocito y la granulosa se encuentra una capa de glicoproteínas denominada zona pelucida. Este folículo primario da lugar al folículo secundario y luego al terciario que reanuda la meiosis I, al final de la cual se obtiene  una célula con abundante citoplasma, el ovocito secundario y una célula pequeña llamada primer corpúsculo polar. Antes de terminar la segunda meiosis en la metafase de la meiosis II, el ovocito secundario es ovulado y si no es fecundado se degenera en aproximadamente 24 horas.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1 CuadroTexto"/>
          <p:cNvSpPr txBox="1">
            <a:spLocks noChangeArrowheads="1"/>
          </p:cNvSpPr>
          <p:nvPr/>
        </p:nvSpPr>
        <p:spPr bwMode="auto">
          <a:xfrm>
            <a:off x="1214438" y="642938"/>
            <a:ext cx="6858000" cy="5632450"/>
          </a:xfrm>
          <a:prstGeom prst="rect">
            <a:avLst/>
          </a:prstGeom>
          <a:noFill/>
          <a:ln w="9525">
            <a:noFill/>
            <a:miter lim="800000"/>
            <a:headEnd/>
            <a:tailEnd/>
          </a:ln>
        </p:spPr>
        <p:txBody>
          <a:bodyPr>
            <a:spAutoFit/>
          </a:bodyPr>
          <a:lstStyle/>
          <a:p>
            <a:pPr algn="just"/>
            <a:r>
              <a:rPr lang="es-MX">
                <a:latin typeface="Century Schoolbook"/>
              </a:rPr>
              <a:t>      Si el ovocito ovulado es fecundado termina la segunda meiosis ,Concluida la segunda meiosis II se obtiene una célula grande con abundante citoplasma, viable, tres corpúsculos polares pequeños  y con poco citoplasma que normalmente se degeneran.</a:t>
            </a:r>
            <a:r>
              <a:rPr lang="es-PE">
                <a:latin typeface="Century Schoolbook"/>
              </a:rPr>
              <a:t> Simultáneamente con estos cambios morfológicos durante la meiosis ocurren los cromosómicos. El ovocito primario tiene 46 cromosomas por lo que es una célula diploide (2n). Cuando comienza el proceso de maduración, que duplicaba su ADN, tiene 46 cromosomas dobles, cuando termina la primera división tiene 23 dobles y sólo cuando termina la segunda división cuenta con un juego haploide de cromosomas, sólo 23. De éstos últimos 22 son autosomas y uno sexual X (22 + X).</a:t>
            </a:r>
          </a:p>
          <a:p>
            <a:pPr algn="just"/>
            <a:r>
              <a:rPr lang="es-MX">
                <a:latin typeface="Century Schoolbook"/>
              </a:rPr>
              <a:t> La ovogénesis se detiene en una etapa avanzada de la vida mujer producto de la depresión hormonal, no es un proceso continuo, el ciclo reproductor femenino solo se extiende hasta los 47 a52 años de vida.</a:t>
            </a:r>
          </a:p>
          <a:p>
            <a:endParaRPr lang="es-MX">
              <a:latin typeface="Century Schoolbook"/>
            </a:endParaRPr>
          </a:p>
          <a:p>
            <a:endParaRPr lang="es-MX">
              <a:latin typeface="Century Schoolbook"/>
            </a:endParaRPr>
          </a:p>
          <a:p>
            <a:endParaRPr lang="es-MX">
              <a:latin typeface="Century Schoolbook"/>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1" name="Picture 2" descr="C:\Users\Rodolfo\Documents\MEDICO CIRUJANO\MORFOLOGIA I\IMAGENES PA MORFO\12-30-G[1].gif"/>
          <p:cNvPicPr>
            <a:picLocks noChangeAspect="1" noChangeArrowheads="1"/>
          </p:cNvPicPr>
          <p:nvPr/>
        </p:nvPicPr>
        <p:blipFill>
          <a:blip r:embed="rId2"/>
          <a:srcRect/>
          <a:stretch>
            <a:fillRect/>
          </a:stretch>
        </p:blipFill>
        <p:spPr bwMode="auto">
          <a:xfrm>
            <a:off x="2286000" y="142875"/>
            <a:ext cx="5143500" cy="65135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2 CuadroTexto"/>
          <p:cNvSpPr txBox="1">
            <a:spLocks noChangeArrowheads="1"/>
          </p:cNvSpPr>
          <p:nvPr/>
        </p:nvSpPr>
        <p:spPr bwMode="auto">
          <a:xfrm>
            <a:off x="857250" y="571500"/>
            <a:ext cx="7429500" cy="5908675"/>
          </a:xfrm>
          <a:prstGeom prst="rect">
            <a:avLst/>
          </a:prstGeom>
          <a:noFill/>
          <a:ln w="9525">
            <a:noFill/>
            <a:miter lim="800000"/>
            <a:headEnd/>
            <a:tailEnd/>
          </a:ln>
        </p:spPr>
        <p:txBody>
          <a:bodyPr>
            <a:spAutoFit/>
          </a:bodyPr>
          <a:lstStyle/>
          <a:p>
            <a:r>
              <a:rPr lang="es-MX" b="1" i="1">
                <a:latin typeface="Century Schoolbook"/>
              </a:rPr>
              <a:t>Regulación de la ovogénesis</a:t>
            </a:r>
            <a:r>
              <a:rPr lang="es-MX">
                <a:latin typeface="Century Schoolbook"/>
              </a:rPr>
              <a:t>:</a:t>
            </a:r>
          </a:p>
          <a:p>
            <a:endParaRPr lang="es-MX">
              <a:latin typeface="Century Schoolbook"/>
            </a:endParaRPr>
          </a:p>
          <a:p>
            <a:pPr algn="just"/>
            <a:r>
              <a:rPr lang="es-PE">
                <a:latin typeface="Century Schoolbook"/>
              </a:rPr>
              <a:t>Para la migración de las células germinativas primordiales (CGP), precursoras de las células sexuales; es muy importante la fibronectina.</a:t>
            </a:r>
          </a:p>
          <a:p>
            <a:pPr algn="just"/>
            <a:r>
              <a:rPr lang="es-PE">
                <a:latin typeface="Century Schoolbook"/>
              </a:rPr>
              <a:t>  En la mujer la capacidad reproductora es intermitente o cíclica y esta regula por los esteroides ováricos que establecen una retroalimentación negativa sobre el Hipotálamo y las hormonas gonadotrópicas de la Hipófisis, generando un patrón cíclico característico. El ciclo ovárico y uterino corren paralelamente, comenzando en la pubertad, se interrumpen durante el embarazo y la lactancia y cesan en la menopausia. La ovogénesis comienza en el ovario fetal, cuando la hipófisis funciona moderadamente, pero se reinicia en la pubertad cuando se ha alcanzado la madurez endocrina necesaria. En la Foliculogénesis, algunos de estos procesos ocurren sin intervención hormonal, mientras que otros están regulados por una compleja relación entre gonadotropinas, esteroides y facto­res ováricos locales. Los detalles de estos procesos se estudiarán al abordar los sistemas Reproductor y Endocrino. </a:t>
            </a:r>
            <a:endParaRPr lang="es-MX">
              <a:latin typeface="Century Schoolbook"/>
            </a:endParaRPr>
          </a:p>
          <a:p>
            <a:endParaRPr lang="es-MX">
              <a:latin typeface="Century Schoolbook"/>
            </a:endParaRPr>
          </a:p>
          <a:p>
            <a:endParaRPr lang="es-MX">
              <a:latin typeface="Century Schoolbook"/>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irador">
  <a:themeElements>
    <a:clrScheme name="Mirador">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Mirador">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Mirador">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Override1.xml><?xml version="1.0" encoding="utf-8"?>
<a:themeOverride xmlns:a="http://schemas.openxmlformats.org/drawingml/2006/main">
  <a:clrScheme name="Mirador">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docProps/app.xml><?xml version="1.0" encoding="utf-8"?>
<Properties xmlns="http://schemas.openxmlformats.org/officeDocument/2006/extended-properties" xmlns:vt="http://schemas.openxmlformats.org/officeDocument/2006/docPropsVTypes">
  <Template>Oriel</Template>
  <TotalTime>702</TotalTime>
  <Words>2360</Words>
  <Application>Microsoft Office PowerPoint</Application>
  <PresentationFormat>On-screen Show (4:3)</PresentationFormat>
  <Paragraphs>183</Paragraphs>
  <Slides>31</Slides>
  <Notes>0</Notes>
  <HiddenSlides>0</HiddenSlides>
  <MMClips>0</MMClips>
  <ScaleCrop>false</ScaleCrop>
  <HeadingPairs>
    <vt:vector size="6" baseType="variant">
      <vt:variant>
        <vt:lpstr>Fuentes usadas</vt:lpstr>
      </vt:variant>
      <vt:variant>
        <vt:i4>8</vt:i4>
      </vt:variant>
      <vt:variant>
        <vt:lpstr>Plantilla de diseño</vt:lpstr>
      </vt:variant>
      <vt:variant>
        <vt:i4>7</vt:i4>
      </vt:variant>
      <vt:variant>
        <vt:lpstr>Títulos de diapositiva</vt:lpstr>
      </vt:variant>
      <vt:variant>
        <vt:i4>31</vt:i4>
      </vt:variant>
    </vt:vector>
  </HeadingPairs>
  <TitlesOfParts>
    <vt:vector size="46" baseType="lpstr">
      <vt:lpstr>Century Schoolbook</vt:lpstr>
      <vt:lpstr>Arial</vt:lpstr>
      <vt:lpstr>Wingdings</vt:lpstr>
      <vt:lpstr>Wingdings 2</vt:lpstr>
      <vt:lpstr>Calibri</vt:lpstr>
      <vt:lpstr>Comic Sans MS</vt:lpstr>
      <vt:lpstr>Times New Roman</vt:lpstr>
      <vt:lpstr>Courier New</vt:lpstr>
      <vt:lpstr>Mirador</vt:lpstr>
      <vt:lpstr>Mirador</vt:lpstr>
      <vt:lpstr>Mirador</vt:lpstr>
      <vt:lpstr>Mirador</vt:lpstr>
      <vt:lpstr>Mirador</vt:lpstr>
      <vt:lpstr>Mirador</vt:lpstr>
      <vt:lpstr>Mirador</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lpstr>Diapositiva 18</vt:lpstr>
      <vt:lpstr>Diapositiva 19</vt:lpstr>
      <vt:lpstr>Diapositiva 20</vt:lpstr>
      <vt:lpstr>Diapositiva 21</vt:lpstr>
      <vt:lpstr>Diapositiva 22</vt:lpstr>
      <vt:lpstr>Diapositiva 23</vt:lpstr>
      <vt:lpstr>Diapositiva 24</vt:lpstr>
      <vt:lpstr>Diapositiva 25</vt:lpstr>
      <vt:lpstr>Diapositiva 26</vt:lpstr>
      <vt:lpstr>Diapositiva 27</vt:lpstr>
      <vt:lpstr>Diapositiva 28</vt:lpstr>
      <vt:lpstr>Diapositiva 29</vt:lpstr>
      <vt:lpstr>Diapositiva 30</vt:lpstr>
      <vt:lpstr>Diapositiva 31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Rodolfo</dc:creator>
  <cp:lastModifiedBy>PROPIETARIO</cp:lastModifiedBy>
  <cp:revision>77</cp:revision>
  <dcterms:created xsi:type="dcterms:W3CDTF">2008-09-08T02:36:26Z</dcterms:created>
  <dcterms:modified xsi:type="dcterms:W3CDTF">2008-11-03T04:54:33Z</dcterms:modified>
</cp:coreProperties>
</file>