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0"/>
  </p:notesMasterIdLst>
  <p:sldIdLst>
    <p:sldId id="256" r:id="rId2"/>
    <p:sldId id="295" r:id="rId3"/>
    <p:sldId id="257" r:id="rId4"/>
    <p:sldId id="259" r:id="rId5"/>
    <p:sldId id="261" r:id="rId6"/>
    <p:sldId id="258" r:id="rId7"/>
    <p:sldId id="304" r:id="rId8"/>
    <p:sldId id="262" r:id="rId9"/>
    <p:sldId id="260" r:id="rId10"/>
    <p:sldId id="298" r:id="rId11"/>
    <p:sldId id="263" r:id="rId12"/>
    <p:sldId id="297" r:id="rId13"/>
    <p:sldId id="296" r:id="rId14"/>
    <p:sldId id="264" r:id="rId15"/>
    <p:sldId id="266" r:id="rId16"/>
    <p:sldId id="268" r:id="rId17"/>
    <p:sldId id="269" r:id="rId18"/>
    <p:sldId id="271" r:id="rId19"/>
    <p:sldId id="272" r:id="rId20"/>
    <p:sldId id="270" r:id="rId21"/>
    <p:sldId id="274" r:id="rId22"/>
    <p:sldId id="273" r:id="rId23"/>
    <p:sldId id="276" r:id="rId24"/>
    <p:sldId id="333" r:id="rId25"/>
    <p:sldId id="334" r:id="rId26"/>
    <p:sldId id="278" r:id="rId27"/>
    <p:sldId id="279" r:id="rId28"/>
    <p:sldId id="299" r:id="rId29"/>
    <p:sldId id="301" r:id="rId30"/>
    <p:sldId id="300" r:id="rId31"/>
    <p:sldId id="302" r:id="rId32"/>
    <p:sldId id="305" r:id="rId33"/>
    <p:sldId id="283" r:id="rId34"/>
    <p:sldId id="303" r:id="rId35"/>
    <p:sldId id="280" r:id="rId36"/>
    <p:sldId id="277" r:id="rId37"/>
    <p:sldId id="291" r:id="rId38"/>
    <p:sldId id="287" r:id="rId39"/>
    <p:sldId id="288" r:id="rId40"/>
    <p:sldId id="289" r:id="rId41"/>
    <p:sldId id="290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7" r:id="rId50"/>
    <p:sldId id="313" r:id="rId51"/>
    <p:sldId id="314" r:id="rId52"/>
    <p:sldId id="315" r:id="rId53"/>
    <p:sldId id="316" r:id="rId54"/>
    <p:sldId id="318" r:id="rId55"/>
    <p:sldId id="319" r:id="rId56"/>
    <p:sldId id="320" r:id="rId57"/>
    <p:sldId id="321" r:id="rId58"/>
    <p:sldId id="322" r:id="rId59"/>
    <p:sldId id="324" r:id="rId60"/>
    <p:sldId id="323" r:id="rId61"/>
    <p:sldId id="325" r:id="rId62"/>
    <p:sldId id="326" r:id="rId63"/>
    <p:sldId id="327" r:id="rId64"/>
    <p:sldId id="328" r:id="rId65"/>
    <p:sldId id="330" r:id="rId66"/>
    <p:sldId id="329" r:id="rId67"/>
    <p:sldId id="331" r:id="rId68"/>
    <p:sldId id="332" r:id="rId6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51" d="100"/>
          <a:sy n="5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7197B-F3ED-4279-B0B1-4FF9AC76505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B3400-5865-4376-AA9D-4CA437683F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3400-5865-4376-AA9D-4CA437683FC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8F5D6-CDAE-4F1C-BC54-85C014E1BF39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155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55652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3213A-D76E-4B8D-95A5-CB5AD17E17AC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E50CC-050A-4B4A-A15B-724F5F773D41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ln>
            <a:noFill/>
          </a:ln>
        </p:spPr>
      </p:sp>
      <p:sp>
        <p:nvSpPr>
          <p:cNvPr id="177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C71A-D092-4BE6-9488-921FF173CE1A}" type="slidenum">
              <a:rPr lang="es-MX" smtClean="0"/>
              <a:pPr/>
              <a:t>37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C71A-D092-4BE6-9488-921FF173CE1A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C71A-D092-4BE6-9488-921FF173CE1A}" type="slidenum">
              <a:rPr lang="es-MX" smtClean="0"/>
              <a:pPr/>
              <a:t>39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C71A-D092-4BE6-9488-921FF173CE1A}" type="slidenum">
              <a:rPr lang="es-MX" smtClean="0"/>
              <a:pPr/>
              <a:t>40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C71A-D092-4BE6-9488-921FF173CE1A}" type="slidenum">
              <a:rPr lang="es-MX" smtClean="0"/>
              <a:pPr/>
              <a:t>41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B5F73-CE71-463F-8C88-B84DDC2AC854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09600"/>
            <a:ext cx="4572000" cy="3429000"/>
          </a:xfrm>
          <a:ln>
            <a:noFill/>
          </a:ln>
        </p:spPr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243A1-4817-446B-9C41-BD2FAF3C9B8F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151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51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6A097-17E5-4D68-B76D-19A36227EB12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71B74-C663-488B-8FCF-8CC61FE411AF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ln>
            <a:noFill/>
          </a:ln>
        </p:spPr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0BCF1-C1FC-441E-9DEE-E79642A10939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0"/>
            <a:ext cx="4572000" cy="3429000"/>
          </a:xfrm>
          <a:ln>
            <a:noFill/>
          </a:ln>
        </p:spPr>
      </p:sp>
      <p:sp>
        <p:nvSpPr>
          <p:cNvPr id="1894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BD3B6-6703-46C2-BE09-33B990D951D6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97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8B05E-68FC-4CCD-B9CA-FCF97F0350DA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324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86393-5A9B-4185-A846-99D53C221BCA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53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9D29-7218-48DE-AE37-8AFD1928A29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65AD-83C6-4A47-B291-081CA267DD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iocito" TargetMode="External"/><Relationship Id="rId2" Type="http://schemas.openxmlformats.org/officeDocument/2006/relationships/hyperlink" Target="http://es.wikipedia.org/wiki/Fibra_muscular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643702" cy="1643074"/>
          </a:xfrm>
        </p:spPr>
        <p:txBody>
          <a:bodyPr>
            <a:normAutofit/>
          </a:bodyPr>
          <a:lstStyle/>
          <a:p>
            <a:r>
              <a:rPr lang="es-ES" dirty="0" smtClean="0"/>
              <a:t>COMUNICACIÓN INTERCELULAR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868" y="4572008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Monotype Corsiva" pitchFamily="66" charset="0"/>
              </a:rPr>
              <a:t>Alumna: Laura </a:t>
            </a:r>
            <a:r>
              <a:rPr lang="es-ES" sz="2800" dirty="0" smtClean="0">
                <a:latin typeface="Monotype Corsiva" pitchFamily="66" charset="0"/>
              </a:rPr>
              <a:t>Elena López </a:t>
            </a:r>
            <a:r>
              <a:rPr lang="es-ES" sz="2800" dirty="0" smtClean="0">
                <a:latin typeface="Monotype Corsiva" pitchFamily="66" charset="0"/>
              </a:rPr>
              <a:t>Gamboa</a:t>
            </a:r>
          </a:p>
          <a:p>
            <a:r>
              <a:rPr lang="es-ES" sz="2800" dirty="0" smtClean="0">
                <a:latin typeface="Monotype Corsiva" pitchFamily="66" charset="0"/>
              </a:rPr>
              <a:t>Docente: Dr. Sixto Sosa Díaz</a:t>
            </a:r>
            <a:endParaRPr lang="es-ES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los organismos unicelulares y pluricelulares las células utilizan centenares de tipos de moléculas extracelulares para enviarse señales: proteínas, péptidos, aminoácido, nucleótidos, esteroides e incluso gases disueltos.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857232"/>
            <a:ext cx="7834314" cy="335758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señales y las respuestas mediadoras de la comunicación entre células pueden ser de naturaleza química o física y a veces se combinan ambas. La comunicación puede ser a larga y a corta distancia.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información puede transmitirse de diversas maneras y con frecuencia la comunicación implica una conversión de señales de información de una forma en otra.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180975" y="1763713"/>
            <a:ext cx="8763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95800" y="5070475"/>
            <a:ext cx="4572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buFont typeface="Times" charset="0"/>
              <a:buNone/>
            </a:pPr>
            <a:r>
              <a:rPr lang="es-ES_tradnl" sz="2100">
                <a:latin typeface="Arial" charset="0"/>
              </a:rPr>
              <a:t>(B) Una célula blanco convierte una señal extracelular </a:t>
            </a:r>
            <a:r>
              <a:rPr lang="es-ES_tradnl" sz="2100">
                <a:solidFill>
                  <a:srgbClr val="ED181E"/>
                </a:solidFill>
                <a:latin typeface="Arial" charset="0"/>
              </a:rPr>
              <a:t>(molécula A</a:t>
            </a:r>
            <a:r>
              <a:rPr lang="es-ES_tradnl" sz="2100">
                <a:latin typeface="Arial" charset="0"/>
              </a:rPr>
              <a:t>) en una  señal  intracelular (</a:t>
            </a:r>
            <a:r>
              <a:rPr lang="es-ES_tradnl" sz="2100">
                <a:solidFill>
                  <a:srgbClr val="1822CD"/>
                </a:solidFill>
                <a:latin typeface="Arial" charset="0"/>
              </a:rPr>
              <a:t>molécula B</a:t>
            </a:r>
            <a:r>
              <a:rPr lang="es-ES_tradnl" sz="2100">
                <a:latin typeface="Arial" charset="0"/>
              </a:rPr>
              <a:t>).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6063" y="381000"/>
            <a:ext cx="86518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900" b="1" dirty="0">
                <a:solidFill>
                  <a:schemeClr val="tx2"/>
                </a:solidFill>
                <a:latin typeface="Arial" charset="0"/>
              </a:rPr>
              <a:t>La Transducción de Señales es el proceso por el que un tipo de señal es convertido en otro.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06400" y="5070475"/>
            <a:ext cx="41656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s-ES_tradnl" sz="2100">
                <a:latin typeface="Arial" charset="0"/>
              </a:rPr>
              <a:t>(A) Un teléfono  convierte una señal eléctrica en una señal sonora.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85728"/>
            <a:ext cx="7543800" cy="1143000"/>
          </a:xfrm>
        </p:spPr>
        <p:txBody>
          <a:bodyPr/>
          <a:lstStyle/>
          <a:p>
            <a:pPr algn="l"/>
            <a:r>
              <a:rPr lang="es-ES" sz="3200" b="1" dirty="0" smtClean="0"/>
              <a:t>TIPOS DE COMUNICACION</a:t>
            </a:r>
            <a:endParaRPr lang="es-ES" sz="3200" b="1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 la transmisión de los mensajes depende solo de unos pocos estilos básicos de comunicación que son: </a:t>
            </a:r>
            <a:endParaRPr lang="es-E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Endocrina </a:t>
            </a:r>
          </a:p>
          <a:p>
            <a:pPr lvl="0"/>
            <a:r>
              <a:rPr lang="es-E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Paracrina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s-E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Yuxtacrina</a:t>
            </a:r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s-ES" dirty="0" err="1" smtClean="0"/>
              <a:t>Autocrina</a:t>
            </a:r>
            <a:endParaRPr lang="es-E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b="1" dirty="0" smtClean="0"/>
              <a:t>Endocrina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857364"/>
            <a:ext cx="7786742" cy="41148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aquellas que actúan sobre células blanco distantes del sitio u órgano de síntesis y viajan a través del torrente sanguíneo  o en la savia. Las moléculas que utilizan este tipo de comunicación son las hormonas.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71538" y="1285860"/>
            <a:ext cx="7323138" cy="5181600"/>
            <a:chOff x="480" y="816"/>
            <a:chExt cx="4613" cy="3264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80" y="816"/>
              <a:ext cx="4613" cy="3264"/>
              <a:chOff x="480" y="816"/>
              <a:chExt cx="4613" cy="3264"/>
            </a:xfrm>
          </p:grpSpPr>
          <p:pic>
            <p:nvPicPr>
              <p:cNvPr id="15667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lum bright="-8000" contrast="12000"/>
              </a:blip>
              <a:srcRect l="1076" t="1869" r="1613" b="1869"/>
              <a:stretch>
                <a:fillRect/>
              </a:stretch>
            </p:blipFill>
            <p:spPr bwMode="auto">
              <a:xfrm>
                <a:off x="666" y="960"/>
                <a:ext cx="4427" cy="312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6695" name="Rectangle 23"/>
              <p:cNvSpPr>
                <a:spLocks noChangeArrowheads="1"/>
              </p:cNvSpPr>
              <p:nvPr/>
            </p:nvSpPr>
            <p:spPr bwMode="auto">
              <a:xfrm>
                <a:off x="480" y="816"/>
                <a:ext cx="2160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716" y="1291"/>
              <a:ext cx="156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>
                  <a:latin typeface="Arial" charset="0"/>
                </a:rPr>
                <a:t>Célula endocrina</a:t>
              </a:r>
            </a:p>
          </p:txBody>
        </p:sp>
        <p:sp>
          <p:nvSpPr>
            <p:cNvPr id="156698" name="Text Box 26"/>
            <p:cNvSpPr txBox="1">
              <a:spLocks noChangeArrowheads="1"/>
            </p:cNvSpPr>
            <p:nvPr/>
          </p:nvSpPr>
          <p:spPr bwMode="auto">
            <a:xfrm>
              <a:off x="3645" y="1344"/>
              <a:ext cx="89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>
                  <a:latin typeface="Arial" charset="0"/>
                </a:rPr>
                <a:t>Receptor</a:t>
              </a:r>
            </a:p>
          </p:txBody>
        </p:sp>
        <p:sp>
          <p:nvSpPr>
            <p:cNvPr id="156699" name="Text Box 27"/>
            <p:cNvSpPr txBox="1">
              <a:spLocks noChangeArrowheads="1"/>
            </p:cNvSpPr>
            <p:nvPr/>
          </p:nvSpPr>
          <p:spPr bwMode="auto">
            <a:xfrm>
              <a:off x="576" y="3360"/>
              <a:ext cx="179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>
                  <a:latin typeface="Arial" charset="0"/>
                </a:rPr>
                <a:t>Torrente sanguíneo</a:t>
              </a:r>
            </a:p>
          </p:txBody>
        </p:sp>
        <p:sp>
          <p:nvSpPr>
            <p:cNvPr id="156700" name="Text Box 28"/>
            <p:cNvSpPr txBox="1">
              <a:spLocks noChangeArrowheads="1"/>
            </p:cNvSpPr>
            <p:nvPr/>
          </p:nvSpPr>
          <p:spPr bwMode="auto">
            <a:xfrm>
              <a:off x="2435" y="3687"/>
              <a:ext cx="128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>
                  <a:latin typeface="Arial" charset="0"/>
                </a:rPr>
                <a:t>Célula blanco</a:t>
              </a:r>
            </a:p>
          </p:txBody>
        </p:sp>
        <p:sp>
          <p:nvSpPr>
            <p:cNvPr id="156701" name="Text Box 29"/>
            <p:cNvSpPr txBox="1">
              <a:spLocks noChangeArrowheads="1"/>
            </p:cNvSpPr>
            <p:nvPr/>
          </p:nvSpPr>
          <p:spPr bwMode="auto">
            <a:xfrm>
              <a:off x="2040" y="2143"/>
              <a:ext cx="1029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600" b="1" dirty="0">
                  <a:solidFill>
                    <a:srgbClr val="6600FF"/>
                  </a:solidFill>
                  <a:latin typeface="Arial" charset="0"/>
                </a:rPr>
                <a:t>Hormona</a:t>
              </a:r>
            </a:p>
          </p:txBody>
        </p:sp>
      </p:grp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714348" y="357166"/>
            <a:ext cx="53912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400" b="1" dirty="0" smtClean="0">
                <a:solidFill>
                  <a:schemeClr val="accent2"/>
                </a:solidFill>
                <a:latin typeface="Arial" charset="0"/>
              </a:rPr>
              <a:t>Comunicación endocrina</a:t>
            </a:r>
            <a:endParaRPr lang="es-ES" sz="3400" b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b="1" dirty="0" err="1" smtClean="0"/>
              <a:t>Paracrina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aquellas moléculas liberadas por una célula y que afectan sólo a las células que se encuentran  en la proximidad inmediata. Así actúan como mediadores locales sobre las células vecinas.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>
            <a:lum bright="-6000" contrast="10000"/>
          </a:blip>
          <a:srcRect l="1448" t="12703" r="912" b="5295"/>
          <a:stretch>
            <a:fillRect/>
          </a:stretch>
        </p:blipFill>
        <p:spPr bwMode="auto">
          <a:xfrm>
            <a:off x="571472" y="1428736"/>
            <a:ext cx="792958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857224" y="285728"/>
            <a:ext cx="496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Arial" charset="0"/>
              </a:rPr>
              <a:t>Comunicación </a:t>
            </a:r>
            <a:r>
              <a:rPr lang="es-ES" sz="3200" b="1" dirty="0" err="1">
                <a:solidFill>
                  <a:schemeClr val="accent2"/>
                </a:solidFill>
                <a:latin typeface="Arial" charset="0"/>
              </a:rPr>
              <a:t>paracrina</a:t>
            </a:r>
            <a:endParaRPr lang="es-ES" sz="3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785786" y="4857760"/>
            <a:ext cx="2057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700" b="1" dirty="0">
                <a:solidFill>
                  <a:srgbClr val="6600FF"/>
                </a:solidFill>
                <a:latin typeface="Arial" charset="0"/>
              </a:rPr>
              <a:t>Mediador local</a:t>
            </a:r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3286116" y="2071678"/>
            <a:ext cx="2292350" cy="847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2600" dirty="0">
                <a:latin typeface="Arial" charset="0"/>
              </a:rPr>
              <a:t>Célula emisora</a:t>
            </a:r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7000892" y="3500438"/>
            <a:ext cx="1981200" cy="81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2500" dirty="0">
                <a:latin typeface="Arial" charset="0"/>
              </a:rPr>
              <a:t>Células blanco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1" name="Rectangle 15"/>
          <p:cNvSpPr>
            <a:spLocks noChangeArrowheads="1"/>
          </p:cNvSpPr>
          <p:nvPr/>
        </p:nvSpPr>
        <p:spPr bwMode="auto">
          <a:xfrm>
            <a:off x="642910" y="500042"/>
            <a:ext cx="40366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400" b="1" dirty="0" smtClean="0">
                <a:solidFill>
                  <a:schemeClr val="accent2"/>
                </a:solidFill>
                <a:latin typeface="Arial" charset="0"/>
              </a:rPr>
              <a:t>Neurotransmisión</a:t>
            </a:r>
            <a:endParaRPr lang="es-ES" sz="3400" b="1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85786" y="1928802"/>
            <a:ext cx="7391400" cy="4343400"/>
            <a:chOff x="624" y="1248"/>
            <a:chExt cx="4656" cy="2736"/>
          </a:xfrm>
        </p:grpSpPr>
        <p:pic>
          <p:nvPicPr>
            <p:cNvPr id="188425" name="Picture 9"/>
            <p:cNvPicPr>
              <a:picLocks noChangeAspect="1" noChangeArrowheads="1"/>
            </p:cNvPicPr>
            <p:nvPr/>
          </p:nvPicPr>
          <p:blipFill>
            <a:blip r:embed="rId3">
              <a:lum bright="-8000" contrast="12000"/>
            </a:blip>
            <a:srcRect l="1241" t="18214" r="827" b="6502"/>
            <a:stretch>
              <a:fillRect/>
            </a:stretch>
          </p:blipFill>
          <p:spPr bwMode="auto">
            <a:xfrm>
              <a:off x="624" y="1248"/>
              <a:ext cx="4512" cy="27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188433" name="Rectangle 17"/>
            <p:cNvSpPr>
              <a:spLocks noChangeArrowheads="1"/>
            </p:cNvSpPr>
            <p:nvPr/>
          </p:nvSpPr>
          <p:spPr bwMode="auto">
            <a:xfrm>
              <a:off x="912" y="1615"/>
              <a:ext cx="881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600">
                  <a:latin typeface="Arial" charset="0"/>
                </a:rPr>
                <a:t>neurona</a:t>
              </a:r>
            </a:p>
          </p:txBody>
        </p:sp>
        <p:sp>
          <p:nvSpPr>
            <p:cNvPr id="188434" name="Rectangle 18"/>
            <p:cNvSpPr>
              <a:spLocks noChangeArrowheads="1"/>
            </p:cNvSpPr>
            <p:nvPr/>
          </p:nvSpPr>
          <p:spPr bwMode="auto">
            <a:xfrm>
              <a:off x="3600" y="1363"/>
              <a:ext cx="868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600">
                  <a:latin typeface="Arial" charset="0"/>
                </a:rPr>
                <a:t>sinapsis</a:t>
              </a:r>
            </a:p>
          </p:txBody>
        </p:sp>
        <p:sp>
          <p:nvSpPr>
            <p:cNvPr id="188435" name="Rectangle 19"/>
            <p:cNvSpPr>
              <a:spLocks noChangeArrowheads="1"/>
            </p:cNvSpPr>
            <p:nvPr/>
          </p:nvSpPr>
          <p:spPr bwMode="auto">
            <a:xfrm>
              <a:off x="3948" y="2911"/>
              <a:ext cx="133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600">
                  <a:latin typeface="Arial" charset="0"/>
                </a:rPr>
                <a:t>célula blanco</a:t>
              </a:r>
            </a:p>
          </p:txBody>
        </p:sp>
        <p:sp>
          <p:nvSpPr>
            <p:cNvPr id="188436" name="Rectangle 20"/>
            <p:cNvSpPr>
              <a:spLocks noChangeArrowheads="1"/>
            </p:cNvSpPr>
            <p:nvPr/>
          </p:nvSpPr>
          <p:spPr bwMode="auto">
            <a:xfrm>
              <a:off x="2020" y="3051"/>
              <a:ext cx="1832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700" b="1">
                  <a:solidFill>
                    <a:srgbClr val="6600FF"/>
                  </a:solidFill>
                  <a:latin typeface="Arial" charset="0"/>
                </a:rPr>
                <a:t>neurotransmisor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4800" y="660401"/>
            <a:ext cx="829945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4200" b="1" dirty="0">
                <a:solidFill>
                  <a:schemeClr val="accent2"/>
                </a:solidFill>
                <a:latin typeface="Arial" charset="0"/>
              </a:rPr>
              <a:t>LA COMUNICACIÓN CELULAR</a:t>
            </a:r>
            <a:r>
              <a:rPr lang="es-ES_tradnl" sz="4200" b="1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s-ES_tradnl" sz="4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609600" y="3152775"/>
            <a:ext cx="838200" cy="9144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52475" y="3273425"/>
            <a:ext cx="550863" cy="547688"/>
            <a:chOff x="900" y="1180"/>
            <a:chExt cx="347" cy="345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910" y="1254"/>
              <a:ext cx="96" cy="96"/>
              <a:chOff x="576" y="1248"/>
              <a:chExt cx="96" cy="96"/>
            </a:xfrm>
          </p:grpSpPr>
          <p:sp>
            <p:nvSpPr>
              <p:cNvPr id="65551" name="Oval 15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552" name="Oval 16"/>
              <p:cNvSpPr>
                <a:spLocks noChangeAspect="1" noChangeArrowheads="1"/>
              </p:cNvSpPr>
              <p:nvPr/>
            </p:nvSpPr>
            <p:spPr bwMode="auto">
              <a:xfrm>
                <a:off x="626" y="1299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138" y="1254"/>
              <a:ext cx="96" cy="96"/>
              <a:chOff x="576" y="1248"/>
              <a:chExt cx="96" cy="96"/>
            </a:xfrm>
          </p:grpSpPr>
          <p:sp>
            <p:nvSpPr>
              <p:cNvPr id="65554" name="Oval 18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555" name="Oval 19"/>
              <p:cNvSpPr>
                <a:spLocks noChangeAspect="1" noChangeArrowheads="1"/>
              </p:cNvSpPr>
              <p:nvPr/>
            </p:nvSpPr>
            <p:spPr bwMode="auto">
              <a:xfrm>
                <a:off x="626" y="1299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556" name="AutoShape 20"/>
            <p:cNvSpPr>
              <a:spLocks noChangeArrowheads="1"/>
            </p:cNvSpPr>
            <p:nvPr/>
          </p:nvSpPr>
          <p:spPr bwMode="auto">
            <a:xfrm rot="7037120">
              <a:off x="941" y="1139"/>
              <a:ext cx="47" cy="13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57" name="AutoShape 21"/>
            <p:cNvSpPr>
              <a:spLocks noChangeArrowheads="1"/>
            </p:cNvSpPr>
            <p:nvPr/>
          </p:nvSpPr>
          <p:spPr bwMode="auto">
            <a:xfrm rot="14562880" flipH="1">
              <a:off x="1158" y="1139"/>
              <a:ext cx="47" cy="13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1095" y="1447"/>
              <a:ext cx="47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157288" y="3627438"/>
            <a:ext cx="566737" cy="639762"/>
            <a:chOff x="1161" y="1403"/>
            <a:chExt cx="357" cy="403"/>
          </a:xfrm>
        </p:grpSpPr>
        <p:sp>
          <p:nvSpPr>
            <p:cNvPr id="65560" name="AutoShape 24"/>
            <p:cNvSpPr>
              <a:spLocks noChangeArrowheads="1"/>
            </p:cNvSpPr>
            <p:nvPr/>
          </p:nvSpPr>
          <p:spPr bwMode="auto">
            <a:xfrm rot="-3840149">
              <a:off x="1158" y="1406"/>
              <a:ext cx="332" cy="32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/>
                </a:gs>
              </a:gsLst>
              <a:lin ang="189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 rot="1559851">
              <a:off x="1422" y="1477"/>
              <a:ext cx="96" cy="329"/>
            </a:xfrm>
            <a:prstGeom prst="ellipse">
              <a:avLst/>
            </a:prstGeom>
            <a:gradFill rotWithShape="0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 rot="1559851">
              <a:off x="1426" y="1548"/>
              <a:ext cx="47" cy="15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5578" name="AutoShape 42"/>
          <p:cNvSpPr>
            <a:spLocks noChangeArrowheads="1"/>
          </p:cNvSpPr>
          <p:nvPr/>
        </p:nvSpPr>
        <p:spPr bwMode="auto">
          <a:xfrm flipH="1">
            <a:off x="6894513" y="3000375"/>
            <a:ext cx="838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 flipH="1">
            <a:off x="7038975" y="3121025"/>
            <a:ext cx="550863" cy="547688"/>
            <a:chOff x="900" y="1180"/>
            <a:chExt cx="347" cy="345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910" y="1254"/>
              <a:ext cx="96" cy="96"/>
              <a:chOff x="576" y="1248"/>
              <a:chExt cx="96" cy="96"/>
            </a:xfrm>
          </p:grpSpPr>
          <p:sp>
            <p:nvSpPr>
              <p:cNvPr id="65581" name="Oval 45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582" name="Oval 46"/>
              <p:cNvSpPr>
                <a:spLocks noChangeAspect="1" noChangeArrowheads="1"/>
              </p:cNvSpPr>
              <p:nvPr/>
            </p:nvSpPr>
            <p:spPr bwMode="auto">
              <a:xfrm>
                <a:off x="626" y="1299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1138" y="1254"/>
              <a:ext cx="96" cy="96"/>
              <a:chOff x="576" y="1248"/>
              <a:chExt cx="96" cy="96"/>
            </a:xfrm>
          </p:grpSpPr>
          <p:sp>
            <p:nvSpPr>
              <p:cNvPr id="65584" name="Oval 48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585" name="Oval 49"/>
              <p:cNvSpPr>
                <a:spLocks noChangeAspect="1" noChangeArrowheads="1"/>
              </p:cNvSpPr>
              <p:nvPr/>
            </p:nvSpPr>
            <p:spPr bwMode="auto">
              <a:xfrm>
                <a:off x="626" y="1299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586" name="AutoShape 50"/>
            <p:cNvSpPr>
              <a:spLocks noChangeArrowheads="1"/>
            </p:cNvSpPr>
            <p:nvPr/>
          </p:nvSpPr>
          <p:spPr bwMode="auto">
            <a:xfrm rot="7037120">
              <a:off x="941" y="1139"/>
              <a:ext cx="47" cy="13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87" name="AutoShape 51"/>
            <p:cNvSpPr>
              <a:spLocks noChangeArrowheads="1"/>
            </p:cNvSpPr>
            <p:nvPr/>
          </p:nvSpPr>
          <p:spPr bwMode="auto">
            <a:xfrm rot="14562880" flipH="1">
              <a:off x="1158" y="1139"/>
              <a:ext cx="47" cy="13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88" name="Oval 52"/>
            <p:cNvSpPr>
              <a:spLocks noChangeArrowheads="1"/>
            </p:cNvSpPr>
            <p:nvPr/>
          </p:nvSpPr>
          <p:spPr bwMode="auto">
            <a:xfrm>
              <a:off x="1095" y="1447"/>
              <a:ext cx="47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 flipH="1">
            <a:off x="6618288" y="3475038"/>
            <a:ext cx="566737" cy="639762"/>
            <a:chOff x="1161" y="1403"/>
            <a:chExt cx="357" cy="403"/>
          </a:xfrm>
        </p:grpSpPr>
        <p:sp>
          <p:nvSpPr>
            <p:cNvPr id="65590" name="AutoShape 54"/>
            <p:cNvSpPr>
              <a:spLocks noChangeArrowheads="1"/>
            </p:cNvSpPr>
            <p:nvPr/>
          </p:nvSpPr>
          <p:spPr bwMode="auto">
            <a:xfrm rot="-3840149">
              <a:off x="1158" y="1406"/>
              <a:ext cx="332" cy="32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/>
                </a:gs>
              </a:gsLst>
              <a:lin ang="189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91" name="Oval 55"/>
            <p:cNvSpPr>
              <a:spLocks noChangeArrowheads="1"/>
            </p:cNvSpPr>
            <p:nvPr/>
          </p:nvSpPr>
          <p:spPr bwMode="auto">
            <a:xfrm rot="1559851">
              <a:off x="1422" y="1477"/>
              <a:ext cx="96" cy="329"/>
            </a:xfrm>
            <a:prstGeom prst="ellipse">
              <a:avLst/>
            </a:prstGeom>
            <a:gradFill rotWithShape="0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92" name="Oval 56"/>
            <p:cNvSpPr>
              <a:spLocks noChangeArrowheads="1"/>
            </p:cNvSpPr>
            <p:nvPr/>
          </p:nvSpPr>
          <p:spPr bwMode="auto">
            <a:xfrm rot="1559851">
              <a:off x="1426" y="1548"/>
              <a:ext cx="47" cy="15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5594" name="AutoShape 58"/>
          <p:cNvSpPr>
            <a:spLocks noChangeArrowheads="1"/>
          </p:cNvSpPr>
          <p:nvPr/>
        </p:nvSpPr>
        <p:spPr bwMode="auto">
          <a:xfrm flipH="1">
            <a:off x="7110413" y="5791200"/>
            <a:ext cx="838200" cy="914400"/>
          </a:xfrm>
          <a:prstGeom prst="roundRect">
            <a:avLst>
              <a:gd name="adj" fmla="val 16667"/>
            </a:avLst>
          </a:prstGeom>
          <a:solidFill>
            <a:srgbClr val="383A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 flipH="1" flipV="1">
            <a:off x="7637463" y="6029325"/>
            <a:ext cx="152400" cy="152400"/>
            <a:chOff x="576" y="1248"/>
            <a:chExt cx="96" cy="96"/>
          </a:xfrm>
        </p:grpSpPr>
        <p:sp>
          <p:nvSpPr>
            <p:cNvPr id="65596" name="Oval 6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97" name="Oval 61"/>
            <p:cNvSpPr>
              <a:spLocks noChangeAspect="1" noChangeArrowheads="1"/>
            </p:cNvSpPr>
            <p:nvPr/>
          </p:nvSpPr>
          <p:spPr bwMode="auto">
            <a:xfrm>
              <a:off x="626" y="1299"/>
              <a:ext cx="29" cy="2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 flipH="1" flipV="1">
            <a:off x="7275513" y="6029325"/>
            <a:ext cx="152400" cy="152400"/>
            <a:chOff x="576" y="1248"/>
            <a:chExt cx="96" cy="96"/>
          </a:xfrm>
        </p:grpSpPr>
        <p:sp>
          <p:nvSpPr>
            <p:cNvPr id="65599" name="Oval 6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600" name="Oval 64"/>
            <p:cNvSpPr>
              <a:spLocks noChangeAspect="1" noChangeArrowheads="1"/>
            </p:cNvSpPr>
            <p:nvPr/>
          </p:nvSpPr>
          <p:spPr bwMode="auto">
            <a:xfrm>
              <a:off x="626" y="1299"/>
              <a:ext cx="29" cy="2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5601" name="AutoShape 65"/>
          <p:cNvSpPr>
            <a:spLocks noChangeArrowheads="1"/>
          </p:cNvSpPr>
          <p:nvPr/>
        </p:nvSpPr>
        <p:spPr bwMode="auto">
          <a:xfrm rot="14562880" flipH="1">
            <a:off x="7665244" y="5845969"/>
            <a:ext cx="74613" cy="2063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602" name="AutoShape 66"/>
          <p:cNvSpPr>
            <a:spLocks noChangeArrowheads="1"/>
          </p:cNvSpPr>
          <p:nvPr/>
        </p:nvSpPr>
        <p:spPr bwMode="auto">
          <a:xfrm rot="7037120">
            <a:off x="7320756" y="5845969"/>
            <a:ext cx="74613" cy="2063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 flipH="1">
            <a:off x="7421563" y="6335713"/>
            <a:ext cx="746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604" name="AutoShape 68"/>
          <p:cNvSpPr>
            <a:spLocks noChangeArrowheads="1"/>
          </p:cNvSpPr>
          <p:nvPr/>
        </p:nvSpPr>
        <p:spPr bwMode="auto">
          <a:xfrm rot="-3840149" flipH="1" flipV="1">
            <a:off x="6826251" y="6054725"/>
            <a:ext cx="527050" cy="5175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27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 rot="1559851" flipH="1" flipV="1">
            <a:off x="6781800" y="5937250"/>
            <a:ext cx="152400" cy="522288"/>
          </a:xfrm>
          <a:prstGeom prst="ellipse">
            <a:avLst/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189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 rot="1559851" flipH="1" flipV="1">
            <a:off x="6853238" y="6099175"/>
            <a:ext cx="74612" cy="2476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608" name="AutoShape 72"/>
          <p:cNvSpPr>
            <a:spLocks noChangeArrowheads="1"/>
          </p:cNvSpPr>
          <p:nvPr/>
        </p:nvSpPr>
        <p:spPr bwMode="auto">
          <a:xfrm>
            <a:off x="2895600" y="5181600"/>
            <a:ext cx="8382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05138" y="5373688"/>
            <a:ext cx="620712" cy="198437"/>
            <a:chOff x="2669" y="2000"/>
            <a:chExt cx="391" cy="125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7898013">
              <a:off x="2697" y="2029"/>
              <a:ext cx="96" cy="96"/>
              <a:chOff x="576" y="1248"/>
              <a:chExt cx="96" cy="96"/>
            </a:xfrm>
          </p:grpSpPr>
          <p:sp>
            <p:nvSpPr>
              <p:cNvPr id="65611" name="Oval 75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12" name="Oval 76"/>
              <p:cNvSpPr>
                <a:spLocks noChangeAspect="1" noChangeArrowheads="1"/>
              </p:cNvSpPr>
              <p:nvPr/>
            </p:nvSpPr>
            <p:spPr bwMode="auto">
              <a:xfrm>
                <a:off x="626" y="1299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 rot="-7898013">
              <a:off x="2925" y="2029"/>
              <a:ext cx="96" cy="96"/>
              <a:chOff x="576" y="1248"/>
              <a:chExt cx="96" cy="96"/>
            </a:xfrm>
          </p:grpSpPr>
          <p:sp>
            <p:nvSpPr>
              <p:cNvPr id="65614" name="Oval 78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15" name="Oval 79"/>
              <p:cNvSpPr>
                <a:spLocks noChangeAspect="1" noChangeArrowheads="1"/>
              </p:cNvSpPr>
              <p:nvPr/>
            </p:nvSpPr>
            <p:spPr bwMode="auto">
              <a:xfrm>
                <a:off x="626" y="1299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616" name="AutoShape 80"/>
            <p:cNvSpPr>
              <a:spLocks noChangeArrowheads="1"/>
            </p:cNvSpPr>
            <p:nvPr/>
          </p:nvSpPr>
          <p:spPr bwMode="auto">
            <a:xfrm rot="4132855">
              <a:off x="2710" y="1959"/>
              <a:ext cx="47" cy="13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617" name="AutoShape 81"/>
            <p:cNvSpPr>
              <a:spLocks noChangeArrowheads="1"/>
            </p:cNvSpPr>
            <p:nvPr/>
          </p:nvSpPr>
          <p:spPr bwMode="auto">
            <a:xfrm rot="17767549" flipH="1">
              <a:off x="2971" y="1966"/>
              <a:ext cx="47" cy="13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5618" name="AutoShape 82"/>
          <p:cNvSpPr>
            <a:spLocks noChangeAspect="1" noChangeArrowheads="1"/>
          </p:cNvSpPr>
          <p:nvPr/>
        </p:nvSpPr>
        <p:spPr bwMode="auto">
          <a:xfrm rot="5400000">
            <a:off x="3246437" y="5740401"/>
            <a:ext cx="136525" cy="27305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619" name="Text Box 83"/>
          <p:cNvSpPr txBox="1">
            <a:spLocks noChangeArrowheads="1"/>
          </p:cNvSpPr>
          <p:nvPr/>
        </p:nvSpPr>
        <p:spPr bwMode="auto">
          <a:xfrm>
            <a:off x="3016250" y="4287838"/>
            <a:ext cx="60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65620" name="AutoShape 84"/>
          <p:cNvSpPr>
            <a:spLocks noChangeArrowheads="1"/>
          </p:cNvSpPr>
          <p:nvPr/>
        </p:nvSpPr>
        <p:spPr bwMode="auto">
          <a:xfrm>
            <a:off x="1752600" y="2813050"/>
            <a:ext cx="2362200" cy="609600"/>
          </a:xfrm>
          <a:prstGeom prst="wedgeRectCallout">
            <a:avLst>
              <a:gd name="adj1" fmla="val -52014"/>
              <a:gd name="adj2" fmla="val 1442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GB" sz="1600" b="1">
                <a:latin typeface="Arial" charset="0"/>
              </a:rPr>
              <a:t>Oye tú !!!</a:t>
            </a:r>
          </a:p>
          <a:p>
            <a:pPr algn="ctr" eaLnBrk="1" hangingPunct="1"/>
            <a:r>
              <a:rPr lang="en-GB" sz="1600" b="1">
                <a:latin typeface="Arial" charset="0"/>
              </a:rPr>
              <a:t>Tienes que proliferar</a:t>
            </a:r>
          </a:p>
        </p:txBody>
      </p:sp>
      <p:sp>
        <p:nvSpPr>
          <p:cNvPr id="65621" name="AutoShape 85"/>
          <p:cNvSpPr>
            <a:spLocks noChangeArrowheads="1"/>
          </p:cNvSpPr>
          <p:nvPr/>
        </p:nvSpPr>
        <p:spPr bwMode="auto">
          <a:xfrm>
            <a:off x="4953000" y="2598738"/>
            <a:ext cx="1804988" cy="609600"/>
          </a:xfrm>
          <a:prstGeom prst="wedgeRectCallout">
            <a:avLst>
              <a:gd name="adj1" fmla="val 44634"/>
              <a:gd name="adj2" fmla="val 1559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GB" sz="1600" b="1">
                <a:latin typeface="Arial" charset="0"/>
              </a:rPr>
              <a:t>Necesitamos! glucosa!</a:t>
            </a:r>
          </a:p>
        </p:txBody>
      </p:sp>
      <p:sp>
        <p:nvSpPr>
          <p:cNvPr id="65623" name="AutoShape 87"/>
          <p:cNvSpPr>
            <a:spLocks noChangeArrowheads="1"/>
          </p:cNvSpPr>
          <p:nvPr/>
        </p:nvSpPr>
        <p:spPr bwMode="auto">
          <a:xfrm>
            <a:off x="6781800" y="4953000"/>
            <a:ext cx="1981200" cy="595313"/>
          </a:xfrm>
          <a:prstGeom prst="wedgeRectCallout">
            <a:avLst>
              <a:gd name="adj1" fmla="val -45352"/>
              <a:gd name="adj2" fmla="val 1305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GB" sz="1600" b="1">
                <a:latin typeface="Arial" charset="0"/>
              </a:rPr>
              <a:t>Hey !!! ¿Podrías migrar?</a:t>
            </a:r>
          </a:p>
        </p:txBody>
      </p:sp>
      <p:sp>
        <p:nvSpPr>
          <p:cNvPr id="65625" name="AutoShape 89"/>
          <p:cNvSpPr>
            <a:spLocks noChangeArrowheads="1"/>
          </p:cNvSpPr>
          <p:nvPr/>
        </p:nvSpPr>
        <p:spPr bwMode="auto">
          <a:xfrm>
            <a:off x="3733800" y="4191000"/>
            <a:ext cx="1828800" cy="11430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65626" name="Text Box 90"/>
          <p:cNvSpPr txBox="1">
            <a:spLocks noChangeArrowheads="1"/>
          </p:cNvSpPr>
          <p:nvPr/>
        </p:nvSpPr>
        <p:spPr bwMode="auto">
          <a:xfrm>
            <a:off x="3886200" y="44577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 b="1">
                <a:latin typeface="Arial" charset="0"/>
              </a:rPr>
              <a:t>¿ A quien debo escuchar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Yuxtacrina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proteínas ancladas en la superficie de la membrana plasmática de una célula que pueden interaccionar directamente con los receptores en la superficie de la célula adyacente.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>
            <a:lum bright="-6000" contrast="10000"/>
          </a:blip>
          <a:srcRect l="1659" t="14499" r="13753" b="7137"/>
          <a:stretch>
            <a:fillRect/>
          </a:stretch>
        </p:blipFill>
        <p:spPr bwMode="auto">
          <a:xfrm>
            <a:off x="357158" y="2000240"/>
            <a:ext cx="7929586" cy="46529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500034" y="285728"/>
            <a:ext cx="754858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ES" sz="3200" b="1" dirty="0">
                <a:solidFill>
                  <a:schemeClr val="tx2"/>
                </a:solidFill>
                <a:latin typeface="Arial" charset="0"/>
              </a:rPr>
              <a:t>Comunicación </a:t>
            </a:r>
            <a:r>
              <a:rPr lang="es-ES" sz="3200" b="1" dirty="0" err="1">
                <a:solidFill>
                  <a:schemeClr val="tx2"/>
                </a:solidFill>
                <a:latin typeface="Arial" charset="0"/>
              </a:rPr>
              <a:t>yuxtacrina</a:t>
            </a:r>
            <a:r>
              <a:rPr lang="es-ES" sz="3200" b="1" dirty="0">
                <a:solidFill>
                  <a:schemeClr val="tx2"/>
                </a:solidFill>
                <a:latin typeface="Arial" charset="0"/>
              </a:rPr>
              <a:t> o dependiente de contacto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857356" y="2428868"/>
            <a:ext cx="2743200" cy="46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2600" dirty="0">
                <a:latin typeface="Arial" charset="0"/>
              </a:rPr>
              <a:t>Célula emisora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5357818" y="2428868"/>
            <a:ext cx="2743200" cy="454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2500" dirty="0">
                <a:latin typeface="Arial" charset="0"/>
              </a:rPr>
              <a:t>Células blanco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1928794" y="5214950"/>
            <a:ext cx="25908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rgbClr val="6600FF"/>
                </a:solidFill>
                <a:latin typeface="Arial" charset="0"/>
              </a:rPr>
              <a:t>Molécula señal unida a membrana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Autocrina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la situación en que las células responden a moléculas que ellas mismas producen.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t="8556" b="9842"/>
          <a:stretch>
            <a:fillRect/>
          </a:stretch>
        </p:blipFill>
        <p:spPr bwMode="auto">
          <a:xfrm>
            <a:off x="1571604" y="1571612"/>
            <a:ext cx="60960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428860" y="5929330"/>
            <a:ext cx="48879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2600" dirty="0">
                <a:latin typeface="Arial" charset="0"/>
              </a:rPr>
              <a:t>Sitios blanco en la misma célula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785786" y="214290"/>
            <a:ext cx="701518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200" b="1" dirty="0" err="1" smtClean="0">
                <a:solidFill>
                  <a:schemeClr val="tx2"/>
                </a:solidFill>
                <a:latin typeface="Arial" charset="0"/>
              </a:rPr>
              <a:t>Autocomunicación</a:t>
            </a:r>
            <a:r>
              <a:rPr lang="es-ES" sz="32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ES" sz="3200" b="1" dirty="0">
                <a:solidFill>
                  <a:schemeClr val="tx2"/>
                </a:solidFill>
                <a:latin typeface="Arial" charset="0"/>
              </a:rPr>
              <a:t>o comunicación </a:t>
            </a:r>
            <a:r>
              <a:rPr lang="es-ES" sz="3200" b="1" dirty="0" err="1">
                <a:solidFill>
                  <a:schemeClr val="tx2"/>
                </a:solidFill>
                <a:latin typeface="Arial" charset="0"/>
              </a:rPr>
              <a:t>autocrina</a:t>
            </a:r>
            <a:endParaRPr lang="es-ES" sz="3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squ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quema - co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3"/>
            <a:ext cx="9144000" cy="6715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Receptores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recepción de la señal comienza cuando una señal originada en el exterior de la célula diana encuentra una molécula diana perteneciente a esta célula, reconoce al mensajero extracelular y </a:t>
            </a:r>
            <a:r>
              <a:rPr lang="es-ES" dirty="0" err="1" smtClean="0"/>
              <a:t>transducen</a:t>
            </a:r>
            <a:r>
              <a:rPr lang="es-ES" dirty="0" smtClean="0"/>
              <a:t> al ambiente intracelular.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857232"/>
            <a:ext cx="7786742" cy="4114800"/>
          </a:xfrm>
        </p:spPr>
        <p:txBody>
          <a:bodyPr/>
          <a:lstStyle/>
          <a:p>
            <a:r>
              <a:rPr lang="es-ES" dirty="0" smtClean="0"/>
              <a:t>Generalmente, el receptor es una proteína que puede estar localizada en la superficie de la célula blanco, el </a:t>
            </a:r>
            <a:r>
              <a:rPr lang="es-ES" dirty="0" err="1" smtClean="0"/>
              <a:t>citosol</a:t>
            </a:r>
            <a:r>
              <a:rPr lang="es-ES" dirty="0" smtClean="0"/>
              <a:t> o su núcleo y cada receptor se activa por un solo tipo de señal.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r>
              <a:rPr lang="es-ES" dirty="0" smtClean="0"/>
              <a:t>La señales que tienen sus receptores intracelulares producen cambios a largo plazo, mientras que las señales que tienen receptores en la membrana plasmática tienden a producir efectos de más corta duración.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00100" y="285727"/>
            <a:ext cx="7297761" cy="6172200"/>
            <a:chOff x="1536" y="333"/>
            <a:chExt cx="2575" cy="3888"/>
          </a:xfrm>
        </p:grpSpPr>
        <p:pic>
          <p:nvPicPr>
            <p:cNvPr id="152610" name="Picture 34" descr="aaaaaaaa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333"/>
              <a:ext cx="2532" cy="3888"/>
            </a:xfrm>
            <a:prstGeom prst="rect">
              <a:avLst/>
            </a:prstGeom>
            <a:noFill/>
          </p:spPr>
        </p:pic>
        <p:sp>
          <p:nvSpPr>
            <p:cNvPr id="152611" name="Rectangle 35"/>
            <p:cNvSpPr>
              <a:spLocks noChangeArrowheads="1"/>
            </p:cNvSpPr>
            <p:nvPr/>
          </p:nvSpPr>
          <p:spPr bwMode="auto">
            <a:xfrm>
              <a:off x="1840" y="2075"/>
              <a:ext cx="2271" cy="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200" b="1">
                  <a:latin typeface="Arial" charset="0"/>
                </a:rPr>
                <a:t>Receptores intracelulares</a:t>
              </a:r>
              <a:endParaRPr lang="es-ES_tradnl" sz="2200" b="1">
                <a:latin typeface="Arial" charset="0"/>
              </a:endParaRPr>
            </a:p>
          </p:txBody>
        </p:sp>
        <p:sp>
          <p:nvSpPr>
            <p:cNvPr id="152612" name="Rectangle 36"/>
            <p:cNvSpPr>
              <a:spLocks noChangeArrowheads="1"/>
            </p:cNvSpPr>
            <p:nvPr/>
          </p:nvSpPr>
          <p:spPr bwMode="auto">
            <a:xfrm>
              <a:off x="1586" y="333"/>
              <a:ext cx="2270" cy="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200" b="1" dirty="0">
                  <a:latin typeface="Arial" charset="0"/>
                </a:rPr>
                <a:t>Receptores de membrana</a:t>
              </a:r>
              <a:endParaRPr lang="es-ES_tradnl" sz="2200" b="1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células individuales, al igual que los organismos pluricelulares, necesitan percibir su entorno y responder a él. Una célula debe ser capaz de localizar los nutrientes, diferenciar entre la luz y la obscuridad y evitar sustancias tóxicas y predadores.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es-ES" dirty="0" smtClean="0"/>
              <a:t>Una célula aunque reciba la misma señal y tenga el mismo tipo de receptores para esa señal puede sin embargo emitir una respuesta diferente que dependerá de su especialización.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1219200" y="381000"/>
            <a:ext cx="4988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 b="1" dirty="0" smtClean="0">
                <a:solidFill>
                  <a:schemeClr val="accent2"/>
                </a:solidFill>
                <a:latin typeface="Arial" charset="0"/>
              </a:rPr>
              <a:t>Señalización </a:t>
            </a:r>
            <a:r>
              <a:rPr lang="es-ES_tradnl" sz="3200" b="1" dirty="0">
                <a:solidFill>
                  <a:schemeClr val="accent2"/>
                </a:solidFill>
                <a:latin typeface="Arial" charset="0"/>
              </a:rPr>
              <a:t>intracelular</a:t>
            </a:r>
            <a:endParaRPr lang="es-ES" sz="32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54633" name="Picture 9" descr="aaaaaaa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858048" cy="555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lum bright="-14000" contrast="20000"/>
          </a:blip>
          <a:srcRect/>
          <a:stretch>
            <a:fillRect/>
          </a:stretch>
        </p:blipFill>
        <p:spPr bwMode="auto">
          <a:xfrm>
            <a:off x="609600" y="1219200"/>
            <a:ext cx="3581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4">
            <a:lum bright="-16000" contrast="22000"/>
          </a:blip>
          <a:srcRect/>
          <a:stretch>
            <a:fillRect/>
          </a:stretch>
        </p:blipFill>
        <p:spPr bwMode="auto">
          <a:xfrm>
            <a:off x="609600" y="4429125"/>
            <a:ext cx="35052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5">
            <a:lum bright="-16000" contrast="24000"/>
          </a:blip>
          <a:srcRect/>
          <a:stretch>
            <a:fillRect/>
          </a:stretch>
        </p:blipFill>
        <p:spPr bwMode="auto">
          <a:xfrm>
            <a:off x="5334000" y="34290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6">
            <a:lum bright="-16000" contrast="22000"/>
          </a:blip>
          <a:srcRect/>
          <a:stretch>
            <a:fillRect/>
          </a:stretch>
        </p:blipFill>
        <p:spPr bwMode="auto">
          <a:xfrm>
            <a:off x="5791200" y="1295400"/>
            <a:ext cx="28606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76200" y="228600"/>
            <a:ext cx="90678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accent2"/>
                </a:solidFill>
                <a:latin typeface="Arial" charset="0"/>
              </a:rPr>
              <a:t>La misma señal química  puede inducir </a:t>
            </a:r>
          </a:p>
          <a:p>
            <a:pPr algn="ctr"/>
            <a:r>
              <a:rPr lang="es-ES_tradnl" sz="2800" b="1">
                <a:solidFill>
                  <a:schemeClr val="accent2"/>
                </a:solidFill>
                <a:latin typeface="Arial" charset="0"/>
              </a:rPr>
              <a:t>diferentes respuestas  en diferentes células blanco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642918"/>
            <a:ext cx="7858180" cy="4114800"/>
          </a:xfrm>
        </p:spPr>
        <p:txBody>
          <a:bodyPr/>
          <a:lstStyle/>
          <a:p>
            <a:r>
              <a:rPr lang="es-ES" dirty="0" smtClean="0"/>
              <a:t>Cada tipo celular presenta un conjunto de proteínas receptoras que les permiten responder a un grupo específico de moléculas </a:t>
            </a:r>
            <a:r>
              <a:rPr lang="es-ES" dirty="0" err="1" smtClean="0"/>
              <a:t>señalizadoras</a:t>
            </a:r>
            <a:r>
              <a:rPr lang="es-ES" dirty="0" smtClean="0"/>
              <a:t> producidas por otras células.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r>
              <a:rPr lang="es-ES" dirty="0" smtClean="0"/>
              <a:t> Estas moléculas </a:t>
            </a:r>
            <a:r>
              <a:rPr lang="es-ES" dirty="0" err="1" smtClean="0"/>
              <a:t>señalizadoras</a:t>
            </a:r>
            <a:r>
              <a:rPr lang="es-ES" dirty="0" smtClean="0"/>
              <a:t> trabajan juntas para regular el comportamiento de la célula. </a:t>
            </a:r>
          </a:p>
          <a:p>
            <a:r>
              <a:rPr lang="es-ES" dirty="0" smtClean="0"/>
              <a:t>Se puede afirmar que si una célula no tiene receptores para determinada señal no emitirán ninguna respuesta. </a:t>
            </a:r>
          </a:p>
          <a:p>
            <a:r>
              <a:rPr lang="es-ES" dirty="0" smtClean="0"/>
              <a:t>Sin embargo algunas señales químicas no requieren receptores para su acción.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500042"/>
            <a:ext cx="7858180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Los receptores se pueden agrupar en las siguientes categorías:</a:t>
            </a:r>
          </a:p>
          <a:p>
            <a:pPr>
              <a:buNone/>
            </a:pPr>
            <a:r>
              <a:rPr lang="es-ES" dirty="0" smtClean="0"/>
              <a:t>1.- Receptores de membrana plasmática:</a:t>
            </a:r>
          </a:p>
          <a:p>
            <a:r>
              <a:rPr lang="es-ES" sz="2800" dirty="0" smtClean="0"/>
              <a:t> Receptores que son canales iónicos </a:t>
            </a:r>
          </a:p>
          <a:p>
            <a:pPr lvl="0"/>
            <a:r>
              <a:rPr lang="es-ES" sz="2800" dirty="0" smtClean="0"/>
              <a:t>Receptores asociados a proteínas G</a:t>
            </a:r>
          </a:p>
          <a:p>
            <a:pPr lvl="0"/>
            <a:r>
              <a:rPr lang="es-ES" sz="2800" dirty="0" smtClean="0"/>
              <a:t>Receptores con actividad enzimática intrínseca </a:t>
            </a:r>
          </a:p>
          <a:p>
            <a:pPr lvl="0"/>
            <a:r>
              <a:rPr lang="es-ES" sz="2800" dirty="0" smtClean="0"/>
              <a:t>Receptores que se asocian a enzimas </a:t>
            </a:r>
          </a:p>
          <a:p>
            <a:r>
              <a:rPr lang="es-ES" sz="2800" dirty="0" smtClean="0"/>
              <a:t>Receptores vinculados a procesos de </a:t>
            </a:r>
            <a:r>
              <a:rPr lang="es-ES" sz="2800" dirty="0" err="1" smtClean="0"/>
              <a:t>endocitosis</a:t>
            </a:r>
            <a:r>
              <a:rPr lang="es-ES" sz="2800" dirty="0" smtClean="0"/>
              <a:t> 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r>
              <a:rPr lang="es-ES" dirty="0" smtClean="0"/>
              <a:t>2.- Receptores intracelulares </a:t>
            </a:r>
          </a:p>
          <a:p>
            <a:pPr lvl="0"/>
            <a:r>
              <a:rPr lang="es-ES" sz="2800" dirty="0" smtClean="0"/>
              <a:t>Citoplasmáticos </a:t>
            </a:r>
          </a:p>
          <a:p>
            <a:pPr lvl="0"/>
            <a:r>
              <a:rPr lang="es-ES" sz="2800" dirty="0" smtClean="0"/>
              <a:t>Intranucleares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714876" y="428604"/>
            <a:ext cx="3786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Receptores por canales iónicos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72066" y="2857496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El receptor asociado con canales iónicos se abren o se cierran en respuesta a la unión de su molécula señalada.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1472" y="214290"/>
            <a:ext cx="750099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4000" b="1" dirty="0" smtClean="0"/>
              <a:t>Receptores asociados con proteínas G</a:t>
            </a:r>
            <a:endParaRPr lang="es-MX" sz="40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14348" y="1857364"/>
            <a:ext cx="7620000" cy="428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   Las proteínas-G pueden unir GTP (</a:t>
            </a:r>
            <a:r>
              <a:rPr lang="es-MX" dirty="0" err="1" smtClean="0"/>
              <a:t>guanosina</a:t>
            </a:r>
            <a:r>
              <a:rPr lang="es-MX" dirty="0" smtClean="0"/>
              <a:t> </a:t>
            </a:r>
            <a:r>
              <a:rPr lang="es-MX" dirty="0" err="1" smtClean="0"/>
              <a:t>trifosfato</a:t>
            </a:r>
            <a:r>
              <a:rPr lang="es-MX" dirty="0" smtClean="0"/>
              <a:t>) cuando estimulado por una hormona, se une a una proteína receptora. La proteína-G activada pasa un grupo fosfato a una enzima inactiva. La recién </a:t>
            </a:r>
            <a:r>
              <a:rPr lang="es-MX" dirty="0" err="1" smtClean="0"/>
              <a:t>fosforilada</a:t>
            </a:r>
            <a:r>
              <a:rPr lang="es-MX" dirty="0" smtClean="0"/>
              <a:t> enzima cambia de forma y se vuelve activa, y cataliza muchas reacciones enzimáticas. Las proteínas-G son socios en la activación de patrones de hormonas comunes, como el </a:t>
            </a:r>
            <a:r>
              <a:rPr lang="es-MX" dirty="0" err="1" smtClean="0"/>
              <a:t>glucagon</a:t>
            </a:r>
            <a:r>
              <a:rPr lang="es-MX" dirty="0" smtClean="0"/>
              <a:t> (hormona que segrega el páncreas), </a:t>
            </a:r>
            <a:r>
              <a:rPr lang="es-MX" dirty="0" err="1" smtClean="0"/>
              <a:t>epinefrina</a:t>
            </a:r>
            <a:r>
              <a:rPr lang="es-MX" dirty="0" smtClean="0"/>
              <a:t> y serotonina.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gtran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gtran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42910" y="428604"/>
            <a:ext cx="8072494" cy="6143644"/>
          </a:xfrm>
        </p:spPr>
        <p:txBody>
          <a:bodyPr/>
          <a:lstStyle/>
          <a:p>
            <a:r>
              <a:rPr lang="es-ES" dirty="0" smtClean="0"/>
              <a:t>Las células forman distintos tejidos y órganos, generalmente bien diferenciados y con funciones muy especializadas, para esto deben estar muy bien coordinadas para que el organismo funcione con un gran nivel de integración y armonía. </a:t>
            </a:r>
          </a:p>
          <a:p>
            <a:r>
              <a:rPr lang="es-ES" dirty="0" smtClean="0"/>
              <a:t>Las células deben interpretar la gran cantidad de señales que reciben de otras células para poder coordinar sus comportamientos. </a:t>
            </a:r>
          </a:p>
          <a:p>
            <a:pPr algn="just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gtran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gtran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MODELOS CELULARES</a:t>
            </a:r>
            <a:endParaRPr lang="es-ES" dirty="0"/>
          </a:p>
        </p:txBody>
      </p:sp>
      <p:pic>
        <p:nvPicPr>
          <p:cNvPr id="4" name="3 Marcador de contenido" descr="nttdocomonovemb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00200"/>
            <a:ext cx="6858048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r>
              <a:rPr lang="es-ES" dirty="0" smtClean="0"/>
              <a:t>En el organismo humano existen millones de células que se pueden agrupar teniendo en cuneta características morfológicas y funcionales que las asemejan, por lo que con fines didácticos se han creado modelos celulares hipotéticos para hacer más fácil su estudio.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r>
              <a:rPr lang="es-ES" dirty="0" smtClean="0"/>
              <a:t>Durante la diferenciación celular, la célula adquiere características morfológicas que la distinguen y que le permiten realizar con más eficiencia una función determinada. En este caso la célula presenta desarrollados los orgánulos que le permiten realizar una función específica y no otra.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/>
              <a:t>TIPOS DE MODELOS CELULARES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Célula Indiferenciada</a:t>
            </a:r>
          </a:p>
          <a:p>
            <a:r>
              <a:rPr lang="es-ES" dirty="0" smtClean="0"/>
              <a:t>Célula secretora</a:t>
            </a:r>
          </a:p>
          <a:p>
            <a:r>
              <a:rPr lang="es-ES" dirty="0" smtClean="0"/>
              <a:t>Célula </a:t>
            </a:r>
            <a:r>
              <a:rPr lang="es-ES" dirty="0" err="1" smtClean="0"/>
              <a:t>absortiva</a:t>
            </a:r>
            <a:endParaRPr lang="es-ES" dirty="0" smtClean="0"/>
          </a:p>
          <a:p>
            <a:r>
              <a:rPr lang="es-ES" dirty="0" smtClean="0"/>
              <a:t>Célula </a:t>
            </a:r>
            <a:r>
              <a:rPr lang="es-ES" dirty="0" err="1" smtClean="0"/>
              <a:t>fagocítica</a:t>
            </a:r>
            <a:r>
              <a:rPr lang="es-ES" dirty="0" smtClean="0"/>
              <a:t> </a:t>
            </a:r>
          </a:p>
          <a:p>
            <a:r>
              <a:rPr lang="es-ES" dirty="0" smtClean="0"/>
              <a:t>Célula contráctil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/>
              <a:t>MODELO DE CÉLULA SECRETORA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gran cantidad de células en el organismo cumplen la función de producir y secretar macromoléculas, y por lo tanto tienen desarrollo de los </a:t>
            </a:r>
            <a:r>
              <a:rPr lang="es-ES" dirty="0" err="1" smtClean="0"/>
              <a:t>organelos</a:t>
            </a:r>
            <a:r>
              <a:rPr lang="es-ES" dirty="0" smtClean="0"/>
              <a:t> que les permiten desempeñar esa función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Las células pueden secretar: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1.- Proteínas</a:t>
            </a:r>
          </a:p>
          <a:p>
            <a:r>
              <a:rPr lang="es-ES" dirty="0" smtClean="0"/>
              <a:t>Enzimas </a:t>
            </a:r>
          </a:p>
          <a:p>
            <a:r>
              <a:rPr lang="es-ES" dirty="0" smtClean="0"/>
              <a:t>Hormonas</a:t>
            </a:r>
          </a:p>
          <a:p>
            <a:pPr>
              <a:buNone/>
            </a:pPr>
            <a:r>
              <a:rPr lang="es-ES" dirty="0" smtClean="0"/>
              <a:t>2.- Glicoproteínas</a:t>
            </a:r>
          </a:p>
          <a:p>
            <a:r>
              <a:rPr lang="es-ES" dirty="0" smtClean="0"/>
              <a:t>Mucina</a:t>
            </a:r>
          </a:p>
          <a:p>
            <a:r>
              <a:rPr lang="es-ES" dirty="0" smtClean="0"/>
              <a:t>Hormonas, </a:t>
            </a:r>
            <a:r>
              <a:rPr lang="es-ES" dirty="0" smtClean="0"/>
              <a:t>esteroides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Modelo de célula secretora de proteínas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Estas células al M/E se puede apreciar un intenso desarrollo de retículo </a:t>
            </a:r>
            <a:r>
              <a:rPr lang="es-ES" dirty="0" err="1" smtClean="0"/>
              <a:t>endoplásmico</a:t>
            </a:r>
            <a:r>
              <a:rPr lang="es-ES" dirty="0" smtClean="0"/>
              <a:t> rugoso.</a:t>
            </a:r>
          </a:p>
          <a:p>
            <a:r>
              <a:rPr lang="es-ES" dirty="0" smtClean="0"/>
              <a:t>El aparato de </a:t>
            </a:r>
            <a:r>
              <a:rPr lang="es-ES" dirty="0" err="1" smtClean="0"/>
              <a:t>Golgi</a:t>
            </a:r>
            <a:r>
              <a:rPr lang="es-ES" dirty="0" smtClean="0"/>
              <a:t> está bien desarrollado y posee numerosas mitocondrias.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Modelo de célula secretora de glicoproteínas</a:t>
            </a:r>
          </a:p>
          <a:p>
            <a:r>
              <a:rPr lang="es-ES" dirty="0" smtClean="0"/>
              <a:t>El aparato de </a:t>
            </a:r>
            <a:r>
              <a:rPr lang="es-ES" dirty="0" err="1" smtClean="0"/>
              <a:t>Golgi</a:t>
            </a:r>
            <a:r>
              <a:rPr lang="es-ES" dirty="0" smtClean="0"/>
              <a:t> está más desarrollado.</a:t>
            </a:r>
          </a:p>
          <a:p>
            <a:pPr>
              <a:buNone/>
            </a:pPr>
            <a:r>
              <a:rPr lang="es-ES" dirty="0" smtClean="0"/>
              <a:t>Modelo de célula secretora de mucina</a:t>
            </a:r>
          </a:p>
          <a:p>
            <a:r>
              <a:rPr lang="es-ES" dirty="0" smtClean="0"/>
              <a:t>Poseen escaso retículo </a:t>
            </a:r>
            <a:r>
              <a:rPr lang="es-ES" dirty="0" err="1" smtClean="0"/>
              <a:t>endoplásmico</a:t>
            </a:r>
            <a:r>
              <a:rPr lang="es-ES" dirty="0" smtClean="0"/>
              <a:t> rugoso, un aparato de </a:t>
            </a:r>
            <a:r>
              <a:rPr lang="es-ES" dirty="0" err="1" smtClean="0"/>
              <a:t>Golgi</a:t>
            </a:r>
            <a:r>
              <a:rPr lang="es-ES" dirty="0" smtClean="0"/>
              <a:t> muy desarrollado y abundantes gránulos de secreción llenos de moco o mucina.</a:t>
            </a:r>
          </a:p>
          <a:p>
            <a:pPr>
              <a:buNone/>
            </a:pPr>
            <a:r>
              <a:rPr lang="es-ES" dirty="0" smtClean="0"/>
              <a:t>Modelo de célula secretora de hormonas esteroides</a:t>
            </a:r>
          </a:p>
          <a:p>
            <a:r>
              <a:rPr lang="es-ES" dirty="0" smtClean="0"/>
              <a:t>Posee gran desarrollo del retículo </a:t>
            </a:r>
            <a:r>
              <a:rPr lang="es-ES" dirty="0" err="1" smtClean="0"/>
              <a:t>endoplásmico</a:t>
            </a:r>
            <a:r>
              <a:rPr lang="es-ES" dirty="0" smtClean="0"/>
              <a:t> liso y abundantes mitocondrias con crestas tubulares, destacándose también vacuolas de lípidos en el </a:t>
            </a:r>
            <a:r>
              <a:rPr lang="es-ES" dirty="0" err="1" smtClean="0"/>
              <a:t>citoplasmasma</a:t>
            </a:r>
            <a:r>
              <a:rPr lang="es-ES" dirty="0" smtClean="0"/>
              <a:t>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56"/>
            <a:ext cx="8477256" cy="5786502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comunicación intercelular puede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resumirse en unos cuantos puntos fundamentales: una célula genera un mensaje, o señal, el cual es recibido por la célula blanco (diana) apropiada, la cual puede ser una </a:t>
            </a:r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vecina,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lejana o </a:t>
            </a:r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cercana, o incluso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ella misma, y el mensaje es interpretado como una instrucción para modificar algún aspecto funcional de la célula blanco.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pe73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429396"/>
          </a:xfrm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Páncreas (Islotes de </a:t>
            </a:r>
            <a:r>
              <a:rPr lang="es-ES" sz="2800" b="1" dirty="0" err="1" smtClean="0"/>
              <a:t>Langerhans</a:t>
            </a:r>
            <a:r>
              <a:rPr lang="es-ES" sz="2800" b="1" dirty="0" smtClean="0"/>
              <a:t>)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57216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El páncreas endocrino lo forman los islotes de </a:t>
            </a:r>
            <a:r>
              <a:rPr lang="es-ES" dirty="0" err="1" smtClean="0"/>
              <a:t>Langerhans</a:t>
            </a:r>
            <a:r>
              <a:rPr lang="es-ES" dirty="0" smtClean="0"/>
              <a:t>, que son una serie de cordones de células poligonales de origen epitelial y almacenamiento intracelular.  Se presenta al microscopio de luz como aglomerados redondeados y claros de células homogéneas pequeñas, dentro del tejido pancreático exocrino, con una rica red de capilares sanguíneos y envueltos por una fina capa de células secretoras de tres tipos, alfa, beta y delta; que secretan </a:t>
            </a:r>
            <a:r>
              <a:rPr lang="es-ES" dirty="0" err="1" smtClean="0"/>
              <a:t>glucagón</a:t>
            </a:r>
            <a:r>
              <a:rPr lang="es-ES" dirty="0" smtClean="0"/>
              <a:t>, insulina y gastrina, respectivamente.  Dichas células son indistinguibles con H y E.</a:t>
            </a:r>
            <a:br>
              <a:rPr lang="es-ES" dirty="0" smtClean="0"/>
            </a:br>
            <a:r>
              <a:rPr lang="es-ES" dirty="0" smtClean="0"/>
              <a:t>El páncreas exocrino es una glándula </a:t>
            </a:r>
            <a:r>
              <a:rPr lang="es-ES" dirty="0" err="1" smtClean="0"/>
              <a:t>acinosa</a:t>
            </a:r>
            <a:r>
              <a:rPr lang="es-ES" dirty="0" smtClean="0"/>
              <a:t> compuesta que sintetiza principalmente las enzimas lipasa, amilasa y </a:t>
            </a:r>
            <a:r>
              <a:rPr lang="es-ES" dirty="0" err="1" smtClean="0"/>
              <a:t>ribonucleasa</a:t>
            </a:r>
            <a:r>
              <a:rPr lang="es-ES" dirty="0" smtClean="0"/>
              <a:t>.  Las células </a:t>
            </a:r>
            <a:r>
              <a:rPr lang="es-ES" dirty="0" err="1" smtClean="0"/>
              <a:t>acinosas</a:t>
            </a:r>
            <a:r>
              <a:rPr lang="es-ES" dirty="0" smtClean="0"/>
              <a:t> son </a:t>
            </a:r>
            <a:r>
              <a:rPr lang="es-ES" dirty="0" err="1" smtClean="0"/>
              <a:t>piramidalesde</a:t>
            </a:r>
            <a:r>
              <a:rPr lang="es-ES" dirty="0" smtClean="0"/>
              <a:t> núcleo redondo algo central y citoplasma </a:t>
            </a:r>
            <a:r>
              <a:rPr lang="es-ES" dirty="0" err="1" smtClean="0"/>
              <a:t>basófilo</a:t>
            </a:r>
            <a:r>
              <a:rPr lang="es-ES" dirty="0" smtClean="0"/>
              <a:t>.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107157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Modelo de célula secretora de glicoproteínas</a:t>
            </a:r>
            <a:endParaRPr lang="es-ES" dirty="0"/>
          </a:p>
        </p:txBody>
      </p:sp>
      <p:pic>
        <p:nvPicPr>
          <p:cNvPr id="4" name="3 Marcador de contenido" descr="tiroid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429288"/>
          </a:xfrm>
        </p:spPr>
        <p:txBody>
          <a:bodyPr>
            <a:noAutofit/>
          </a:bodyPr>
          <a:lstStyle/>
          <a:p>
            <a:r>
              <a:rPr lang="es-ES" sz="2300" dirty="0" smtClean="0"/>
              <a:t>La glándula está integrada por folículos tiroideos inmersos en un estroma de tejido conectivo </a:t>
            </a:r>
            <a:r>
              <a:rPr lang="es-ES" sz="2300" dirty="0" err="1" smtClean="0"/>
              <a:t>fibroelástico</a:t>
            </a:r>
            <a:r>
              <a:rPr lang="es-ES" sz="2300" dirty="0" smtClean="0"/>
              <a:t> que parte de la cápsula; rico en capilares sanguíneos </a:t>
            </a:r>
            <a:r>
              <a:rPr lang="es-ES" sz="2300" dirty="0" err="1" smtClean="0"/>
              <a:t>fenestrados</a:t>
            </a:r>
            <a:r>
              <a:rPr lang="es-ES" sz="2300" dirty="0" smtClean="0"/>
              <a:t>.  Los folículos tiroideos, que son las unidades funcionales y estructurales, son estructuras irregulares o esferoidales que comprenden:</a:t>
            </a:r>
            <a:br>
              <a:rPr lang="es-ES" sz="2300" dirty="0" smtClean="0"/>
            </a:br>
            <a:r>
              <a:rPr lang="es-ES" sz="2300" dirty="0" smtClean="0"/>
              <a:t>a. una pared de epitelio </a:t>
            </a:r>
            <a:r>
              <a:rPr lang="es-ES" sz="2300" dirty="0" err="1" smtClean="0"/>
              <a:t>monoestratificado</a:t>
            </a:r>
            <a:r>
              <a:rPr lang="es-ES" sz="2300" dirty="0" smtClean="0"/>
              <a:t>, alineado sobre una membrana basal, que posee dos tipos celulares: las células foliculares (cúbicas bajas) que sintetizan y secretan las hormonas T3 (</a:t>
            </a:r>
            <a:r>
              <a:rPr lang="es-ES" sz="2300" dirty="0" err="1" smtClean="0"/>
              <a:t>triyodotironina</a:t>
            </a:r>
            <a:r>
              <a:rPr lang="es-ES" sz="2300" dirty="0" smtClean="0"/>
              <a:t>) y T4 (</a:t>
            </a:r>
            <a:r>
              <a:rPr lang="es-ES" sz="2300" dirty="0" err="1" smtClean="0"/>
              <a:t>tetrayotironina</a:t>
            </a:r>
            <a:r>
              <a:rPr lang="es-ES" sz="2300" dirty="0" smtClean="0"/>
              <a:t>);  y las células claras, </a:t>
            </a:r>
            <a:r>
              <a:rPr lang="es-ES" sz="2300" dirty="0" err="1" smtClean="0"/>
              <a:t>parafoliculares</a:t>
            </a:r>
            <a:r>
              <a:rPr lang="es-ES" sz="2300" dirty="0" smtClean="0"/>
              <a:t> o células C (en contacto con la membrana basal) que sintetizan y secretan calcitonina.</a:t>
            </a:r>
            <a:br>
              <a:rPr lang="es-ES" sz="2300" dirty="0" smtClean="0"/>
            </a:br>
            <a:r>
              <a:rPr lang="es-ES" sz="2300" dirty="0" smtClean="0"/>
              <a:t>b. En el interior de los folículos de los folículos el coloide, que después de la fijación y coloración con H y E es un material sólido, </a:t>
            </a:r>
            <a:r>
              <a:rPr lang="es-ES" sz="2300" dirty="0" err="1" smtClean="0"/>
              <a:t>acidófilo</a:t>
            </a:r>
            <a:r>
              <a:rPr lang="es-ES" sz="2300" dirty="0" smtClean="0"/>
              <a:t> y amorfo.  El coloide, en su totalidad es una </a:t>
            </a:r>
            <a:r>
              <a:rPr lang="es-ES" sz="2300" dirty="0" err="1" smtClean="0"/>
              <a:t>glucoproteína</a:t>
            </a:r>
            <a:r>
              <a:rPr lang="es-ES" sz="2300" dirty="0" smtClean="0"/>
              <a:t> que se combina con yodo (</a:t>
            </a:r>
            <a:r>
              <a:rPr lang="es-ES" sz="2300" dirty="0" err="1" smtClean="0"/>
              <a:t>tiroglobulina</a:t>
            </a:r>
            <a:r>
              <a:rPr lang="es-ES" sz="2300" dirty="0" smtClean="0"/>
              <a:t> yodada)  </a:t>
            </a:r>
            <a:br>
              <a:rPr lang="es-ES" sz="2300" dirty="0" smtClean="0"/>
            </a:br>
            <a:endParaRPr lang="es-E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Modelo de célula secretora de mucina</a:t>
            </a:r>
            <a:endParaRPr lang="es-ES" dirty="0"/>
          </a:p>
        </p:txBody>
      </p:sp>
      <p:pic>
        <p:nvPicPr>
          <p:cNvPr id="4" name="3 Marcador de contenido" descr="secretora de muc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b="1" dirty="0" smtClean="0"/>
              <a:t>Epitelio </a:t>
            </a:r>
            <a:r>
              <a:rPr lang="es-ES" b="1" dirty="0" err="1" smtClean="0"/>
              <a:t>Cílindrico</a:t>
            </a:r>
            <a:r>
              <a:rPr lang="es-ES" b="1" dirty="0" smtClean="0"/>
              <a:t> </a:t>
            </a:r>
            <a:r>
              <a:rPr lang="es-ES" b="1" dirty="0" err="1" smtClean="0"/>
              <a:t>Monoestratificado</a:t>
            </a:r>
            <a:r>
              <a:rPr lang="es-ES" b="1" dirty="0" smtClean="0"/>
              <a:t> </a:t>
            </a:r>
            <a:r>
              <a:rPr lang="es-ES" b="1" dirty="0" err="1" smtClean="0"/>
              <a:t>Mucosecretor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Está formado por una sola capa de células cilíndricas especializadas todas en la síntesis y secreción de moco, conservando su forma cilíndrica por no poder dilatarse </a:t>
            </a:r>
            <a:r>
              <a:rPr lang="es-ES" dirty="0" err="1" smtClean="0"/>
              <a:t>alteralmente</a:t>
            </a:r>
            <a:r>
              <a:rPr lang="es-ES" dirty="0" smtClean="0"/>
              <a:t>.  Las células son pálidas y espumosas, debido a las abundantes vesículas de modo destinadas a la secreción.  Se localizan revistiendo el estómago y el </a:t>
            </a:r>
            <a:r>
              <a:rPr lang="es-ES" dirty="0" err="1" smtClean="0"/>
              <a:t>endocervix</a:t>
            </a:r>
            <a:r>
              <a:rPr lang="es-ES" dirty="0" smtClean="0"/>
              <a:t>.  La diferenciación de este epitelio se realiza fácilmente con la utilización de la técnica </a:t>
            </a:r>
            <a:r>
              <a:rPr lang="es-ES" dirty="0" err="1" smtClean="0"/>
              <a:t>tintorial</a:t>
            </a:r>
            <a:r>
              <a:rPr lang="es-ES" dirty="0" smtClean="0"/>
              <a:t> de P.A. </a:t>
            </a:r>
            <a:r>
              <a:rPr lang="es-ES" dirty="0" err="1" smtClean="0"/>
              <a:t>Schiff</a:t>
            </a:r>
            <a:r>
              <a:rPr lang="es-ES" dirty="0" smtClean="0"/>
              <a:t> (P.A.S.).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Modelo de células secretora de hormonas esteroides</a:t>
            </a:r>
            <a:endParaRPr lang="es-ES" dirty="0"/>
          </a:p>
        </p:txBody>
      </p:sp>
      <p:pic>
        <p:nvPicPr>
          <p:cNvPr id="6" name="5 Marcador de contenido" descr="suprare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Epitelio glandular endocrino en racimos y cordones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En la suprarrenal las glándulas endocrinas de origen epitelial, se localizan en la corteza suprarrenal y se distribuyen en tres zonas: Zona glomerular, debajo de la cápsula, donde las células se organizan en grupos redondeados (racimos o glomérulos); Zona Fasciculada debajo de la glomerular, donde las células (</a:t>
            </a:r>
            <a:r>
              <a:rPr lang="es-ES" dirty="0" err="1" smtClean="0"/>
              <a:t>espongiocitos</a:t>
            </a:r>
            <a:r>
              <a:rPr lang="es-ES" dirty="0" smtClean="0"/>
              <a:t>) se organizan en cordones paralelos separados por sinusoides; Zona Reticular, limita con la médula suprarrenal, las células se disponen en cordones en forma de red irregular.   Su función: segregar hormonas (</a:t>
            </a:r>
            <a:r>
              <a:rPr lang="es-ES" dirty="0" err="1" smtClean="0"/>
              <a:t>mineralocorticoides</a:t>
            </a:r>
            <a:r>
              <a:rPr lang="es-ES" dirty="0" smtClean="0"/>
              <a:t>, glucocorticoides y esteroides). 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MODELO DE CÉLULA ABSORTIVA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Este tipo de célula posee un gran desarrollo en las superficies de contacto, lo cual le permite aumentar el intercambio con el medio, presenta numerosas </a:t>
            </a:r>
            <a:r>
              <a:rPr lang="es-ES" dirty="0" err="1" smtClean="0"/>
              <a:t>microvellosidades</a:t>
            </a:r>
            <a:r>
              <a:rPr lang="es-ES" dirty="0" smtClean="0"/>
              <a:t> que aumentan la superficie de absorción.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/>
            <a:r>
              <a:rPr lang="es-ES" dirty="0" smtClean="0"/>
              <a:t>Modelo de célula </a:t>
            </a:r>
            <a:r>
              <a:rPr lang="es-ES" dirty="0" err="1" smtClean="0"/>
              <a:t>absortiva</a:t>
            </a:r>
            <a:endParaRPr lang="es-ES" dirty="0"/>
          </a:p>
        </p:txBody>
      </p:sp>
      <p:pic>
        <p:nvPicPr>
          <p:cNvPr id="4" name="3 Marcador de contenido" descr="publicado_intestino_delgado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5"/>
            <a:ext cx="9144000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500042"/>
            <a:ext cx="8001056" cy="5929354"/>
          </a:xfrm>
        </p:spPr>
        <p:txBody>
          <a:bodyPr/>
          <a:lstStyle/>
          <a:p>
            <a:pPr>
              <a:buNone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señales que reciben las células  </a:t>
            </a:r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pueden hacer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éstas</a:t>
            </a:r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None/>
            </a:pPr>
            <a:endParaRPr lang="es-ES" dirty="0"/>
          </a:p>
          <a:p>
            <a:pPr lvl="0"/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Inducir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cambios metabólicos</a:t>
            </a:r>
          </a:p>
          <a:p>
            <a:pPr lvl="0"/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Modificar la expresión de algunos genes </a:t>
            </a:r>
          </a:p>
          <a:p>
            <a:pPr lvl="0"/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Alargar la vida o provocar la muerte</a:t>
            </a:r>
          </a:p>
          <a:p>
            <a:pPr lvl="0"/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Generar nuevas señales para otras células</a:t>
            </a:r>
          </a:p>
          <a:p>
            <a:pPr lvl="0"/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Influir en gran medida en su diferenciación, migración y desarrollo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Intestino Delgado de </a:t>
            </a:r>
            <a:r>
              <a:rPr lang="es-ES" dirty="0" err="1" smtClean="0"/>
              <a:t>Necturus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Observamos </a:t>
            </a:r>
            <a:r>
              <a:rPr lang="es-ES" dirty="0"/>
              <a:t>a las células del epitelio </a:t>
            </a:r>
            <a:r>
              <a:rPr lang="es-ES" dirty="0" err="1"/>
              <a:t>columnar</a:t>
            </a:r>
            <a:r>
              <a:rPr lang="es-ES" dirty="0"/>
              <a:t>, con sus núcleos característicos: alargados y ubicados en el tercio inferior de la célula.</a:t>
            </a:r>
            <a:br>
              <a:rPr lang="es-ES" dirty="0"/>
            </a:br>
            <a:r>
              <a:rPr lang="es-ES" dirty="0"/>
              <a:t>El epitelio está rodeado por un ribete en cepillo (B) compuesto por </a:t>
            </a:r>
            <a:r>
              <a:rPr lang="es-ES" dirty="0" err="1"/>
              <a:t>microvellosidades</a:t>
            </a:r>
            <a:r>
              <a:rPr lang="es-ES" dirty="0"/>
              <a:t>, que nacen en la lámina terminal.</a:t>
            </a:r>
            <a:br>
              <a:rPr lang="es-ES" dirty="0"/>
            </a:br>
            <a:r>
              <a:rPr lang="es-ES" dirty="0"/>
              <a:t>En la lámina propia (LP) encontramos tejido conectivo laxo.</a:t>
            </a:r>
            <a:br>
              <a:rPr lang="es-ES" dirty="0"/>
            </a:br>
            <a:r>
              <a:rPr lang="es-ES" dirty="0"/>
              <a:t>El </a:t>
            </a:r>
            <a:r>
              <a:rPr lang="es-ES" dirty="0" err="1" smtClean="0"/>
              <a:t>mucos</a:t>
            </a:r>
            <a:r>
              <a:rPr lang="es-ES" dirty="0" smtClean="0"/>
              <a:t> </a:t>
            </a:r>
            <a:r>
              <a:rPr lang="es-ES" dirty="0"/>
              <a:t>es secretado por las células caliciformes (G).</a:t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de célula </a:t>
            </a:r>
            <a:r>
              <a:rPr lang="es-ES" dirty="0" err="1" smtClean="0"/>
              <a:t>Fagocítica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Estas células tienen como función común la defensa mediante la fagocitosis. </a:t>
            </a:r>
          </a:p>
          <a:p>
            <a:r>
              <a:rPr lang="es-ES" dirty="0" smtClean="0"/>
              <a:t>Posee retículo </a:t>
            </a:r>
            <a:r>
              <a:rPr lang="es-ES" dirty="0" err="1" smtClean="0"/>
              <a:t>endoplásmico</a:t>
            </a:r>
            <a:r>
              <a:rPr lang="es-ES" dirty="0" smtClean="0"/>
              <a:t> rugoso y aparato de </a:t>
            </a:r>
            <a:r>
              <a:rPr lang="es-ES" dirty="0" err="1" smtClean="0"/>
              <a:t>Golgi</a:t>
            </a:r>
            <a:r>
              <a:rPr lang="es-ES" dirty="0" smtClean="0"/>
              <a:t> muy desarrollados.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Modelo de célula </a:t>
            </a:r>
            <a:r>
              <a:rPr lang="es-ES" dirty="0" err="1" smtClean="0"/>
              <a:t>fagocítica</a:t>
            </a:r>
            <a:endParaRPr lang="es-ES" dirty="0"/>
          </a:p>
        </p:txBody>
      </p:sp>
      <p:pic>
        <p:nvPicPr>
          <p:cNvPr id="6" name="5 Marcador de contenido" descr="macrofágo fij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b="1" dirty="0" smtClean="0"/>
              <a:t>Macrófagos Fijos (Células de </a:t>
            </a:r>
            <a:r>
              <a:rPr lang="es-ES" b="1" dirty="0" err="1" smtClean="0"/>
              <a:t>Kupffer</a:t>
            </a:r>
            <a:r>
              <a:rPr lang="es-ES" b="1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Los macrófagos, son células del tejido conectivo con gran capacidad </a:t>
            </a:r>
            <a:r>
              <a:rPr lang="es-ES" dirty="0" err="1" smtClean="0"/>
              <a:t>fagocítica</a:t>
            </a:r>
            <a:r>
              <a:rPr lang="es-ES" dirty="0" smtClean="0"/>
              <a:t>, que tienen como función principal la defensa del organismo.  Cuando los macrófagos fijo o móviles (activo), se localizan en el hígado, reciben el nombre de células de </a:t>
            </a:r>
            <a:r>
              <a:rPr lang="es-ES" dirty="0" err="1" smtClean="0"/>
              <a:t>Kupffer</a:t>
            </a:r>
            <a:r>
              <a:rPr lang="es-ES" dirty="0" smtClean="0"/>
              <a:t>.  En la preparación observamos tejido hepático, donde nos interesa principalmente la localización y morfología de los macrófagos fijos, estos son propios del tejido reticular.  Se pueden encontrar en el hígado, bazo, médula ósea y ganglios linfáticos.  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Modelo de célula contráctil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Muestran un desarrollo notable de diferentes proteínas motoras, </a:t>
            </a:r>
            <a:r>
              <a:rPr lang="es-ES" dirty="0" err="1" smtClean="0"/>
              <a:t>miosina</a:t>
            </a:r>
            <a:r>
              <a:rPr lang="es-ES" dirty="0" smtClean="0"/>
              <a:t>, </a:t>
            </a:r>
            <a:r>
              <a:rPr lang="es-ES" dirty="0" err="1" smtClean="0"/>
              <a:t>actina</a:t>
            </a:r>
            <a:r>
              <a:rPr lang="es-ES" dirty="0" smtClean="0"/>
              <a:t>, que forman la unidad para la contracción.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Músculo liso </a:t>
            </a:r>
            <a:endParaRPr lang="es-ES" dirty="0"/>
          </a:p>
        </p:txBody>
      </p:sp>
      <p:pic>
        <p:nvPicPr>
          <p:cNvPr id="4" name="3 Marcador de contenido" descr="MusculoLis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Músculo liso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b="1" dirty="0" smtClean="0"/>
              <a:t>tejido muscular</a:t>
            </a:r>
            <a:r>
              <a:rPr lang="es-ES" dirty="0" smtClean="0"/>
              <a:t>, es un tejido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que está formado por las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hlinkClick r:id="rId2" action="ppaction://hlinkfile" tooltip="Fibra muscular"/>
              </a:rPr>
              <a:t>fibras musculares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 o </a:t>
            </a:r>
            <a:r>
              <a:rPr lang="es-ES" dirty="0" err="1" smtClean="0">
                <a:solidFill>
                  <a:schemeClr val="accent5">
                    <a:lumMod val="50000"/>
                  </a:schemeClr>
                </a:solidFill>
                <a:hlinkClick r:id="rId3" action="ppaction://hlinkfile" tooltip="Miocito"/>
              </a:rPr>
              <a:t>miocitos</a:t>
            </a:r>
            <a:r>
              <a:rPr lang="es-ES" dirty="0" smtClean="0"/>
              <a:t>. Compone aproximadamente el 70% de la masa de los seres humanos y está especializado en la contracción lo que permite que se muevan los seres vivos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Modelo de célula indiferenciada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Este tipo celular tiene la posibilidad de dar lugar a otros tipos celulares.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Médula ósea</a:t>
            </a:r>
            <a:endParaRPr lang="es-ES" dirty="0"/>
          </a:p>
        </p:txBody>
      </p:sp>
      <p:pic>
        <p:nvPicPr>
          <p:cNvPr id="4" name="3 Marcador de contenido" descr="2009-01-16_IMG_2009-01-09_17_45_58_logran-celulas-madre-partir-pi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>
            <a:lum bright="-20000" contrast="32000"/>
          </a:blip>
          <a:srcRect/>
          <a:stretch>
            <a:fillRect/>
          </a:stretch>
        </p:blipFill>
        <p:spPr bwMode="auto">
          <a:xfrm>
            <a:off x="1000100" y="642918"/>
            <a:ext cx="714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PRINCIPIOS GENERALES DE LA COMUNICACIÓN INTERCELULAR </a:t>
            </a:r>
            <a:r>
              <a:rPr lang="es-E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ES" sz="32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28596" y="1428737"/>
            <a:ext cx="8229600" cy="53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5000"/>
              </a:spcBef>
              <a:spcAft>
                <a:spcPct val="35000"/>
              </a:spcAft>
              <a:buNone/>
            </a:pPr>
            <a:r>
              <a:rPr lang="es-ES_tradnl" sz="28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1) </a:t>
            </a:r>
            <a:r>
              <a:rPr lang="es-ES_tradnl" sz="2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Síntesis </a:t>
            </a:r>
            <a:r>
              <a:rPr lang="es-ES_tradnl" sz="2500" dirty="0">
                <a:latin typeface="Helvetica" charset="0"/>
              </a:rPr>
              <a:t>celular del</a:t>
            </a:r>
            <a:r>
              <a:rPr lang="es-ES_tradnl" sz="2500" dirty="0">
                <a:solidFill>
                  <a:srgbClr val="1822CD"/>
                </a:solidFill>
                <a:latin typeface="Helvetica" charset="0"/>
              </a:rPr>
              <a:t> </a:t>
            </a:r>
            <a:r>
              <a:rPr lang="es-ES_tradnl" sz="25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mensajero</a:t>
            </a:r>
            <a:r>
              <a:rPr lang="es-ES_tradnl" sz="2500" dirty="0">
                <a:solidFill>
                  <a:srgbClr val="1822CD"/>
                </a:solidFill>
                <a:latin typeface="Helvetica" charset="0"/>
              </a:rPr>
              <a:t> </a:t>
            </a:r>
            <a:r>
              <a:rPr lang="es-ES_tradnl" sz="2500" dirty="0">
                <a:latin typeface="Helvetica" charset="0"/>
              </a:rPr>
              <a:t>químico.</a:t>
            </a:r>
            <a:endParaRPr lang="es-ES_tradnl" sz="2500" dirty="0">
              <a:solidFill>
                <a:srgbClr val="1822CD"/>
              </a:solidFill>
              <a:latin typeface="Helvetica" charset="0"/>
            </a:endParaRPr>
          </a:p>
          <a:p>
            <a:pPr>
              <a:spcBef>
                <a:spcPct val="35000"/>
              </a:spcBef>
              <a:spcAft>
                <a:spcPct val="35000"/>
              </a:spcAft>
              <a:buNone/>
            </a:pPr>
            <a:r>
              <a:rPr lang="es-ES_tradnl" sz="25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2) </a:t>
            </a:r>
            <a:r>
              <a:rPr lang="es-ES_tradnl" sz="25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Secreción </a:t>
            </a:r>
            <a:r>
              <a:rPr lang="es-ES_tradnl" sz="2500" dirty="0">
                <a:latin typeface="Helvetica" charset="0"/>
              </a:rPr>
              <a:t>del mensajero por la célula emisora.</a:t>
            </a:r>
          </a:p>
          <a:p>
            <a:pPr>
              <a:spcBef>
                <a:spcPct val="35000"/>
              </a:spcBef>
              <a:spcAft>
                <a:spcPct val="35000"/>
              </a:spcAft>
              <a:buNone/>
            </a:pPr>
            <a:r>
              <a:rPr lang="es-ES_tradnl" sz="25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3) </a:t>
            </a:r>
            <a:r>
              <a:rPr lang="es-ES_tradnl" sz="25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Transporte</a:t>
            </a:r>
            <a:r>
              <a:rPr lang="es-ES_tradnl" sz="2500" dirty="0" smtClean="0">
                <a:solidFill>
                  <a:srgbClr val="1822CD"/>
                </a:solidFill>
                <a:latin typeface="Helvetica" charset="0"/>
              </a:rPr>
              <a:t> </a:t>
            </a:r>
            <a:r>
              <a:rPr lang="es-ES_tradnl" sz="2500" dirty="0">
                <a:latin typeface="Helvetica" charset="0"/>
              </a:rPr>
              <a:t>del mensajero hasta la célula blanco.</a:t>
            </a:r>
          </a:p>
          <a:p>
            <a:pPr>
              <a:spcBef>
                <a:spcPct val="35000"/>
              </a:spcBef>
              <a:spcAft>
                <a:spcPct val="35000"/>
              </a:spcAft>
              <a:buNone/>
            </a:pPr>
            <a:r>
              <a:rPr lang="es-ES_tradnl" sz="25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4) </a:t>
            </a:r>
            <a:r>
              <a:rPr lang="es-ES_tradnl" sz="25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Detección </a:t>
            </a:r>
            <a:r>
              <a:rPr lang="es-ES_tradnl" sz="25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/ recepción </a:t>
            </a:r>
            <a:r>
              <a:rPr lang="es-ES_tradnl" sz="2500" dirty="0">
                <a:latin typeface="Helvetica" charset="0"/>
              </a:rPr>
              <a:t>del mensajero (señal) por un receptor celular (proteína)</a:t>
            </a:r>
            <a:endParaRPr lang="es-ES_tradnl" sz="2500" dirty="0">
              <a:solidFill>
                <a:srgbClr val="1822CD"/>
              </a:solidFill>
              <a:latin typeface="Helvetica" charset="0"/>
            </a:endParaRPr>
          </a:p>
          <a:p>
            <a:pPr>
              <a:spcBef>
                <a:spcPct val="35000"/>
              </a:spcBef>
              <a:spcAft>
                <a:spcPct val="35000"/>
              </a:spcAft>
              <a:buNone/>
            </a:pPr>
            <a:r>
              <a:rPr lang="es-ES_tradnl" sz="25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5) </a:t>
            </a:r>
            <a:r>
              <a:rPr lang="es-ES_tradnl" sz="2500" dirty="0" smtClean="0">
                <a:latin typeface="Helvetica" charset="0"/>
              </a:rPr>
              <a:t>Transmisión </a:t>
            </a:r>
            <a:r>
              <a:rPr lang="es-ES_tradnl" sz="2500" dirty="0">
                <a:latin typeface="Helvetica" charset="0"/>
              </a:rPr>
              <a:t>intracelular de la señal</a:t>
            </a:r>
            <a:r>
              <a:rPr lang="es-ES_tradnl" sz="2500" dirty="0">
                <a:solidFill>
                  <a:srgbClr val="1822CD"/>
                </a:solidFill>
                <a:latin typeface="Helvetica" charset="0"/>
              </a:rPr>
              <a:t> </a:t>
            </a:r>
            <a:r>
              <a:rPr lang="es-ES_tradnl" sz="25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(transducción de señal)</a:t>
            </a:r>
            <a:r>
              <a:rPr lang="es-ES_tradnl" sz="2500" dirty="0">
                <a:solidFill>
                  <a:srgbClr val="1822CD"/>
                </a:solidFill>
                <a:latin typeface="Helvetica" charset="0"/>
              </a:rPr>
              <a:t> </a:t>
            </a:r>
            <a:r>
              <a:rPr lang="es-ES_tradnl" sz="2500" dirty="0">
                <a:latin typeface="Helvetica" charset="0"/>
              </a:rPr>
              <a:t>y cambio en el status celular (metabolismo, expresión génica, etc.)</a:t>
            </a:r>
          </a:p>
          <a:p>
            <a:pPr algn="just">
              <a:spcBef>
                <a:spcPct val="35000"/>
              </a:spcBef>
              <a:spcAft>
                <a:spcPct val="35000"/>
              </a:spcAft>
              <a:buNone/>
            </a:pPr>
            <a:r>
              <a:rPr lang="es-ES_tradnl" sz="2500" dirty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6) </a:t>
            </a:r>
            <a:r>
              <a:rPr lang="es-ES_tradnl" sz="25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</a:rPr>
              <a:t>Eliminación </a:t>
            </a:r>
            <a:r>
              <a:rPr lang="es-ES_tradnl" sz="2500" dirty="0">
                <a:latin typeface="Helvetica" charset="0"/>
              </a:rPr>
              <a:t>(degradación) de la señal  (interrupción del proceso).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municacion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1782</Words>
  <Application>Microsoft Office PowerPoint</Application>
  <PresentationFormat>Presentación en pantalla (4:3)</PresentationFormat>
  <Paragraphs>173</Paragraphs>
  <Slides>68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69" baseType="lpstr">
      <vt:lpstr>Tema de Office</vt:lpstr>
      <vt:lpstr>COMUNICACIÓN INTERCELULAR</vt:lpstr>
      <vt:lpstr>Diapositiva 2</vt:lpstr>
      <vt:lpstr>Introducción</vt:lpstr>
      <vt:lpstr>Diapositiva 4</vt:lpstr>
      <vt:lpstr>Diapositiva 5</vt:lpstr>
      <vt:lpstr>Diapositiva 6</vt:lpstr>
      <vt:lpstr>Diapositiva 7</vt:lpstr>
      <vt:lpstr>PRINCIPIOS GENERALES DE LA COMUNICACIÓN INTERCELULAR  </vt:lpstr>
      <vt:lpstr>Diapositiva 9</vt:lpstr>
      <vt:lpstr>Diapositiva 10</vt:lpstr>
      <vt:lpstr>Diapositiva 11</vt:lpstr>
      <vt:lpstr>Diapositiva 12</vt:lpstr>
      <vt:lpstr>Diapositiva 13</vt:lpstr>
      <vt:lpstr>TIPOS DE COMUNICACION</vt:lpstr>
      <vt:lpstr>Endocrina</vt:lpstr>
      <vt:lpstr>Diapositiva 16</vt:lpstr>
      <vt:lpstr>Paracrina</vt:lpstr>
      <vt:lpstr>Diapositiva 18</vt:lpstr>
      <vt:lpstr>Diapositiva 19</vt:lpstr>
      <vt:lpstr>Yuxtacrina</vt:lpstr>
      <vt:lpstr>Diapositiva 21</vt:lpstr>
      <vt:lpstr>Autocrina</vt:lpstr>
      <vt:lpstr>Diapositiva 23</vt:lpstr>
      <vt:lpstr>Diapositiva 24</vt:lpstr>
      <vt:lpstr>Diapositiva 25</vt:lpstr>
      <vt:lpstr>Receptores 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Receptores asociados con proteínas G</vt:lpstr>
      <vt:lpstr>Diapositiva 38</vt:lpstr>
      <vt:lpstr>Diapositiva 39</vt:lpstr>
      <vt:lpstr>Diapositiva 40</vt:lpstr>
      <vt:lpstr>Diapositiva 41</vt:lpstr>
      <vt:lpstr>MODELOS CELULARES</vt:lpstr>
      <vt:lpstr>Diapositiva 43</vt:lpstr>
      <vt:lpstr>Diapositiva 44</vt:lpstr>
      <vt:lpstr>TIPOS DE MODELOS CELULARES</vt:lpstr>
      <vt:lpstr>MODELO DE CÉLULA SECRETORA</vt:lpstr>
      <vt:lpstr>Las células pueden secretar:</vt:lpstr>
      <vt:lpstr>Modelo de célula secretora de proteínas</vt:lpstr>
      <vt:lpstr>Diapositiva 49</vt:lpstr>
      <vt:lpstr>Diapositiva 50</vt:lpstr>
      <vt:lpstr>Diapositiva 51</vt:lpstr>
      <vt:lpstr>Modelo de célula secretora de glicoproteínas</vt:lpstr>
      <vt:lpstr>Diapositiva 53</vt:lpstr>
      <vt:lpstr>Modelo de célula secretora de mucina</vt:lpstr>
      <vt:lpstr>Epitelio Cílindrico Monoestratificado Mucosecretor</vt:lpstr>
      <vt:lpstr>Modelo de células secretora de hormonas esteroides</vt:lpstr>
      <vt:lpstr>Epitelio glandular endocrino en racimos y cordones</vt:lpstr>
      <vt:lpstr>MODELO DE CÉLULA ABSORTIVA</vt:lpstr>
      <vt:lpstr>Modelo de célula absortiva</vt:lpstr>
      <vt:lpstr>Intestino Delgado de Necturus</vt:lpstr>
      <vt:lpstr>Modelo de célula Fagocítica</vt:lpstr>
      <vt:lpstr>Modelo de célula fagocítica</vt:lpstr>
      <vt:lpstr>Macrófagos Fijos (Células de Kupffer)</vt:lpstr>
      <vt:lpstr>Modelo de célula contráctil</vt:lpstr>
      <vt:lpstr>Músculo liso </vt:lpstr>
      <vt:lpstr>Músculo liso </vt:lpstr>
      <vt:lpstr>Modelo de célula indiferenciada</vt:lpstr>
      <vt:lpstr>Médula ósea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INTERCELULAR</dc:title>
  <dc:creator>lany</dc:creator>
  <cp:lastModifiedBy>lany</cp:lastModifiedBy>
  <cp:revision>77</cp:revision>
  <dcterms:created xsi:type="dcterms:W3CDTF">2009-08-30T22:52:31Z</dcterms:created>
  <dcterms:modified xsi:type="dcterms:W3CDTF">2009-09-02T18:03:16Z</dcterms:modified>
</cp:coreProperties>
</file>