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1C60C81-76EB-46B6-A655-4B9C9E23DF7E}" type="datetimeFigureOut">
              <a:rPr lang="es-MX" smtClean="0"/>
              <a:t>02/09/2008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F5398A-1C27-41D6-845F-2FAE94163D85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214555"/>
            <a:ext cx="7772400" cy="2357454"/>
          </a:xfrm>
        </p:spPr>
        <p:txBody>
          <a:bodyPr/>
          <a:lstStyle/>
          <a:p>
            <a:r>
              <a:rPr lang="es-MX" dirty="0" smtClean="0"/>
              <a:t>Los aminoácidos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7429528"/>
            <a:ext cx="6400800" cy="142876"/>
          </a:xfrm>
        </p:spPr>
        <p:txBody>
          <a:bodyPr>
            <a:normAutofit fontScale="25000" lnSpcReduction="20000"/>
          </a:bodyPr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Macromoléculas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1472" y="1428736"/>
            <a:ext cx="7686700" cy="1400172"/>
          </a:xfrm>
        </p:spPr>
        <p:txBody>
          <a:bodyPr/>
          <a:lstStyle/>
          <a:p>
            <a:pPr algn="just"/>
            <a:r>
              <a:rPr lang="es-MX" dirty="0" smtClean="0"/>
              <a:t>Son biomoléculas complejas de elevado peso molecular, formadas por la polimerización de monómeros: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357290" y="3000372"/>
          <a:ext cx="6738942" cy="264320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69471"/>
                <a:gridCol w="3369471"/>
              </a:tblGrid>
              <a:tr h="881069">
                <a:tc>
                  <a:txBody>
                    <a:bodyPr/>
                    <a:lstStyle/>
                    <a:p>
                      <a:r>
                        <a:rPr lang="es-MX" dirty="0" smtClean="0"/>
                        <a:t>Proteínas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Aminoácidos</a:t>
                      </a:r>
                      <a:endParaRPr lang="es-MX" dirty="0"/>
                    </a:p>
                  </a:txBody>
                  <a:tcPr/>
                </a:tc>
              </a:tr>
              <a:tr h="881069">
                <a:tc>
                  <a:txBody>
                    <a:bodyPr/>
                    <a:lstStyle/>
                    <a:p>
                      <a:r>
                        <a:rPr lang="es-MX" b="1" dirty="0" smtClean="0"/>
                        <a:t>Polisacáridos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Monosacáridos</a:t>
                      </a:r>
                      <a:endParaRPr lang="es-MX" b="1" dirty="0"/>
                    </a:p>
                  </a:txBody>
                  <a:tcPr/>
                </a:tc>
              </a:tr>
              <a:tr h="881069">
                <a:tc>
                  <a:txBody>
                    <a:bodyPr/>
                    <a:lstStyle/>
                    <a:p>
                      <a:r>
                        <a:rPr lang="es-MX" b="1" dirty="0" smtClean="0"/>
                        <a:t>Ac. Nucleicos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Nucleótidos</a:t>
                      </a:r>
                      <a:endParaRPr lang="es-MX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Proteínas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Macromoléculas formadas por aminoácidos unidos por enlace peptídico. (elevado peso molecular).</a:t>
            </a:r>
          </a:p>
          <a:p>
            <a:pPr>
              <a:buNone/>
            </a:pPr>
            <a:endParaRPr lang="es-MX" sz="2800" dirty="0"/>
          </a:p>
        </p:txBody>
      </p:sp>
      <p:pic>
        <p:nvPicPr>
          <p:cNvPr id="4" name="3 Imagen" descr="ejemploProtei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3286124"/>
            <a:ext cx="3095624" cy="3095624"/>
          </a:xfrm>
          <a:prstGeom prst="rect">
            <a:avLst/>
          </a:prstGeom>
        </p:spPr>
      </p:pic>
      <p:pic>
        <p:nvPicPr>
          <p:cNvPr id="5" name="4 Imagen" descr="protein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86124"/>
            <a:ext cx="3143272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s-MX" dirty="0" smtClean="0"/>
              <a:t>Clasificación por Función: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Enzimáticas: biocatalizador.</a:t>
            </a:r>
          </a:p>
          <a:p>
            <a:pPr algn="just"/>
            <a:r>
              <a:rPr lang="es-MX" dirty="0" smtClean="0"/>
              <a:t>Estructurales: Membranas biológicas.</a:t>
            </a:r>
          </a:p>
          <a:p>
            <a:pPr algn="just"/>
            <a:r>
              <a:rPr lang="es-MX" dirty="0" smtClean="0"/>
              <a:t>Trasportadoras: Hemoglobina, por Citoplasma</a:t>
            </a:r>
          </a:p>
          <a:p>
            <a:pPr algn="just"/>
            <a:r>
              <a:rPr lang="es-MX" dirty="0" smtClean="0"/>
              <a:t>Contráctiles: Actina y Miosina.</a:t>
            </a:r>
          </a:p>
          <a:p>
            <a:pPr algn="just"/>
            <a:r>
              <a:rPr lang="es-MX" dirty="0" smtClean="0"/>
              <a:t>Receptores: captan estímulos.</a:t>
            </a:r>
          </a:p>
          <a:p>
            <a:pPr algn="just"/>
            <a:r>
              <a:rPr lang="es-MX" dirty="0" smtClean="0"/>
              <a:t>Reserva: ferritina (hierro)</a:t>
            </a:r>
          </a:p>
          <a:p>
            <a:pPr algn="just"/>
            <a:r>
              <a:rPr lang="es-MX" dirty="0" smtClean="0"/>
              <a:t>Defensa: Inmunoglobulina</a:t>
            </a:r>
          </a:p>
          <a:p>
            <a:pPr algn="just"/>
            <a:r>
              <a:rPr lang="es-MX" dirty="0" smtClean="0"/>
              <a:t>Reguladoras: Hormonas o fact. De transcripción.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642966"/>
            <a:ext cx="8229600" cy="142876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dirty="0" smtClean="0"/>
              <a:t>Por su forma: Globulares y Fibrosas.</a:t>
            </a:r>
          </a:p>
          <a:p>
            <a:pPr algn="just">
              <a:buNone/>
            </a:pPr>
            <a:endParaRPr lang="es-MX" dirty="0" smtClean="0"/>
          </a:p>
          <a:p>
            <a:pPr algn="just">
              <a:buNone/>
            </a:pPr>
            <a:r>
              <a:rPr lang="es-MX" dirty="0" smtClean="0"/>
              <a:t>Por su solubilidad:</a:t>
            </a:r>
          </a:p>
          <a:p>
            <a:pPr algn="just"/>
            <a:r>
              <a:rPr lang="es-MX" dirty="0" smtClean="0"/>
              <a:t>Solubles: interacción c/ moléculas de agua.</a:t>
            </a:r>
          </a:p>
          <a:p>
            <a:pPr algn="just"/>
            <a:r>
              <a:rPr lang="es-MX" dirty="0" smtClean="0"/>
              <a:t>Insolubles: sin interacción c/ moléculas de agua.</a:t>
            </a:r>
          </a:p>
          <a:p>
            <a:pPr algn="just"/>
            <a:r>
              <a:rPr lang="es-MX" dirty="0" smtClean="0"/>
              <a:t>Poco Solubles: en soluciones de sales neutras NaCl.</a:t>
            </a:r>
          </a:p>
          <a:p>
            <a:pPr algn="just">
              <a:buNone/>
            </a:pPr>
            <a:endParaRPr lang="es-MX" dirty="0" smtClean="0"/>
          </a:p>
          <a:p>
            <a:pPr algn="just">
              <a:buNone/>
            </a:pPr>
            <a:r>
              <a:rPr lang="es-MX" dirty="0" smtClean="0"/>
              <a:t>Por Comp. Química: Simples y Conjugadas.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Niveles o Estructuras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 smtClean="0"/>
              <a:t>Primaria     Se refiere al orden que guardan los a.a. en la cadena polipeptídica con estructura lineal.</a:t>
            </a:r>
          </a:p>
          <a:p>
            <a:pPr algn="just"/>
            <a:r>
              <a:rPr lang="es-MX" dirty="0" smtClean="0"/>
              <a:t>Secundaria    La organización que poseen los a.a. es de </a:t>
            </a:r>
            <a:r>
              <a:rPr lang="es-MX" dirty="0" smtClean="0">
                <a:latin typeface="Symbol" pitchFamily="18" charset="2"/>
              </a:rPr>
              <a:t>a</a:t>
            </a:r>
            <a:r>
              <a:rPr lang="es-MX" dirty="0" smtClean="0"/>
              <a:t> hélice y laminas </a:t>
            </a:r>
            <a:r>
              <a:rPr lang="es-MX" dirty="0" smtClean="0">
                <a:latin typeface="Symbol" pitchFamily="18" charset="2"/>
              </a:rPr>
              <a:t>b.</a:t>
            </a:r>
          </a:p>
          <a:p>
            <a:pPr algn="just"/>
            <a:r>
              <a:rPr lang="es-MX" dirty="0" smtClean="0">
                <a:latin typeface="+mj-lt"/>
              </a:rPr>
              <a:t>Terciaria      Los a.a. se pliegan para formar estructuras globulares (proteína).</a:t>
            </a:r>
          </a:p>
          <a:p>
            <a:pPr algn="just"/>
            <a:r>
              <a:rPr lang="es-MX" dirty="0" smtClean="0">
                <a:latin typeface="+mj-lt"/>
              </a:rPr>
              <a:t>Cuaternaria      Se refiere a como se unen 2 o + estructuras globulares (anticuerpos) para formar una proteína con función biológica.       </a:t>
            </a:r>
            <a:endParaRPr lang="es-MX" dirty="0">
              <a:latin typeface="+mj-lt"/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2500298" y="1214422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Flecha derecha"/>
          <p:cNvSpPr/>
          <p:nvPr/>
        </p:nvSpPr>
        <p:spPr>
          <a:xfrm>
            <a:off x="3071802" y="2571744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>
            <a:off x="2571736" y="3500438"/>
            <a:ext cx="3571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Flecha derecha"/>
          <p:cNvSpPr/>
          <p:nvPr/>
        </p:nvSpPr>
        <p:spPr>
          <a:xfrm>
            <a:off x="3214678" y="4429132"/>
            <a:ext cx="3571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V="1">
            <a:off x="457200" y="-642966"/>
            <a:ext cx="8229600" cy="71438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pic>
        <p:nvPicPr>
          <p:cNvPr id="4" name="3 Marcador de contenido" descr="Estructura_prote%C3%ADna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85728"/>
            <a:ext cx="5630932" cy="63674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2976" y="1857364"/>
            <a:ext cx="7772400" cy="839777"/>
          </a:xfrm>
        </p:spPr>
        <p:txBody>
          <a:bodyPr>
            <a:normAutofit/>
          </a:bodyPr>
          <a:lstStyle/>
          <a:p>
            <a:pPr algn="r"/>
            <a:r>
              <a:rPr lang="es-MX" sz="2000" b="0" cap="none" dirty="0" smtClean="0"/>
              <a:t>20 se encuentran formando proteínas</a:t>
            </a:r>
            <a:br>
              <a:rPr lang="es-MX" sz="2000" b="0" cap="none" dirty="0" smtClean="0"/>
            </a:br>
            <a:r>
              <a:rPr lang="es-MX" sz="2000" b="0" cap="none" dirty="0" smtClean="0"/>
              <a:t>10 de estos son esenciales al ser humano</a:t>
            </a:r>
            <a:endParaRPr lang="es-MX" sz="2000" b="0" cap="none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500043"/>
            <a:ext cx="7772400" cy="642941"/>
          </a:xfrm>
        </p:spPr>
        <p:txBody>
          <a:bodyPr/>
          <a:lstStyle/>
          <a:p>
            <a:r>
              <a:rPr lang="es-ES_tradnl" dirty="0"/>
              <a:t>300 aminoácidos en la naturaleza</a:t>
            </a:r>
            <a:endParaRPr lang="es-MX" dirty="0"/>
          </a:p>
        </p:txBody>
      </p:sp>
      <p:sp>
        <p:nvSpPr>
          <p:cNvPr id="5" name="4 Flecha derecha"/>
          <p:cNvSpPr/>
          <p:nvPr/>
        </p:nvSpPr>
        <p:spPr>
          <a:xfrm>
            <a:off x="3714744" y="12144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5 Imagen" descr="sobre_carn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857496"/>
            <a:ext cx="6242331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General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/>
          <a:lstStyle/>
          <a:p>
            <a:pPr algn="just"/>
            <a:r>
              <a:rPr lang="es-MX" dirty="0" smtClean="0"/>
              <a:t>Un grupo carboxilo (-COOH) y un grupo amino </a:t>
            </a:r>
            <a:r>
              <a:rPr lang="es-ES_tradnl" dirty="0"/>
              <a:t>(-NH</a:t>
            </a:r>
            <a:r>
              <a:rPr lang="es-ES_tradnl" baseline="-25000" dirty="0"/>
              <a:t>2</a:t>
            </a:r>
            <a:r>
              <a:rPr lang="es-ES_tradnl" dirty="0" smtClean="0"/>
              <a:t>).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6" name="5 Imagen" descr="702px-AminoAcidball_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2643182"/>
            <a:ext cx="5414977" cy="3856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Clasificación de acuerdo con la polaridad de la cadena 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14282" y="1785926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No Polares. Presentan solo carbonos e hidrógenos, si hay elemento electronegativo comparte simétricamente sus enlaces covalentes. Estos no pueden ceder ni aceptar protones, ni participar en puentes de hidrógeno ni en enlaces iónicos.</a:t>
            </a:r>
          </a:p>
          <a:p>
            <a:pPr marL="514350" indent="-514350" algn="just">
              <a:buNone/>
            </a:pP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72032" cy="4525963"/>
          </a:xfrm>
        </p:spPr>
        <p:txBody>
          <a:bodyPr>
            <a:normAutofit fontScale="92500" lnSpcReduction="20000"/>
          </a:bodyPr>
          <a:lstStyle/>
          <a:p>
            <a:endParaRPr lang="es-MX" dirty="0"/>
          </a:p>
        </p:txBody>
      </p:sp>
      <p:pic>
        <p:nvPicPr>
          <p:cNvPr id="4" name="3 Imagen" descr="radica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8450" y="2285992"/>
            <a:ext cx="4400285" cy="3295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2"/>
            </a:pPr>
            <a:r>
              <a:rPr lang="es-MX" dirty="0" smtClean="0"/>
              <a:t>Polares. Poseen cargas eléctricas con asimetría de sus enlaces. </a:t>
            </a:r>
          </a:p>
          <a:p>
            <a:pPr marL="514350" indent="-514350" algn="just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071538" y="2357430"/>
          <a:ext cx="7072362" cy="3214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181"/>
                <a:gridCol w="3536181"/>
              </a:tblGrid>
              <a:tr h="80367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GRUPOS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CARGAS</a:t>
                      </a:r>
                      <a:endParaRPr lang="es-MX" dirty="0"/>
                    </a:p>
                  </a:txBody>
                  <a:tcPr/>
                </a:tc>
              </a:tr>
              <a:tr h="80367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Carboxilos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Negativa</a:t>
                      </a:r>
                      <a:endParaRPr lang="es-MX" dirty="0"/>
                    </a:p>
                  </a:txBody>
                  <a:tcPr/>
                </a:tc>
              </a:tr>
              <a:tr h="80367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Amino, Guadinino</a:t>
                      </a:r>
                      <a:r>
                        <a:rPr lang="es-MX" baseline="0" dirty="0" smtClean="0"/>
                        <a:t> o Imidazol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Positivo</a:t>
                      </a:r>
                      <a:endParaRPr lang="es-MX" dirty="0"/>
                    </a:p>
                  </a:txBody>
                  <a:tcPr/>
                </a:tc>
              </a:tr>
              <a:tr h="80367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Hidroxilos,</a:t>
                      </a:r>
                      <a:r>
                        <a:rPr lang="es-MX" baseline="0" dirty="0" smtClean="0"/>
                        <a:t> Amidas o Sulhídrilo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Sin</a:t>
                      </a:r>
                      <a:r>
                        <a:rPr lang="es-MX" baseline="0" dirty="0" smtClean="0"/>
                        <a:t> Carga pero Polares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Otra clasificación, según su reacción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Aminoácidos ácidos. Ceder y aceptar protones. Puede cargarse negativamente o no presentar carga.</a:t>
            </a:r>
            <a:endParaRPr lang="es-MX" dirty="0"/>
          </a:p>
          <a:p>
            <a:pPr algn="just">
              <a:buNone/>
            </a:pPr>
            <a:endParaRPr lang="es-MX" dirty="0"/>
          </a:p>
        </p:txBody>
      </p:sp>
      <p:pic>
        <p:nvPicPr>
          <p:cNvPr id="5" name="4 Imagen" descr="ac asparti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357562"/>
            <a:ext cx="6369888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1500198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114800"/>
                <a:gridCol w="4114800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Lisina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Grupo</a:t>
                      </a:r>
                      <a:r>
                        <a:rPr lang="es-MX" baseline="0" dirty="0" smtClean="0"/>
                        <a:t> básico – amino</a:t>
                      </a:r>
                      <a:endParaRPr lang="es-MX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Arginina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Grupo</a:t>
                      </a:r>
                      <a:r>
                        <a:rPr lang="es-MX" b="1" baseline="0" dirty="0" smtClean="0"/>
                        <a:t> guanidino</a:t>
                      </a:r>
                      <a:endParaRPr lang="es-MX" b="1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Histidina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Imidazol</a:t>
                      </a:r>
                      <a:endParaRPr lang="es-MX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500034" y="285728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Aminoácidos básicos</a:t>
            </a:r>
            <a:endParaRPr lang="es-MX" sz="3200" dirty="0"/>
          </a:p>
        </p:txBody>
      </p:sp>
      <p:pic>
        <p:nvPicPr>
          <p:cNvPr id="10" name="9 Imagen" descr="lisi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17" y="3071810"/>
            <a:ext cx="3494643" cy="3071834"/>
          </a:xfrm>
          <a:prstGeom prst="rect">
            <a:avLst/>
          </a:prstGeom>
        </p:spPr>
      </p:pic>
      <p:pic>
        <p:nvPicPr>
          <p:cNvPr id="11" name="10 Imagen" descr="Histidin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3143248"/>
            <a:ext cx="4034307" cy="2571768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Acepta y cede protones y presenta o no carga positiva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Aminoácidos Neutros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pPr algn="just"/>
            <a:r>
              <a:rPr lang="es-MX" dirty="0" smtClean="0"/>
              <a:t>Son todos los restantes 15 aminoácidos que no son ni ácidos ni básicos.</a:t>
            </a:r>
          </a:p>
          <a:p>
            <a:pPr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No presentan ni grupos carboxilos, ni amino, ni imidazol, ni guanidino.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Enlace peptídico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28596" y="1000108"/>
            <a:ext cx="8429684" cy="571504"/>
          </a:xfrm>
        </p:spPr>
        <p:txBody>
          <a:bodyPr>
            <a:normAutofit fontScale="92500" lnSpcReduction="20000"/>
          </a:bodyPr>
          <a:lstStyle/>
          <a:p>
            <a:r>
              <a:rPr lang="es-MX" sz="2000" dirty="0" smtClean="0"/>
              <a:t>Entre aminoácidos. Estabilización por resonancia. Doble enlace. Muy polar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4" name="3 Imagen" descr="731px-Peptidformationball_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357298"/>
            <a:ext cx="6499784" cy="5326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342</TotalTime>
  <Words>405</Words>
  <Application>Microsoft Office PowerPoint</Application>
  <PresentationFormat>Presentación en pantalla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Brío</vt:lpstr>
      <vt:lpstr>Los aminoácidos </vt:lpstr>
      <vt:lpstr>20 se encuentran formando proteínas 10 de estos son esenciales al ser humano</vt:lpstr>
      <vt:lpstr>Estructura General</vt:lpstr>
      <vt:lpstr>Clasificación de acuerdo con la polaridad de la cadena R</vt:lpstr>
      <vt:lpstr>Diapositiva 5</vt:lpstr>
      <vt:lpstr>Otra clasificación, según su reacción</vt:lpstr>
      <vt:lpstr>Diapositiva 7</vt:lpstr>
      <vt:lpstr>Aminoácidos Neutros</vt:lpstr>
      <vt:lpstr>Enlace peptídico</vt:lpstr>
      <vt:lpstr>Macromoléculas</vt:lpstr>
      <vt:lpstr>Proteínas </vt:lpstr>
      <vt:lpstr>Clasificación por Función:</vt:lpstr>
      <vt:lpstr>Diapositiva 13</vt:lpstr>
      <vt:lpstr>Niveles o Estructuras</vt:lpstr>
      <vt:lpstr>Diapositiva 15</vt:lpstr>
    </vt:vector>
  </TitlesOfParts>
  <Company>cj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org</dc:creator>
  <cp:lastModifiedBy>org</cp:lastModifiedBy>
  <cp:revision>32</cp:revision>
  <dcterms:created xsi:type="dcterms:W3CDTF">2008-09-02T22:45:12Z</dcterms:created>
  <dcterms:modified xsi:type="dcterms:W3CDTF">2008-09-03T04:27:35Z</dcterms:modified>
</cp:coreProperties>
</file>